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webp" ContentType="image/webp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12192000" cy="6858000"/>
  <p:notesSz cx="6858000" cy="12192000"/>
  <p:embeddedFontLst>
    <p:embeddedFont>
      <p:font typeface="Quattrocento Sans" charset="-122" pitchFamily="34"/>
      <p:regular r:id="rId20"/>
    </p:embeddedFont>
    <p:embeddedFont>
      <p:font typeface="Oranienbaum" charset="-122" pitchFamily="34"/>
      <p:regular r:id="rId21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20" Type="http://schemas.openxmlformats.org/officeDocument/2006/relationships/font" Target="fonts/font1.fntdata"/><Relationship Id="rId21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webp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ww.telecomreviewafrica.com/3ab4b761e646804b341c49c5dc1f010b5d4d2e42.jpg">    </p:cNvPr>
          <p:cNvPicPr>
            <a:picLocks noChangeAspect="1"/>
          </p:cNvPicPr>
          <p:nvPr/>
        </p:nvPicPr>
        <p:blipFill>
          <a:blip r:embed="rId1"/>
          <a:srcRect l="5556" r="5556" t="0" b="0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8C92AC">
                  <a:alpha val="95000"/>
                </a:srgbClr>
              </a:gs>
              <a:gs pos="50000">
                <a:srgbClr val="6B7A8F">
                  <a:alpha val="90000"/>
                </a:srgbClr>
              </a:gs>
              <a:gs pos="100000">
                <a:srgbClr val="B0A59A">
                  <a:alpha val="85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1000" y="1213842"/>
            <a:ext cx="6886575" cy="381000"/>
          </a:xfrm>
          <a:custGeom>
            <a:avLst/>
            <a:gdLst/>
            <a:ahLst/>
            <a:cxnLst/>
            <a:rect l="l" t="t" r="r" b="b"/>
            <a:pathLst>
              <a:path w="6886575" h="381000">
                <a:moveTo>
                  <a:pt x="38100" y="0"/>
                </a:moveTo>
                <a:lnTo>
                  <a:pt x="6848475" y="0"/>
                </a:lnTo>
                <a:cubicBezTo>
                  <a:pt x="6869503" y="0"/>
                  <a:pt x="6886575" y="17072"/>
                  <a:pt x="6886575" y="38100"/>
                </a:cubicBezTo>
                <a:lnTo>
                  <a:pt x="6886575" y="342900"/>
                </a:lnTo>
                <a:cubicBezTo>
                  <a:pt x="6886575" y="363928"/>
                  <a:pt x="6869503" y="381000"/>
                  <a:pt x="6848475" y="381000"/>
                </a:cubicBezTo>
                <a:lnTo>
                  <a:pt x="38100" y="381000"/>
                </a:lnTo>
                <a:cubicBezTo>
                  <a:pt x="17072" y="381000"/>
                  <a:pt x="0" y="363928"/>
                  <a:pt x="0" y="342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1290042"/>
            <a:ext cx="65817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120" kern="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Ministère de l'Enseignement Supérieur et de la Recherche Scientifique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1000" y="1899642"/>
            <a:ext cx="7962900" cy="2266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540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Guide d'obtention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540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d'une attestation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540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via la Plateforme OCE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81000" y="4467225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0" y="0"/>
                </a:moveTo>
                <a:lnTo>
                  <a:pt x="914400" y="0"/>
                </a:lnTo>
                <a:lnTo>
                  <a:pt x="9144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Text 5"/>
          <p:cNvSpPr/>
          <p:nvPr/>
        </p:nvSpPr>
        <p:spPr>
          <a:xfrm>
            <a:off x="381000" y="4810125"/>
            <a:ext cx="7734300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FFFFFF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Démarches complètes pour les enseignants-chercheurs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416719" y="5657850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47625" y="0"/>
                </a:moveTo>
                <a:cubicBezTo>
                  <a:pt x="54211" y="0"/>
                  <a:pt x="59531" y="5321"/>
                  <a:pt x="59531" y="11906"/>
                </a:cubicBezTo>
                <a:lnTo>
                  <a:pt x="59531" y="23812"/>
                </a:lnTo>
                <a:lnTo>
                  <a:pt x="107156" y="23812"/>
                </a:lnTo>
                <a:lnTo>
                  <a:pt x="107156" y="11906"/>
                </a:lnTo>
                <a:cubicBezTo>
                  <a:pt x="107156" y="5321"/>
                  <a:pt x="112477" y="0"/>
                  <a:pt x="119063" y="0"/>
                </a:cubicBezTo>
                <a:cubicBezTo>
                  <a:pt x="125648" y="0"/>
                  <a:pt x="130969" y="5321"/>
                  <a:pt x="130969" y="11906"/>
                </a:cubicBezTo>
                <a:lnTo>
                  <a:pt x="130969" y="23812"/>
                </a:lnTo>
                <a:lnTo>
                  <a:pt x="142875" y="23812"/>
                </a:lnTo>
                <a:cubicBezTo>
                  <a:pt x="156009" y="23812"/>
                  <a:pt x="166688" y="34491"/>
                  <a:pt x="166688" y="47625"/>
                </a:cubicBezTo>
                <a:lnTo>
                  <a:pt x="166688" y="154781"/>
                </a:lnTo>
                <a:cubicBezTo>
                  <a:pt x="166688" y="167915"/>
                  <a:pt x="156009" y="178594"/>
                  <a:pt x="142875" y="178594"/>
                </a:cubicBezTo>
                <a:lnTo>
                  <a:pt x="23812" y="178594"/>
                </a:lnTo>
                <a:cubicBezTo>
                  <a:pt x="10678" y="178594"/>
                  <a:pt x="0" y="167915"/>
                  <a:pt x="0" y="154781"/>
                </a:cubicBezTo>
                <a:lnTo>
                  <a:pt x="0" y="47625"/>
                </a:lnTo>
                <a:cubicBezTo>
                  <a:pt x="0" y="34491"/>
                  <a:pt x="10678" y="23812"/>
                  <a:pt x="23812" y="23812"/>
                </a:cubicBezTo>
                <a:lnTo>
                  <a:pt x="35719" y="23812"/>
                </a:lnTo>
                <a:lnTo>
                  <a:pt x="35719" y="11906"/>
                </a:lnTo>
                <a:cubicBezTo>
                  <a:pt x="35719" y="5321"/>
                  <a:pt x="41039" y="0"/>
                  <a:pt x="47625" y="0"/>
                </a:cubicBezTo>
                <a:close/>
                <a:moveTo>
                  <a:pt x="23812" y="89297"/>
                </a:moveTo>
                <a:lnTo>
                  <a:pt x="23812" y="101203"/>
                </a:lnTo>
                <a:cubicBezTo>
                  <a:pt x="23812" y="104477"/>
                  <a:pt x="26491" y="107156"/>
                  <a:pt x="29766" y="107156"/>
                </a:cubicBezTo>
                <a:lnTo>
                  <a:pt x="41672" y="107156"/>
                </a:lnTo>
                <a:cubicBezTo>
                  <a:pt x="44946" y="107156"/>
                  <a:pt x="47625" y="104477"/>
                  <a:pt x="47625" y="101203"/>
                </a:cubicBezTo>
                <a:lnTo>
                  <a:pt x="47625" y="89297"/>
                </a:lnTo>
                <a:cubicBezTo>
                  <a:pt x="47625" y="86023"/>
                  <a:pt x="44946" y="83344"/>
                  <a:pt x="41672" y="83344"/>
                </a:cubicBezTo>
                <a:lnTo>
                  <a:pt x="29766" y="83344"/>
                </a:lnTo>
                <a:cubicBezTo>
                  <a:pt x="26491" y="83344"/>
                  <a:pt x="23812" y="86023"/>
                  <a:pt x="23812" y="89297"/>
                </a:cubicBezTo>
                <a:close/>
                <a:moveTo>
                  <a:pt x="71438" y="89297"/>
                </a:moveTo>
                <a:lnTo>
                  <a:pt x="71438" y="101203"/>
                </a:lnTo>
                <a:cubicBezTo>
                  <a:pt x="71438" y="104477"/>
                  <a:pt x="74116" y="107156"/>
                  <a:pt x="77391" y="107156"/>
                </a:cubicBezTo>
                <a:lnTo>
                  <a:pt x="89297" y="107156"/>
                </a:lnTo>
                <a:cubicBezTo>
                  <a:pt x="92571" y="107156"/>
                  <a:pt x="95250" y="104477"/>
                  <a:pt x="95250" y="101203"/>
                </a:cubicBezTo>
                <a:lnTo>
                  <a:pt x="95250" y="89297"/>
                </a:lnTo>
                <a:cubicBezTo>
                  <a:pt x="95250" y="86023"/>
                  <a:pt x="92571" y="83344"/>
                  <a:pt x="89297" y="83344"/>
                </a:cubicBezTo>
                <a:lnTo>
                  <a:pt x="77391" y="83344"/>
                </a:lnTo>
                <a:cubicBezTo>
                  <a:pt x="74116" y="83344"/>
                  <a:pt x="71438" y="86023"/>
                  <a:pt x="71438" y="89297"/>
                </a:cubicBezTo>
                <a:close/>
                <a:moveTo>
                  <a:pt x="125016" y="83344"/>
                </a:moveTo>
                <a:cubicBezTo>
                  <a:pt x="121741" y="83344"/>
                  <a:pt x="119063" y="86023"/>
                  <a:pt x="119063" y="89297"/>
                </a:cubicBezTo>
                <a:lnTo>
                  <a:pt x="119063" y="101203"/>
                </a:lnTo>
                <a:cubicBezTo>
                  <a:pt x="119063" y="104477"/>
                  <a:pt x="121741" y="107156"/>
                  <a:pt x="125016" y="107156"/>
                </a:cubicBezTo>
                <a:lnTo>
                  <a:pt x="136922" y="107156"/>
                </a:lnTo>
                <a:cubicBezTo>
                  <a:pt x="140196" y="107156"/>
                  <a:pt x="142875" y="104477"/>
                  <a:pt x="142875" y="101203"/>
                </a:cubicBezTo>
                <a:lnTo>
                  <a:pt x="142875" y="89297"/>
                </a:lnTo>
                <a:cubicBezTo>
                  <a:pt x="142875" y="86023"/>
                  <a:pt x="140196" y="83344"/>
                  <a:pt x="136922" y="83344"/>
                </a:cubicBezTo>
                <a:lnTo>
                  <a:pt x="125016" y="83344"/>
                </a:lnTo>
                <a:close/>
                <a:moveTo>
                  <a:pt x="23812" y="136922"/>
                </a:moveTo>
                <a:lnTo>
                  <a:pt x="23812" y="148828"/>
                </a:lnTo>
                <a:cubicBezTo>
                  <a:pt x="23812" y="152102"/>
                  <a:pt x="26491" y="154781"/>
                  <a:pt x="29766" y="154781"/>
                </a:cubicBezTo>
                <a:lnTo>
                  <a:pt x="41672" y="154781"/>
                </a:lnTo>
                <a:cubicBezTo>
                  <a:pt x="44946" y="154781"/>
                  <a:pt x="47625" y="152102"/>
                  <a:pt x="47625" y="148828"/>
                </a:cubicBezTo>
                <a:lnTo>
                  <a:pt x="47625" y="136922"/>
                </a:lnTo>
                <a:cubicBezTo>
                  <a:pt x="47625" y="133648"/>
                  <a:pt x="44946" y="130969"/>
                  <a:pt x="41672" y="130969"/>
                </a:cubicBezTo>
                <a:lnTo>
                  <a:pt x="29766" y="130969"/>
                </a:lnTo>
                <a:cubicBezTo>
                  <a:pt x="26491" y="130969"/>
                  <a:pt x="23812" y="133648"/>
                  <a:pt x="23812" y="136922"/>
                </a:cubicBezTo>
                <a:close/>
                <a:moveTo>
                  <a:pt x="77391" y="130969"/>
                </a:moveTo>
                <a:cubicBezTo>
                  <a:pt x="74116" y="130969"/>
                  <a:pt x="71438" y="133648"/>
                  <a:pt x="71438" y="136922"/>
                </a:cubicBezTo>
                <a:lnTo>
                  <a:pt x="71438" y="148828"/>
                </a:lnTo>
                <a:cubicBezTo>
                  <a:pt x="71438" y="152102"/>
                  <a:pt x="74116" y="154781"/>
                  <a:pt x="77391" y="154781"/>
                </a:cubicBezTo>
                <a:lnTo>
                  <a:pt x="89297" y="154781"/>
                </a:lnTo>
                <a:cubicBezTo>
                  <a:pt x="92571" y="154781"/>
                  <a:pt x="95250" y="152102"/>
                  <a:pt x="95250" y="148828"/>
                </a:cubicBezTo>
                <a:lnTo>
                  <a:pt x="95250" y="136922"/>
                </a:lnTo>
                <a:cubicBezTo>
                  <a:pt x="95250" y="133648"/>
                  <a:pt x="92571" y="130969"/>
                  <a:pt x="89297" y="130969"/>
                </a:cubicBezTo>
                <a:lnTo>
                  <a:pt x="77391" y="130969"/>
                </a:lnTo>
                <a:close/>
                <a:moveTo>
                  <a:pt x="119063" y="136922"/>
                </a:moveTo>
                <a:lnTo>
                  <a:pt x="119063" y="148828"/>
                </a:lnTo>
                <a:cubicBezTo>
                  <a:pt x="119063" y="152102"/>
                  <a:pt x="121741" y="154781"/>
                  <a:pt x="125016" y="154781"/>
                </a:cubicBezTo>
                <a:lnTo>
                  <a:pt x="136922" y="154781"/>
                </a:lnTo>
                <a:cubicBezTo>
                  <a:pt x="140196" y="154781"/>
                  <a:pt x="142875" y="152102"/>
                  <a:pt x="142875" y="148828"/>
                </a:cubicBezTo>
                <a:lnTo>
                  <a:pt x="142875" y="136922"/>
                </a:lnTo>
                <a:cubicBezTo>
                  <a:pt x="142875" y="133648"/>
                  <a:pt x="140196" y="130969"/>
                  <a:pt x="136922" y="130969"/>
                </a:cubicBezTo>
                <a:lnTo>
                  <a:pt x="125016" y="130969"/>
                </a:lnTo>
                <a:cubicBezTo>
                  <a:pt x="121741" y="130969"/>
                  <a:pt x="119063" y="133648"/>
                  <a:pt x="119063" y="136922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733425" y="5638800"/>
            <a:ext cx="409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2025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1386185" y="5657850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7859" y="72851"/>
                </a:moveTo>
                <a:lnTo>
                  <a:pt x="95696" y="104887"/>
                </a:lnTo>
                <a:cubicBezTo>
                  <a:pt x="99343" y="106375"/>
                  <a:pt x="103212" y="107156"/>
                  <a:pt x="107156" y="107156"/>
                </a:cubicBezTo>
                <a:cubicBezTo>
                  <a:pt x="111100" y="107156"/>
                  <a:pt x="114970" y="106375"/>
                  <a:pt x="118616" y="104887"/>
                </a:cubicBezTo>
                <a:lnTo>
                  <a:pt x="208806" y="67754"/>
                </a:lnTo>
                <a:cubicBezTo>
                  <a:pt x="212154" y="66377"/>
                  <a:pt x="214313" y="63140"/>
                  <a:pt x="214313" y="59531"/>
                </a:cubicBezTo>
                <a:cubicBezTo>
                  <a:pt x="214313" y="55922"/>
                  <a:pt x="212154" y="52685"/>
                  <a:pt x="208806" y="51308"/>
                </a:cubicBezTo>
                <a:lnTo>
                  <a:pt x="118616" y="14176"/>
                </a:lnTo>
                <a:cubicBezTo>
                  <a:pt x="114970" y="12688"/>
                  <a:pt x="111100" y="11906"/>
                  <a:pt x="107156" y="11906"/>
                </a:cubicBezTo>
                <a:cubicBezTo>
                  <a:pt x="103212" y="11906"/>
                  <a:pt x="99343" y="12688"/>
                  <a:pt x="95696" y="14176"/>
                </a:cubicBezTo>
                <a:lnTo>
                  <a:pt x="5507" y="51308"/>
                </a:lnTo>
                <a:cubicBezTo>
                  <a:pt x="2158" y="52685"/>
                  <a:pt x="0" y="55922"/>
                  <a:pt x="0" y="59531"/>
                </a:cubicBezTo>
                <a:lnTo>
                  <a:pt x="0" y="169664"/>
                </a:lnTo>
                <a:cubicBezTo>
                  <a:pt x="0" y="174613"/>
                  <a:pt x="3981" y="178594"/>
                  <a:pt x="8930" y="178594"/>
                </a:cubicBezTo>
                <a:cubicBezTo>
                  <a:pt x="13878" y="178594"/>
                  <a:pt x="17859" y="174613"/>
                  <a:pt x="17859" y="169664"/>
                </a:cubicBezTo>
                <a:lnTo>
                  <a:pt x="17859" y="72851"/>
                </a:lnTo>
                <a:close/>
                <a:moveTo>
                  <a:pt x="35719" y="99529"/>
                </a:moveTo>
                <a:lnTo>
                  <a:pt x="35719" y="142875"/>
                </a:lnTo>
                <a:cubicBezTo>
                  <a:pt x="35719" y="162595"/>
                  <a:pt x="67717" y="178594"/>
                  <a:pt x="107156" y="178594"/>
                </a:cubicBezTo>
                <a:cubicBezTo>
                  <a:pt x="146596" y="178594"/>
                  <a:pt x="178594" y="162595"/>
                  <a:pt x="178594" y="142875"/>
                </a:cubicBezTo>
                <a:lnTo>
                  <a:pt x="178594" y="99492"/>
                </a:lnTo>
                <a:lnTo>
                  <a:pt x="125425" y="121407"/>
                </a:lnTo>
                <a:cubicBezTo>
                  <a:pt x="119621" y="123788"/>
                  <a:pt x="113444" y="125016"/>
                  <a:pt x="107156" y="125016"/>
                </a:cubicBezTo>
                <a:cubicBezTo>
                  <a:pt x="100868" y="125016"/>
                  <a:pt x="94692" y="123788"/>
                  <a:pt x="88888" y="121407"/>
                </a:cubicBezTo>
                <a:lnTo>
                  <a:pt x="35719" y="994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1726704" y="5638800"/>
            <a:ext cx="3352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Commission Nationale d'Enseignement à Distance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5452" y="355452"/>
            <a:ext cx="11543300" cy="1777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0" b="1" spc="196" kern="0" dirty="0">
                <a:solidFill>
                  <a:srgbClr val="8C92A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Chapitre 03 - Déroulement de l'expertise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55452" y="604268"/>
            <a:ext cx="11641050" cy="3554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519" b="1" dirty="0">
                <a:solidFill>
                  <a:srgbClr val="2C2C2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Phases de l'expertise et critères d'évaluation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55452" y="1030810"/>
            <a:ext cx="11561073" cy="248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9" dirty="0">
                <a:solidFill>
                  <a:srgbClr val="2C2C2C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Comprendre le processus d'évaluation et les attentes des experts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55452" y="1386262"/>
            <a:ext cx="710904" cy="35545"/>
          </a:xfrm>
          <a:custGeom>
            <a:avLst/>
            <a:gdLst/>
            <a:ahLst/>
            <a:cxnLst/>
            <a:rect l="l" t="t" r="r" b="b"/>
            <a:pathLst>
              <a:path w="710904" h="35545">
                <a:moveTo>
                  <a:pt x="0" y="0"/>
                </a:moveTo>
                <a:lnTo>
                  <a:pt x="710904" y="0"/>
                </a:lnTo>
                <a:lnTo>
                  <a:pt x="710904" y="35545"/>
                </a:lnTo>
                <a:lnTo>
                  <a:pt x="0" y="35545"/>
                </a:lnTo>
                <a:lnTo>
                  <a:pt x="0" y="0"/>
                </a:lnTo>
                <a:close/>
              </a:path>
            </a:pathLst>
          </a:custGeom>
          <a:solidFill>
            <a:srgbClr val="B0A59A"/>
          </a:solidFill>
          <a:ln/>
        </p:spPr>
      </p:sp>
      <p:sp>
        <p:nvSpPr>
          <p:cNvPr id="6" name="Shape 4"/>
          <p:cNvSpPr/>
          <p:nvPr/>
        </p:nvSpPr>
        <p:spPr>
          <a:xfrm>
            <a:off x="355452" y="1563988"/>
            <a:ext cx="5669458" cy="2345983"/>
          </a:xfrm>
          <a:custGeom>
            <a:avLst/>
            <a:gdLst/>
            <a:ahLst/>
            <a:cxnLst/>
            <a:rect l="l" t="t" r="r" b="b"/>
            <a:pathLst>
              <a:path w="5669458" h="2345983">
                <a:moveTo>
                  <a:pt x="71083" y="0"/>
                </a:moveTo>
                <a:lnTo>
                  <a:pt x="5598374" y="0"/>
                </a:lnTo>
                <a:cubicBezTo>
                  <a:pt x="5637633" y="0"/>
                  <a:pt x="5669458" y="31825"/>
                  <a:pt x="5669458" y="71083"/>
                </a:cubicBezTo>
                <a:lnTo>
                  <a:pt x="5669458" y="2274899"/>
                </a:lnTo>
                <a:cubicBezTo>
                  <a:pt x="5669458" y="2314157"/>
                  <a:pt x="5637633" y="2345983"/>
                  <a:pt x="5598374" y="2345983"/>
                </a:cubicBezTo>
                <a:lnTo>
                  <a:pt x="71083" y="2345983"/>
                </a:lnTo>
                <a:cubicBezTo>
                  <a:pt x="31825" y="2345983"/>
                  <a:pt x="0" y="2314157"/>
                  <a:pt x="0" y="2274899"/>
                </a:cubicBezTo>
                <a:lnTo>
                  <a:pt x="0" y="71083"/>
                </a:lnTo>
                <a:cubicBezTo>
                  <a:pt x="0" y="31851"/>
                  <a:pt x="31851" y="0"/>
                  <a:pt x="71083" y="0"/>
                </a:cubicBezTo>
                <a:close/>
              </a:path>
            </a:pathLst>
          </a:custGeom>
          <a:solidFill>
            <a:srgbClr val="8C92AC"/>
          </a:solidFill>
          <a:ln/>
        </p:spPr>
      </p:sp>
      <p:sp>
        <p:nvSpPr>
          <p:cNvPr id="7" name="Shape 5"/>
          <p:cNvSpPr/>
          <p:nvPr/>
        </p:nvSpPr>
        <p:spPr>
          <a:xfrm>
            <a:off x="497633" y="1741714"/>
            <a:ext cx="222157" cy="177726"/>
          </a:xfrm>
          <a:custGeom>
            <a:avLst/>
            <a:gdLst/>
            <a:ahLst/>
            <a:cxnLst/>
            <a:rect l="l" t="t" r="r" b="b"/>
            <a:pathLst>
              <a:path w="222157" h="177726">
                <a:moveTo>
                  <a:pt x="111079" y="5554"/>
                </a:moveTo>
                <a:cubicBezTo>
                  <a:pt x="131003" y="5554"/>
                  <a:pt x="147179" y="21730"/>
                  <a:pt x="147179" y="41655"/>
                </a:cubicBezTo>
                <a:cubicBezTo>
                  <a:pt x="147179" y="61579"/>
                  <a:pt x="131003" y="77755"/>
                  <a:pt x="111079" y="77755"/>
                </a:cubicBezTo>
                <a:cubicBezTo>
                  <a:pt x="91154" y="77755"/>
                  <a:pt x="74978" y="61579"/>
                  <a:pt x="74978" y="41655"/>
                </a:cubicBezTo>
                <a:cubicBezTo>
                  <a:pt x="74978" y="21730"/>
                  <a:pt x="91154" y="5554"/>
                  <a:pt x="111079" y="5554"/>
                </a:cubicBezTo>
                <a:close/>
                <a:moveTo>
                  <a:pt x="33324" y="30547"/>
                </a:moveTo>
                <a:cubicBezTo>
                  <a:pt x="47117" y="30547"/>
                  <a:pt x="58316" y="41746"/>
                  <a:pt x="58316" y="55539"/>
                </a:cubicBezTo>
                <a:cubicBezTo>
                  <a:pt x="58316" y="69333"/>
                  <a:pt x="47117" y="80532"/>
                  <a:pt x="33324" y="80532"/>
                </a:cubicBezTo>
                <a:cubicBezTo>
                  <a:pt x="19530" y="80532"/>
                  <a:pt x="8331" y="69333"/>
                  <a:pt x="8331" y="55539"/>
                </a:cubicBezTo>
                <a:cubicBezTo>
                  <a:pt x="8331" y="41746"/>
                  <a:pt x="19530" y="30547"/>
                  <a:pt x="33324" y="30547"/>
                </a:cubicBezTo>
                <a:close/>
                <a:moveTo>
                  <a:pt x="0" y="144402"/>
                </a:moveTo>
                <a:cubicBezTo>
                  <a:pt x="0" y="119861"/>
                  <a:pt x="19890" y="99971"/>
                  <a:pt x="44431" y="99971"/>
                </a:cubicBezTo>
                <a:cubicBezTo>
                  <a:pt x="48875" y="99971"/>
                  <a:pt x="53179" y="100630"/>
                  <a:pt x="57240" y="101845"/>
                </a:cubicBezTo>
                <a:cubicBezTo>
                  <a:pt x="45820" y="114619"/>
                  <a:pt x="38878" y="131489"/>
                  <a:pt x="38878" y="149956"/>
                </a:cubicBezTo>
                <a:lnTo>
                  <a:pt x="38878" y="155510"/>
                </a:lnTo>
                <a:cubicBezTo>
                  <a:pt x="38878" y="159467"/>
                  <a:pt x="39711" y="163216"/>
                  <a:pt x="41203" y="166618"/>
                </a:cubicBezTo>
                <a:lnTo>
                  <a:pt x="11108" y="166618"/>
                </a:lnTo>
                <a:cubicBezTo>
                  <a:pt x="4964" y="166618"/>
                  <a:pt x="0" y="161654"/>
                  <a:pt x="0" y="155510"/>
                </a:cubicBezTo>
                <a:lnTo>
                  <a:pt x="0" y="144402"/>
                </a:lnTo>
                <a:close/>
                <a:moveTo>
                  <a:pt x="180954" y="166618"/>
                </a:moveTo>
                <a:cubicBezTo>
                  <a:pt x="182447" y="163216"/>
                  <a:pt x="183280" y="159467"/>
                  <a:pt x="183280" y="155510"/>
                </a:cubicBezTo>
                <a:lnTo>
                  <a:pt x="183280" y="149956"/>
                </a:lnTo>
                <a:cubicBezTo>
                  <a:pt x="183280" y="131489"/>
                  <a:pt x="176337" y="114619"/>
                  <a:pt x="164917" y="101845"/>
                </a:cubicBezTo>
                <a:cubicBezTo>
                  <a:pt x="168978" y="100630"/>
                  <a:pt x="173283" y="99971"/>
                  <a:pt x="177726" y="99971"/>
                </a:cubicBezTo>
                <a:cubicBezTo>
                  <a:pt x="202267" y="99971"/>
                  <a:pt x="222157" y="119861"/>
                  <a:pt x="222157" y="144402"/>
                </a:cubicBezTo>
                <a:lnTo>
                  <a:pt x="222157" y="155510"/>
                </a:lnTo>
                <a:cubicBezTo>
                  <a:pt x="222157" y="161654"/>
                  <a:pt x="217194" y="166618"/>
                  <a:pt x="211050" y="166618"/>
                </a:cubicBezTo>
                <a:lnTo>
                  <a:pt x="180954" y="166618"/>
                </a:lnTo>
                <a:close/>
                <a:moveTo>
                  <a:pt x="163841" y="55539"/>
                </a:moveTo>
                <a:cubicBezTo>
                  <a:pt x="163841" y="41746"/>
                  <a:pt x="175040" y="30547"/>
                  <a:pt x="188834" y="30547"/>
                </a:cubicBezTo>
                <a:cubicBezTo>
                  <a:pt x="202628" y="30547"/>
                  <a:pt x="213827" y="41746"/>
                  <a:pt x="213827" y="55539"/>
                </a:cubicBezTo>
                <a:cubicBezTo>
                  <a:pt x="213827" y="69333"/>
                  <a:pt x="202628" y="80532"/>
                  <a:pt x="188834" y="80532"/>
                </a:cubicBezTo>
                <a:cubicBezTo>
                  <a:pt x="175040" y="80532"/>
                  <a:pt x="163841" y="69333"/>
                  <a:pt x="163841" y="55539"/>
                </a:cubicBezTo>
                <a:close/>
                <a:moveTo>
                  <a:pt x="55539" y="149956"/>
                </a:moveTo>
                <a:cubicBezTo>
                  <a:pt x="55539" y="119271"/>
                  <a:pt x="80393" y="94417"/>
                  <a:pt x="111079" y="94417"/>
                </a:cubicBezTo>
                <a:cubicBezTo>
                  <a:pt x="141764" y="94417"/>
                  <a:pt x="166618" y="119271"/>
                  <a:pt x="166618" y="149956"/>
                </a:cubicBezTo>
                <a:lnTo>
                  <a:pt x="166618" y="155510"/>
                </a:lnTo>
                <a:cubicBezTo>
                  <a:pt x="166618" y="161654"/>
                  <a:pt x="161654" y="166618"/>
                  <a:pt x="155510" y="166618"/>
                </a:cubicBezTo>
                <a:lnTo>
                  <a:pt x="66647" y="166618"/>
                </a:lnTo>
                <a:cubicBezTo>
                  <a:pt x="60503" y="166618"/>
                  <a:pt x="55539" y="161654"/>
                  <a:pt x="55539" y="155510"/>
                </a:cubicBezTo>
                <a:lnTo>
                  <a:pt x="55539" y="149956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Text 6"/>
          <p:cNvSpPr/>
          <p:nvPr/>
        </p:nvSpPr>
        <p:spPr>
          <a:xfrm>
            <a:off x="719790" y="1706169"/>
            <a:ext cx="5251802" cy="248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99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Désignation des experts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497633" y="2061621"/>
            <a:ext cx="5385096" cy="444315"/>
          </a:xfrm>
          <a:custGeom>
            <a:avLst/>
            <a:gdLst/>
            <a:ahLst/>
            <a:cxnLst/>
            <a:rect l="l" t="t" r="r" b="b"/>
            <a:pathLst>
              <a:path w="5385096" h="444315">
                <a:moveTo>
                  <a:pt x="35545" y="0"/>
                </a:moveTo>
                <a:lnTo>
                  <a:pt x="5349551" y="0"/>
                </a:lnTo>
                <a:cubicBezTo>
                  <a:pt x="5369182" y="0"/>
                  <a:pt x="5385096" y="15914"/>
                  <a:pt x="5385096" y="35545"/>
                </a:cubicBezTo>
                <a:lnTo>
                  <a:pt x="5385096" y="408770"/>
                </a:lnTo>
                <a:cubicBezTo>
                  <a:pt x="5385096" y="428401"/>
                  <a:pt x="5369182" y="444315"/>
                  <a:pt x="5349551" y="444315"/>
                </a:cubicBezTo>
                <a:lnTo>
                  <a:pt x="35545" y="444315"/>
                </a:lnTo>
                <a:cubicBezTo>
                  <a:pt x="15914" y="444315"/>
                  <a:pt x="0" y="428401"/>
                  <a:pt x="0" y="408770"/>
                </a:cubicBezTo>
                <a:lnTo>
                  <a:pt x="0" y="35545"/>
                </a:lnTo>
                <a:cubicBezTo>
                  <a:pt x="0" y="15927"/>
                  <a:pt x="15927" y="0"/>
                  <a:pt x="35545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604268" y="2168257"/>
            <a:ext cx="5242915" cy="2310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Deux experts</a:t>
            </a:r>
            <a:pPr>
              <a:lnSpc>
                <a:spcPct val="140000"/>
              </a:lnSpc>
            </a:pPr>
            <a:r>
              <a:rPr lang="en-US" sz="112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sont désignés aléatoirement par la plateforme pour chaque demande.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497633" y="2577026"/>
            <a:ext cx="5385096" cy="675359"/>
          </a:xfrm>
          <a:custGeom>
            <a:avLst/>
            <a:gdLst/>
            <a:ahLst/>
            <a:cxnLst/>
            <a:rect l="l" t="t" r="r" b="b"/>
            <a:pathLst>
              <a:path w="5385096" h="675359">
                <a:moveTo>
                  <a:pt x="35544" y="0"/>
                </a:moveTo>
                <a:lnTo>
                  <a:pt x="5349552" y="0"/>
                </a:lnTo>
                <a:cubicBezTo>
                  <a:pt x="5369183" y="0"/>
                  <a:pt x="5385096" y="15914"/>
                  <a:pt x="5385096" y="35544"/>
                </a:cubicBezTo>
                <a:lnTo>
                  <a:pt x="5385096" y="639814"/>
                </a:lnTo>
                <a:cubicBezTo>
                  <a:pt x="5385096" y="659445"/>
                  <a:pt x="5369183" y="675359"/>
                  <a:pt x="5349552" y="675359"/>
                </a:cubicBezTo>
                <a:lnTo>
                  <a:pt x="35544" y="675359"/>
                </a:lnTo>
                <a:cubicBezTo>
                  <a:pt x="15914" y="675359"/>
                  <a:pt x="0" y="659445"/>
                  <a:pt x="0" y="639814"/>
                </a:cubicBezTo>
                <a:lnTo>
                  <a:pt x="0" y="35544"/>
                </a:lnTo>
                <a:cubicBezTo>
                  <a:pt x="0" y="15914"/>
                  <a:pt x="15914" y="0"/>
                  <a:pt x="35544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604268" y="2683662"/>
            <a:ext cx="5242915" cy="4620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Anonymat garanti</a:t>
            </a:r>
            <a:pPr>
              <a:lnSpc>
                <a:spcPct val="140000"/>
              </a:lnSpc>
            </a:pPr>
            <a:r>
              <a:rPr lang="en-US" sz="112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: les identités de l'expert et du candidat restent confidentielles (double anonymat).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497633" y="3323475"/>
            <a:ext cx="5385096" cy="444315"/>
          </a:xfrm>
          <a:custGeom>
            <a:avLst/>
            <a:gdLst/>
            <a:ahLst/>
            <a:cxnLst/>
            <a:rect l="l" t="t" r="r" b="b"/>
            <a:pathLst>
              <a:path w="5385096" h="444315">
                <a:moveTo>
                  <a:pt x="35545" y="0"/>
                </a:moveTo>
                <a:lnTo>
                  <a:pt x="5349551" y="0"/>
                </a:lnTo>
                <a:cubicBezTo>
                  <a:pt x="5369182" y="0"/>
                  <a:pt x="5385096" y="15914"/>
                  <a:pt x="5385096" y="35545"/>
                </a:cubicBezTo>
                <a:lnTo>
                  <a:pt x="5385096" y="408770"/>
                </a:lnTo>
                <a:cubicBezTo>
                  <a:pt x="5385096" y="428401"/>
                  <a:pt x="5369182" y="444315"/>
                  <a:pt x="5349551" y="444315"/>
                </a:cubicBezTo>
                <a:lnTo>
                  <a:pt x="35545" y="444315"/>
                </a:lnTo>
                <a:cubicBezTo>
                  <a:pt x="15914" y="444315"/>
                  <a:pt x="0" y="428401"/>
                  <a:pt x="0" y="408770"/>
                </a:cubicBezTo>
                <a:lnTo>
                  <a:pt x="0" y="35545"/>
                </a:lnTo>
                <a:cubicBezTo>
                  <a:pt x="0" y="15927"/>
                  <a:pt x="15927" y="0"/>
                  <a:pt x="35545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604268" y="3430111"/>
            <a:ext cx="5242915" cy="2310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 expert interne</a:t>
            </a:r>
            <a:pPr>
              <a:lnSpc>
                <a:spcPct val="140000"/>
              </a:lnSpc>
            </a:pPr>
            <a:r>
              <a:rPr lang="en-US" sz="112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(de l'établissement) et </a:t>
            </a:r>
            <a:pPr>
              <a:lnSpc>
                <a:spcPct val="140000"/>
              </a:lnSpc>
            </a:pPr>
            <a:r>
              <a:rPr lang="en-US" sz="112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 expert externe</a:t>
            </a:r>
            <a:pPr>
              <a:lnSpc>
                <a:spcPct val="140000"/>
              </a:lnSpc>
            </a:pPr>
            <a:r>
              <a:rPr lang="en-US" sz="112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pour assurer l'objectivité.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355452" y="4052152"/>
            <a:ext cx="5669458" cy="2114939"/>
          </a:xfrm>
          <a:custGeom>
            <a:avLst/>
            <a:gdLst/>
            <a:ahLst/>
            <a:cxnLst/>
            <a:rect l="l" t="t" r="r" b="b"/>
            <a:pathLst>
              <a:path w="5669458" h="2114939">
                <a:moveTo>
                  <a:pt x="71083" y="0"/>
                </a:moveTo>
                <a:lnTo>
                  <a:pt x="5598375" y="0"/>
                </a:lnTo>
                <a:cubicBezTo>
                  <a:pt x="5637633" y="0"/>
                  <a:pt x="5669458" y="31825"/>
                  <a:pt x="5669458" y="71083"/>
                </a:cubicBezTo>
                <a:lnTo>
                  <a:pt x="5669458" y="2043856"/>
                </a:lnTo>
                <a:cubicBezTo>
                  <a:pt x="5669458" y="2083114"/>
                  <a:pt x="5637633" y="2114939"/>
                  <a:pt x="5598375" y="2114939"/>
                </a:cubicBezTo>
                <a:lnTo>
                  <a:pt x="71083" y="2114939"/>
                </a:lnTo>
                <a:cubicBezTo>
                  <a:pt x="31825" y="2114939"/>
                  <a:pt x="0" y="2083114"/>
                  <a:pt x="0" y="2043856"/>
                </a:cubicBezTo>
                <a:lnTo>
                  <a:pt x="0" y="71083"/>
                </a:lnTo>
                <a:cubicBezTo>
                  <a:pt x="0" y="31851"/>
                  <a:pt x="31851" y="0"/>
                  <a:pt x="71083" y="0"/>
                </a:cubicBezTo>
                <a:close/>
              </a:path>
            </a:pathLst>
          </a:custGeom>
          <a:solidFill>
            <a:srgbClr val="B0A59A"/>
          </a:solidFill>
          <a:ln/>
        </p:spPr>
      </p:sp>
      <p:sp>
        <p:nvSpPr>
          <p:cNvPr id="16" name="Shape 14"/>
          <p:cNvSpPr/>
          <p:nvPr/>
        </p:nvSpPr>
        <p:spPr>
          <a:xfrm>
            <a:off x="542064" y="4229878"/>
            <a:ext cx="133294" cy="177726"/>
          </a:xfrm>
          <a:custGeom>
            <a:avLst/>
            <a:gdLst/>
            <a:ahLst/>
            <a:cxnLst/>
            <a:rect l="l" t="t" r="r" b="b"/>
            <a:pathLst>
              <a:path w="133294" h="177726">
                <a:moveTo>
                  <a:pt x="108093" y="11108"/>
                </a:moveTo>
                <a:lnTo>
                  <a:pt x="111079" y="11108"/>
                </a:lnTo>
                <a:cubicBezTo>
                  <a:pt x="123332" y="11108"/>
                  <a:pt x="133294" y="21070"/>
                  <a:pt x="133294" y="33324"/>
                </a:cubicBezTo>
                <a:lnTo>
                  <a:pt x="133294" y="155510"/>
                </a:lnTo>
                <a:cubicBezTo>
                  <a:pt x="133294" y="167764"/>
                  <a:pt x="123332" y="177726"/>
                  <a:pt x="111079" y="177726"/>
                </a:cubicBezTo>
                <a:lnTo>
                  <a:pt x="22216" y="177726"/>
                </a:lnTo>
                <a:cubicBezTo>
                  <a:pt x="9962" y="177726"/>
                  <a:pt x="0" y="167764"/>
                  <a:pt x="0" y="155510"/>
                </a:cubicBezTo>
                <a:lnTo>
                  <a:pt x="0" y="33324"/>
                </a:lnTo>
                <a:cubicBezTo>
                  <a:pt x="0" y="21070"/>
                  <a:pt x="9962" y="11108"/>
                  <a:pt x="22216" y="11108"/>
                </a:cubicBezTo>
                <a:lnTo>
                  <a:pt x="25201" y="11108"/>
                </a:lnTo>
                <a:cubicBezTo>
                  <a:pt x="29019" y="4478"/>
                  <a:pt x="36205" y="0"/>
                  <a:pt x="44431" y="0"/>
                </a:cubicBezTo>
                <a:lnTo>
                  <a:pt x="88863" y="0"/>
                </a:lnTo>
                <a:cubicBezTo>
                  <a:pt x="97090" y="0"/>
                  <a:pt x="104275" y="4478"/>
                  <a:pt x="108093" y="11108"/>
                </a:cubicBezTo>
                <a:close/>
                <a:moveTo>
                  <a:pt x="86086" y="38878"/>
                </a:moveTo>
                <a:cubicBezTo>
                  <a:pt x="90703" y="38878"/>
                  <a:pt x="94417" y="35163"/>
                  <a:pt x="94417" y="30547"/>
                </a:cubicBezTo>
                <a:cubicBezTo>
                  <a:pt x="94417" y="25930"/>
                  <a:pt x="90703" y="22216"/>
                  <a:pt x="86086" y="22216"/>
                </a:cubicBezTo>
                <a:lnTo>
                  <a:pt x="47208" y="22216"/>
                </a:lnTo>
                <a:cubicBezTo>
                  <a:pt x="42592" y="22216"/>
                  <a:pt x="38878" y="25930"/>
                  <a:pt x="38878" y="30547"/>
                </a:cubicBezTo>
                <a:cubicBezTo>
                  <a:pt x="38878" y="35163"/>
                  <a:pt x="42592" y="38878"/>
                  <a:pt x="47208" y="38878"/>
                </a:cubicBezTo>
                <a:lnTo>
                  <a:pt x="86086" y="38878"/>
                </a:lnTo>
                <a:close/>
                <a:moveTo>
                  <a:pt x="95944" y="90494"/>
                </a:moveTo>
                <a:cubicBezTo>
                  <a:pt x="98374" y="86607"/>
                  <a:pt x="97194" y="81469"/>
                  <a:pt x="93306" y="79005"/>
                </a:cubicBezTo>
                <a:cubicBezTo>
                  <a:pt x="89418" y="76540"/>
                  <a:pt x="84281" y="77755"/>
                  <a:pt x="81816" y="81643"/>
                </a:cubicBezTo>
                <a:lnTo>
                  <a:pt x="60503" y="115765"/>
                </a:lnTo>
                <a:lnTo>
                  <a:pt x="51131" y="103268"/>
                </a:lnTo>
                <a:cubicBezTo>
                  <a:pt x="48354" y="99589"/>
                  <a:pt x="43147" y="98825"/>
                  <a:pt x="39468" y="101602"/>
                </a:cubicBezTo>
                <a:cubicBezTo>
                  <a:pt x="35788" y="104379"/>
                  <a:pt x="35025" y="109586"/>
                  <a:pt x="37801" y="113266"/>
                </a:cubicBezTo>
                <a:lnTo>
                  <a:pt x="54463" y="135481"/>
                </a:lnTo>
                <a:cubicBezTo>
                  <a:pt x="56095" y="137668"/>
                  <a:pt x="58733" y="138918"/>
                  <a:pt x="61475" y="138814"/>
                </a:cubicBezTo>
                <a:cubicBezTo>
                  <a:pt x="64217" y="138710"/>
                  <a:pt x="66717" y="137252"/>
                  <a:pt x="68175" y="134891"/>
                </a:cubicBezTo>
                <a:lnTo>
                  <a:pt x="95944" y="9046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7" name="Text 15"/>
          <p:cNvSpPr/>
          <p:nvPr/>
        </p:nvSpPr>
        <p:spPr>
          <a:xfrm>
            <a:off x="719790" y="4194332"/>
            <a:ext cx="5251802" cy="248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99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Grille d'évaluation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497633" y="4549784"/>
            <a:ext cx="5456187" cy="2310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Les experts évaluent le cours selon une </a:t>
            </a:r>
            <a:pPr>
              <a:lnSpc>
                <a:spcPct val="140000"/>
              </a:lnSpc>
            </a:pPr>
            <a:r>
              <a:rPr lang="en-US" sz="112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grille préétablie</a:t>
            </a:r>
            <a:pPr>
              <a:lnSpc>
                <a:spcPct val="140000"/>
              </a:lnSpc>
            </a:pPr>
            <a:r>
              <a:rPr lang="en-US" sz="112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couvrant plusieurs dimensions :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497633" y="4887464"/>
            <a:ext cx="2657003" cy="533178"/>
          </a:xfrm>
          <a:custGeom>
            <a:avLst/>
            <a:gdLst/>
            <a:ahLst/>
            <a:cxnLst/>
            <a:rect l="l" t="t" r="r" b="b"/>
            <a:pathLst>
              <a:path w="2657003" h="533178">
                <a:moveTo>
                  <a:pt x="35547" y="0"/>
                </a:moveTo>
                <a:lnTo>
                  <a:pt x="2621456" y="0"/>
                </a:lnTo>
                <a:cubicBezTo>
                  <a:pt x="2641088" y="0"/>
                  <a:pt x="2657003" y="15915"/>
                  <a:pt x="2657003" y="35547"/>
                </a:cubicBezTo>
                <a:lnTo>
                  <a:pt x="2657003" y="497631"/>
                </a:lnTo>
                <a:cubicBezTo>
                  <a:pt x="2657003" y="517263"/>
                  <a:pt x="2641088" y="533178"/>
                  <a:pt x="2621456" y="533178"/>
                </a:cubicBezTo>
                <a:lnTo>
                  <a:pt x="35547" y="533178"/>
                </a:lnTo>
                <a:cubicBezTo>
                  <a:pt x="15915" y="533178"/>
                  <a:pt x="0" y="517263"/>
                  <a:pt x="0" y="497631"/>
                </a:cubicBezTo>
                <a:lnTo>
                  <a:pt x="0" y="35547"/>
                </a:lnTo>
                <a:cubicBezTo>
                  <a:pt x="0" y="15928"/>
                  <a:pt x="15928" y="0"/>
                  <a:pt x="35547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20" name="Text 18"/>
          <p:cNvSpPr/>
          <p:nvPr/>
        </p:nvSpPr>
        <p:spPr>
          <a:xfrm>
            <a:off x="533178" y="4958554"/>
            <a:ext cx="2585913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Structuration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537621" y="5171825"/>
            <a:ext cx="2577026" cy="1777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8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Organisation pédagogique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3226698" y="4887464"/>
            <a:ext cx="2657003" cy="533178"/>
          </a:xfrm>
          <a:custGeom>
            <a:avLst/>
            <a:gdLst/>
            <a:ahLst/>
            <a:cxnLst/>
            <a:rect l="l" t="t" r="r" b="b"/>
            <a:pathLst>
              <a:path w="2657003" h="533178">
                <a:moveTo>
                  <a:pt x="35547" y="0"/>
                </a:moveTo>
                <a:lnTo>
                  <a:pt x="2621456" y="0"/>
                </a:lnTo>
                <a:cubicBezTo>
                  <a:pt x="2641088" y="0"/>
                  <a:pt x="2657003" y="15915"/>
                  <a:pt x="2657003" y="35547"/>
                </a:cubicBezTo>
                <a:lnTo>
                  <a:pt x="2657003" y="497631"/>
                </a:lnTo>
                <a:cubicBezTo>
                  <a:pt x="2657003" y="517263"/>
                  <a:pt x="2641088" y="533178"/>
                  <a:pt x="2621456" y="533178"/>
                </a:cubicBezTo>
                <a:lnTo>
                  <a:pt x="35547" y="533178"/>
                </a:lnTo>
                <a:cubicBezTo>
                  <a:pt x="15915" y="533178"/>
                  <a:pt x="0" y="517263"/>
                  <a:pt x="0" y="497631"/>
                </a:cubicBezTo>
                <a:lnTo>
                  <a:pt x="0" y="35547"/>
                </a:lnTo>
                <a:cubicBezTo>
                  <a:pt x="0" y="15928"/>
                  <a:pt x="15928" y="0"/>
                  <a:pt x="35547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23" name="Text 21"/>
          <p:cNvSpPr/>
          <p:nvPr/>
        </p:nvSpPr>
        <p:spPr>
          <a:xfrm>
            <a:off x="3262243" y="4958554"/>
            <a:ext cx="2585913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Contenu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3266686" y="5171825"/>
            <a:ext cx="2577026" cy="1777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8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Qualité scientifique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497633" y="5491732"/>
            <a:ext cx="2657003" cy="533178"/>
          </a:xfrm>
          <a:custGeom>
            <a:avLst/>
            <a:gdLst/>
            <a:ahLst/>
            <a:cxnLst/>
            <a:rect l="l" t="t" r="r" b="b"/>
            <a:pathLst>
              <a:path w="2657003" h="533178">
                <a:moveTo>
                  <a:pt x="35547" y="0"/>
                </a:moveTo>
                <a:lnTo>
                  <a:pt x="2621456" y="0"/>
                </a:lnTo>
                <a:cubicBezTo>
                  <a:pt x="2641088" y="0"/>
                  <a:pt x="2657003" y="15915"/>
                  <a:pt x="2657003" y="35547"/>
                </a:cubicBezTo>
                <a:lnTo>
                  <a:pt x="2657003" y="497631"/>
                </a:lnTo>
                <a:cubicBezTo>
                  <a:pt x="2657003" y="517263"/>
                  <a:pt x="2641088" y="533178"/>
                  <a:pt x="2621456" y="533178"/>
                </a:cubicBezTo>
                <a:lnTo>
                  <a:pt x="35547" y="533178"/>
                </a:lnTo>
                <a:cubicBezTo>
                  <a:pt x="15915" y="533178"/>
                  <a:pt x="0" y="517263"/>
                  <a:pt x="0" y="497631"/>
                </a:cubicBezTo>
                <a:lnTo>
                  <a:pt x="0" y="35547"/>
                </a:lnTo>
                <a:cubicBezTo>
                  <a:pt x="0" y="15928"/>
                  <a:pt x="15928" y="0"/>
                  <a:pt x="35547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26" name="Text 24"/>
          <p:cNvSpPr/>
          <p:nvPr/>
        </p:nvSpPr>
        <p:spPr>
          <a:xfrm>
            <a:off x="533178" y="5562822"/>
            <a:ext cx="2585913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Interactivité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537621" y="5776093"/>
            <a:ext cx="2577026" cy="1777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8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Activités étudiants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3226698" y="5491732"/>
            <a:ext cx="2657003" cy="533178"/>
          </a:xfrm>
          <a:custGeom>
            <a:avLst/>
            <a:gdLst/>
            <a:ahLst/>
            <a:cxnLst/>
            <a:rect l="l" t="t" r="r" b="b"/>
            <a:pathLst>
              <a:path w="2657003" h="533178">
                <a:moveTo>
                  <a:pt x="35547" y="0"/>
                </a:moveTo>
                <a:lnTo>
                  <a:pt x="2621456" y="0"/>
                </a:lnTo>
                <a:cubicBezTo>
                  <a:pt x="2641088" y="0"/>
                  <a:pt x="2657003" y="15915"/>
                  <a:pt x="2657003" y="35547"/>
                </a:cubicBezTo>
                <a:lnTo>
                  <a:pt x="2657003" y="497631"/>
                </a:lnTo>
                <a:cubicBezTo>
                  <a:pt x="2657003" y="517263"/>
                  <a:pt x="2641088" y="533178"/>
                  <a:pt x="2621456" y="533178"/>
                </a:cubicBezTo>
                <a:lnTo>
                  <a:pt x="35547" y="533178"/>
                </a:lnTo>
                <a:cubicBezTo>
                  <a:pt x="15915" y="533178"/>
                  <a:pt x="0" y="517263"/>
                  <a:pt x="0" y="497631"/>
                </a:cubicBezTo>
                <a:lnTo>
                  <a:pt x="0" y="35547"/>
                </a:lnTo>
                <a:cubicBezTo>
                  <a:pt x="0" y="15928"/>
                  <a:pt x="15928" y="0"/>
                  <a:pt x="35547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29" name="Text 27"/>
          <p:cNvSpPr/>
          <p:nvPr/>
        </p:nvSpPr>
        <p:spPr>
          <a:xfrm>
            <a:off x="3262243" y="5562822"/>
            <a:ext cx="2585913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Visioconférence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3266686" y="5776093"/>
            <a:ext cx="2577026" cy="1777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8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Outils de communication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6169034" y="1563988"/>
            <a:ext cx="5669458" cy="3127977"/>
          </a:xfrm>
          <a:custGeom>
            <a:avLst/>
            <a:gdLst/>
            <a:ahLst/>
            <a:cxnLst/>
            <a:rect l="l" t="t" r="r" b="b"/>
            <a:pathLst>
              <a:path w="5669458" h="3127977">
                <a:moveTo>
                  <a:pt x="71099" y="0"/>
                </a:moveTo>
                <a:lnTo>
                  <a:pt x="5598359" y="0"/>
                </a:lnTo>
                <a:cubicBezTo>
                  <a:pt x="5637599" y="0"/>
                  <a:pt x="5669458" y="31858"/>
                  <a:pt x="5669458" y="71099"/>
                </a:cubicBezTo>
                <a:lnTo>
                  <a:pt x="5669458" y="3056878"/>
                </a:lnTo>
                <a:cubicBezTo>
                  <a:pt x="5669458" y="3096118"/>
                  <a:pt x="5637599" y="3127977"/>
                  <a:pt x="5598359" y="3127977"/>
                </a:cubicBezTo>
                <a:lnTo>
                  <a:pt x="71099" y="3127977"/>
                </a:lnTo>
                <a:cubicBezTo>
                  <a:pt x="31858" y="3127977"/>
                  <a:pt x="0" y="3096118"/>
                  <a:pt x="0" y="3056878"/>
                </a:cubicBezTo>
                <a:lnTo>
                  <a:pt x="0" y="71099"/>
                </a:lnTo>
                <a:cubicBezTo>
                  <a:pt x="0" y="31858"/>
                  <a:pt x="31858" y="0"/>
                  <a:pt x="71099" y="0"/>
                </a:cubicBezTo>
                <a:close/>
              </a:path>
            </a:pathLst>
          </a:custGeom>
          <a:solidFill>
            <a:srgbClr val="6B7A8F"/>
          </a:solidFill>
          <a:ln/>
        </p:spPr>
      </p:sp>
      <p:sp>
        <p:nvSpPr>
          <p:cNvPr id="32" name="Shape 30"/>
          <p:cNvSpPr/>
          <p:nvPr/>
        </p:nvSpPr>
        <p:spPr>
          <a:xfrm>
            <a:off x="6322323" y="1741714"/>
            <a:ext cx="199942" cy="177726"/>
          </a:xfrm>
          <a:custGeom>
            <a:avLst/>
            <a:gdLst/>
            <a:ahLst/>
            <a:cxnLst/>
            <a:rect l="l" t="t" r="r" b="b"/>
            <a:pathLst>
              <a:path w="199942" h="177726">
                <a:moveTo>
                  <a:pt x="107434" y="-6561"/>
                </a:moveTo>
                <a:cubicBezTo>
                  <a:pt x="106011" y="-9338"/>
                  <a:pt x="103130" y="-11108"/>
                  <a:pt x="100006" y="-11108"/>
                </a:cubicBezTo>
                <a:cubicBezTo>
                  <a:pt x="96881" y="-11108"/>
                  <a:pt x="94000" y="-9338"/>
                  <a:pt x="92577" y="-6561"/>
                </a:cubicBezTo>
                <a:lnTo>
                  <a:pt x="67029" y="43494"/>
                </a:lnTo>
                <a:lnTo>
                  <a:pt x="11524" y="52311"/>
                </a:lnTo>
                <a:cubicBezTo>
                  <a:pt x="8435" y="52797"/>
                  <a:pt x="5866" y="54984"/>
                  <a:pt x="4894" y="57969"/>
                </a:cubicBezTo>
                <a:cubicBezTo>
                  <a:pt x="3922" y="60954"/>
                  <a:pt x="4721" y="64217"/>
                  <a:pt x="6908" y="66439"/>
                </a:cubicBezTo>
                <a:lnTo>
                  <a:pt x="46618" y="106184"/>
                </a:lnTo>
                <a:lnTo>
                  <a:pt x="37871" y="161689"/>
                </a:lnTo>
                <a:cubicBezTo>
                  <a:pt x="37385" y="164778"/>
                  <a:pt x="38669" y="167902"/>
                  <a:pt x="41203" y="169742"/>
                </a:cubicBezTo>
                <a:cubicBezTo>
                  <a:pt x="43737" y="171582"/>
                  <a:pt x="47070" y="171860"/>
                  <a:pt x="49881" y="170436"/>
                </a:cubicBezTo>
                <a:lnTo>
                  <a:pt x="100006" y="144958"/>
                </a:lnTo>
                <a:lnTo>
                  <a:pt x="150095" y="170436"/>
                </a:lnTo>
                <a:cubicBezTo>
                  <a:pt x="152872" y="171860"/>
                  <a:pt x="156239" y="171582"/>
                  <a:pt x="158773" y="169742"/>
                </a:cubicBezTo>
                <a:cubicBezTo>
                  <a:pt x="161307" y="167902"/>
                  <a:pt x="162591" y="164813"/>
                  <a:pt x="162106" y="161689"/>
                </a:cubicBezTo>
                <a:lnTo>
                  <a:pt x="153323" y="106184"/>
                </a:lnTo>
                <a:lnTo>
                  <a:pt x="193034" y="66439"/>
                </a:lnTo>
                <a:cubicBezTo>
                  <a:pt x="195256" y="64217"/>
                  <a:pt x="196019" y="60954"/>
                  <a:pt x="195047" y="57969"/>
                </a:cubicBezTo>
                <a:cubicBezTo>
                  <a:pt x="194075" y="54984"/>
                  <a:pt x="191541" y="52797"/>
                  <a:pt x="188417" y="52311"/>
                </a:cubicBezTo>
                <a:lnTo>
                  <a:pt x="132947" y="43494"/>
                </a:lnTo>
                <a:lnTo>
                  <a:pt x="107434" y="-6561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3" name="Text 31"/>
          <p:cNvSpPr/>
          <p:nvPr/>
        </p:nvSpPr>
        <p:spPr>
          <a:xfrm>
            <a:off x="6533372" y="1706169"/>
            <a:ext cx="5251802" cy="248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99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Échelle d'appréciation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311215" y="2061621"/>
            <a:ext cx="5385096" cy="355452"/>
          </a:xfrm>
          <a:custGeom>
            <a:avLst/>
            <a:gdLst/>
            <a:ahLst/>
            <a:cxnLst/>
            <a:rect l="l" t="t" r="r" b="b"/>
            <a:pathLst>
              <a:path w="5385096" h="355452">
                <a:moveTo>
                  <a:pt x="35545" y="0"/>
                </a:moveTo>
                <a:lnTo>
                  <a:pt x="5349551" y="0"/>
                </a:lnTo>
                <a:cubicBezTo>
                  <a:pt x="5369182" y="0"/>
                  <a:pt x="5385096" y="15914"/>
                  <a:pt x="5385096" y="35545"/>
                </a:cubicBezTo>
                <a:lnTo>
                  <a:pt x="5385096" y="319907"/>
                </a:lnTo>
                <a:cubicBezTo>
                  <a:pt x="5385096" y="339538"/>
                  <a:pt x="5369182" y="355452"/>
                  <a:pt x="5349551" y="355452"/>
                </a:cubicBezTo>
                <a:lnTo>
                  <a:pt x="35545" y="355452"/>
                </a:lnTo>
                <a:cubicBezTo>
                  <a:pt x="15914" y="355452"/>
                  <a:pt x="0" y="339538"/>
                  <a:pt x="0" y="319907"/>
                </a:cubicBezTo>
                <a:lnTo>
                  <a:pt x="0" y="35545"/>
                </a:lnTo>
                <a:cubicBezTo>
                  <a:pt x="0" y="15927"/>
                  <a:pt x="15927" y="0"/>
                  <a:pt x="35545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35" name="Text 33"/>
          <p:cNvSpPr/>
          <p:nvPr/>
        </p:nvSpPr>
        <p:spPr>
          <a:xfrm>
            <a:off x="6382305" y="2132711"/>
            <a:ext cx="630927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Excellent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11044001" y="2132711"/>
            <a:ext cx="657586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18-20/20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6311215" y="2488163"/>
            <a:ext cx="5385096" cy="355452"/>
          </a:xfrm>
          <a:custGeom>
            <a:avLst/>
            <a:gdLst/>
            <a:ahLst/>
            <a:cxnLst/>
            <a:rect l="l" t="t" r="r" b="b"/>
            <a:pathLst>
              <a:path w="5385096" h="355452">
                <a:moveTo>
                  <a:pt x="35545" y="0"/>
                </a:moveTo>
                <a:lnTo>
                  <a:pt x="5349551" y="0"/>
                </a:lnTo>
                <a:cubicBezTo>
                  <a:pt x="5369182" y="0"/>
                  <a:pt x="5385096" y="15914"/>
                  <a:pt x="5385096" y="35545"/>
                </a:cubicBezTo>
                <a:lnTo>
                  <a:pt x="5385096" y="319907"/>
                </a:lnTo>
                <a:cubicBezTo>
                  <a:pt x="5385096" y="339538"/>
                  <a:pt x="5369182" y="355452"/>
                  <a:pt x="5349551" y="355452"/>
                </a:cubicBezTo>
                <a:lnTo>
                  <a:pt x="35545" y="355452"/>
                </a:lnTo>
                <a:cubicBezTo>
                  <a:pt x="15914" y="355452"/>
                  <a:pt x="0" y="339538"/>
                  <a:pt x="0" y="319907"/>
                </a:cubicBezTo>
                <a:lnTo>
                  <a:pt x="0" y="35545"/>
                </a:lnTo>
                <a:cubicBezTo>
                  <a:pt x="0" y="15927"/>
                  <a:pt x="15927" y="0"/>
                  <a:pt x="35545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38" name="Text 36"/>
          <p:cNvSpPr/>
          <p:nvPr/>
        </p:nvSpPr>
        <p:spPr>
          <a:xfrm>
            <a:off x="6382305" y="2559254"/>
            <a:ext cx="630927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Très Bien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11085239" y="2559254"/>
            <a:ext cx="613155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16-18/20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6311215" y="2914706"/>
            <a:ext cx="5385096" cy="355452"/>
          </a:xfrm>
          <a:custGeom>
            <a:avLst/>
            <a:gdLst/>
            <a:ahLst/>
            <a:cxnLst/>
            <a:rect l="l" t="t" r="r" b="b"/>
            <a:pathLst>
              <a:path w="5385096" h="355452">
                <a:moveTo>
                  <a:pt x="35545" y="0"/>
                </a:moveTo>
                <a:lnTo>
                  <a:pt x="5349551" y="0"/>
                </a:lnTo>
                <a:cubicBezTo>
                  <a:pt x="5369182" y="0"/>
                  <a:pt x="5385096" y="15914"/>
                  <a:pt x="5385096" y="35545"/>
                </a:cubicBezTo>
                <a:lnTo>
                  <a:pt x="5385096" y="319907"/>
                </a:lnTo>
                <a:cubicBezTo>
                  <a:pt x="5385096" y="339538"/>
                  <a:pt x="5369182" y="355452"/>
                  <a:pt x="5349551" y="355452"/>
                </a:cubicBezTo>
                <a:lnTo>
                  <a:pt x="35545" y="355452"/>
                </a:lnTo>
                <a:cubicBezTo>
                  <a:pt x="15914" y="355452"/>
                  <a:pt x="0" y="339538"/>
                  <a:pt x="0" y="319907"/>
                </a:cubicBezTo>
                <a:lnTo>
                  <a:pt x="0" y="35545"/>
                </a:lnTo>
                <a:cubicBezTo>
                  <a:pt x="0" y="15927"/>
                  <a:pt x="15927" y="0"/>
                  <a:pt x="35545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41" name="Text 39"/>
          <p:cNvSpPr/>
          <p:nvPr/>
        </p:nvSpPr>
        <p:spPr>
          <a:xfrm>
            <a:off x="6382305" y="2985796"/>
            <a:ext cx="337679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Bien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11092321" y="2985796"/>
            <a:ext cx="604268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14-16/20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6311215" y="3341248"/>
            <a:ext cx="5385096" cy="355452"/>
          </a:xfrm>
          <a:custGeom>
            <a:avLst/>
            <a:gdLst/>
            <a:ahLst/>
            <a:cxnLst/>
            <a:rect l="l" t="t" r="r" b="b"/>
            <a:pathLst>
              <a:path w="5385096" h="355452">
                <a:moveTo>
                  <a:pt x="35545" y="0"/>
                </a:moveTo>
                <a:lnTo>
                  <a:pt x="5349551" y="0"/>
                </a:lnTo>
                <a:cubicBezTo>
                  <a:pt x="5369182" y="0"/>
                  <a:pt x="5385096" y="15914"/>
                  <a:pt x="5385096" y="35545"/>
                </a:cubicBezTo>
                <a:lnTo>
                  <a:pt x="5385096" y="319907"/>
                </a:lnTo>
                <a:cubicBezTo>
                  <a:pt x="5385096" y="339538"/>
                  <a:pt x="5369182" y="355452"/>
                  <a:pt x="5349551" y="355452"/>
                </a:cubicBezTo>
                <a:lnTo>
                  <a:pt x="35545" y="355452"/>
                </a:lnTo>
                <a:cubicBezTo>
                  <a:pt x="15914" y="355452"/>
                  <a:pt x="0" y="339538"/>
                  <a:pt x="0" y="319907"/>
                </a:cubicBezTo>
                <a:lnTo>
                  <a:pt x="0" y="35545"/>
                </a:lnTo>
                <a:cubicBezTo>
                  <a:pt x="0" y="15927"/>
                  <a:pt x="15927" y="0"/>
                  <a:pt x="35545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44" name="Text 42"/>
          <p:cNvSpPr/>
          <p:nvPr/>
        </p:nvSpPr>
        <p:spPr>
          <a:xfrm>
            <a:off x="6382305" y="3412338"/>
            <a:ext cx="719790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Assez Bien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11098291" y="3412338"/>
            <a:ext cx="604268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12-14/20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311215" y="3767790"/>
            <a:ext cx="5385096" cy="355452"/>
          </a:xfrm>
          <a:custGeom>
            <a:avLst/>
            <a:gdLst/>
            <a:ahLst/>
            <a:cxnLst/>
            <a:rect l="l" t="t" r="r" b="b"/>
            <a:pathLst>
              <a:path w="5385096" h="355452">
                <a:moveTo>
                  <a:pt x="35545" y="0"/>
                </a:moveTo>
                <a:lnTo>
                  <a:pt x="5349551" y="0"/>
                </a:lnTo>
                <a:cubicBezTo>
                  <a:pt x="5369182" y="0"/>
                  <a:pt x="5385096" y="15914"/>
                  <a:pt x="5385096" y="35545"/>
                </a:cubicBezTo>
                <a:lnTo>
                  <a:pt x="5385096" y="319907"/>
                </a:lnTo>
                <a:cubicBezTo>
                  <a:pt x="5385096" y="339538"/>
                  <a:pt x="5369182" y="355452"/>
                  <a:pt x="5349551" y="355452"/>
                </a:cubicBezTo>
                <a:lnTo>
                  <a:pt x="35545" y="355452"/>
                </a:lnTo>
                <a:cubicBezTo>
                  <a:pt x="15914" y="355452"/>
                  <a:pt x="0" y="339538"/>
                  <a:pt x="0" y="319907"/>
                </a:cubicBezTo>
                <a:lnTo>
                  <a:pt x="0" y="35545"/>
                </a:lnTo>
                <a:cubicBezTo>
                  <a:pt x="0" y="15927"/>
                  <a:pt x="15927" y="0"/>
                  <a:pt x="35545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47" name="Text 45"/>
          <p:cNvSpPr/>
          <p:nvPr/>
        </p:nvSpPr>
        <p:spPr>
          <a:xfrm>
            <a:off x="6382305" y="3838880"/>
            <a:ext cx="604268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Passable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11078297" y="3838880"/>
            <a:ext cx="622041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10-12/20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6311215" y="4194332"/>
            <a:ext cx="5385096" cy="355452"/>
          </a:xfrm>
          <a:custGeom>
            <a:avLst/>
            <a:gdLst/>
            <a:ahLst/>
            <a:cxnLst/>
            <a:rect l="l" t="t" r="r" b="b"/>
            <a:pathLst>
              <a:path w="5385096" h="355452">
                <a:moveTo>
                  <a:pt x="35545" y="0"/>
                </a:moveTo>
                <a:lnTo>
                  <a:pt x="5349551" y="0"/>
                </a:lnTo>
                <a:cubicBezTo>
                  <a:pt x="5369182" y="0"/>
                  <a:pt x="5385096" y="15914"/>
                  <a:pt x="5385096" y="35545"/>
                </a:cubicBezTo>
                <a:lnTo>
                  <a:pt x="5385096" y="319907"/>
                </a:lnTo>
                <a:cubicBezTo>
                  <a:pt x="5385096" y="339538"/>
                  <a:pt x="5369182" y="355452"/>
                  <a:pt x="5349551" y="355452"/>
                </a:cubicBezTo>
                <a:lnTo>
                  <a:pt x="35545" y="355452"/>
                </a:lnTo>
                <a:cubicBezTo>
                  <a:pt x="15914" y="355452"/>
                  <a:pt x="0" y="339538"/>
                  <a:pt x="0" y="319907"/>
                </a:cubicBezTo>
                <a:lnTo>
                  <a:pt x="0" y="35545"/>
                </a:lnTo>
                <a:cubicBezTo>
                  <a:pt x="0" y="15927"/>
                  <a:pt x="15927" y="0"/>
                  <a:pt x="35545" y="0"/>
                </a:cubicBezTo>
                <a:close/>
              </a:path>
            </a:pathLst>
          </a:custGeom>
          <a:solidFill>
            <a:srgbClr val="B0A59A"/>
          </a:solidFill>
          <a:ln/>
        </p:spPr>
      </p:sp>
      <p:sp>
        <p:nvSpPr>
          <p:cNvPr id="50" name="Text 48"/>
          <p:cNvSpPr/>
          <p:nvPr/>
        </p:nvSpPr>
        <p:spPr>
          <a:xfrm>
            <a:off x="6382305" y="4265423"/>
            <a:ext cx="702017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Insuffisant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11172020" y="4265423"/>
            <a:ext cx="524292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&lt; 10/20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6186807" y="4834146"/>
            <a:ext cx="5651685" cy="1706169"/>
          </a:xfrm>
          <a:custGeom>
            <a:avLst/>
            <a:gdLst/>
            <a:ahLst/>
            <a:cxnLst/>
            <a:rect l="l" t="t" r="r" b="b"/>
            <a:pathLst>
              <a:path w="5651685" h="1706169">
                <a:moveTo>
                  <a:pt x="35545" y="0"/>
                </a:moveTo>
                <a:lnTo>
                  <a:pt x="5580589" y="0"/>
                </a:lnTo>
                <a:cubicBezTo>
                  <a:pt x="5619854" y="0"/>
                  <a:pt x="5651685" y="31831"/>
                  <a:pt x="5651685" y="71096"/>
                </a:cubicBezTo>
                <a:lnTo>
                  <a:pt x="5651685" y="1635073"/>
                </a:lnTo>
                <a:cubicBezTo>
                  <a:pt x="5651685" y="1674338"/>
                  <a:pt x="5619854" y="1706169"/>
                  <a:pt x="5580589" y="1706169"/>
                </a:cubicBezTo>
                <a:lnTo>
                  <a:pt x="35545" y="1706169"/>
                </a:lnTo>
                <a:cubicBezTo>
                  <a:pt x="15914" y="1706169"/>
                  <a:pt x="0" y="1690255"/>
                  <a:pt x="0" y="1670624"/>
                </a:cubicBezTo>
                <a:lnTo>
                  <a:pt x="0" y="35545"/>
                </a:lnTo>
                <a:cubicBezTo>
                  <a:pt x="0" y="15927"/>
                  <a:pt x="15927" y="0"/>
                  <a:pt x="35545" y="0"/>
                </a:cubicBezTo>
                <a:close/>
              </a:path>
            </a:pathLst>
          </a:custGeom>
          <a:solidFill>
            <a:srgbClr val="8C92AC">
              <a:alpha val="10196"/>
            </a:srgbClr>
          </a:solidFill>
          <a:ln/>
        </p:spPr>
      </p:sp>
      <p:sp>
        <p:nvSpPr>
          <p:cNvPr id="53" name="Shape 51"/>
          <p:cNvSpPr/>
          <p:nvPr/>
        </p:nvSpPr>
        <p:spPr>
          <a:xfrm>
            <a:off x="6186807" y="4834146"/>
            <a:ext cx="35545" cy="1706169"/>
          </a:xfrm>
          <a:custGeom>
            <a:avLst/>
            <a:gdLst/>
            <a:ahLst/>
            <a:cxnLst/>
            <a:rect l="l" t="t" r="r" b="b"/>
            <a:pathLst>
              <a:path w="35545" h="1706169">
                <a:moveTo>
                  <a:pt x="35545" y="0"/>
                </a:moveTo>
                <a:lnTo>
                  <a:pt x="35545" y="0"/>
                </a:lnTo>
                <a:lnTo>
                  <a:pt x="35545" y="1706169"/>
                </a:lnTo>
                <a:lnTo>
                  <a:pt x="35545" y="1706169"/>
                </a:lnTo>
                <a:cubicBezTo>
                  <a:pt x="15914" y="1706169"/>
                  <a:pt x="0" y="1690255"/>
                  <a:pt x="0" y="1670624"/>
                </a:cubicBezTo>
                <a:lnTo>
                  <a:pt x="0" y="35545"/>
                </a:lnTo>
                <a:cubicBezTo>
                  <a:pt x="0" y="15927"/>
                  <a:pt x="15927" y="0"/>
                  <a:pt x="35545" y="0"/>
                </a:cubicBezTo>
                <a:close/>
              </a:path>
            </a:pathLst>
          </a:custGeom>
          <a:solidFill>
            <a:srgbClr val="8C92AC"/>
          </a:solidFill>
          <a:ln/>
        </p:spPr>
      </p:sp>
      <p:sp>
        <p:nvSpPr>
          <p:cNvPr id="54" name="Shape 52"/>
          <p:cNvSpPr/>
          <p:nvPr/>
        </p:nvSpPr>
        <p:spPr>
          <a:xfrm>
            <a:off x="6391192" y="5011872"/>
            <a:ext cx="133294" cy="177726"/>
          </a:xfrm>
          <a:custGeom>
            <a:avLst/>
            <a:gdLst/>
            <a:ahLst/>
            <a:cxnLst/>
            <a:rect l="l" t="t" r="r" b="b"/>
            <a:pathLst>
              <a:path w="133294" h="177726">
                <a:moveTo>
                  <a:pt x="86746" y="23188"/>
                </a:moveTo>
                <a:cubicBezTo>
                  <a:pt x="90356" y="18224"/>
                  <a:pt x="89245" y="11281"/>
                  <a:pt x="84281" y="7671"/>
                </a:cubicBezTo>
                <a:cubicBezTo>
                  <a:pt x="79317" y="4061"/>
                  <a:pt x="72375" y="5172"/>
                  <a:pt x="68765" y="10136"/>
                </a:cubicBezTo>
                <a:lnTo>
                  <a:pt x="31970" y="60711"/>
                </a:lnTo>
                <a:lnTo>
                  <a:pt x="18953" y="47694"/>
                </a:lnTo>
                <a:cubicBezTo>
                  <a:pt x="14614" y="43355"/>
                  <a:pt x="7567" y="43355"/>
                  <a:pt x="3228" y="47694"/>
                </a:cubicBezTo>
                <a:cubicBezTo>
                  <a:pt x="-1111" y="52033"/>
                  <a:pt x="-1111" y="59080"/>
                  <a:pt x="3228" y="63419"/>
                </a:cubicBezTo>
                <a:lnTo>
                  <a:pt x="25444" y="85635"/>
                </a:lnTo>
                <a:cubicBezTo>
                  <a:pt x="27735" y="87926"/>
                  <a:pt x="30928" y="89106"/>
                  <a:pt x="34157" y="88863"/>
                </a:cubicBezTo>
                <a:cubicBezTo>
                  <a:pt x="37385" y="88620"/>
                  <a:pt x="40370" y="86954"/>
                  <a:pt x="42279" y="84316"/>
                </a:cubicBezTo>
                <a:lnTo>
                  <a:pt x="86711" y="23222"/>
                </a:lnTo>
                <a:close/>
                <a:moveTo>
                  <a:pt x="131177" y="70396"/>
                </a:moveTo>
                <a:cubicBezTo>
                  <a:pt x="134787" y="65432"/>
                  <a:pt x="133676" y="58490"/>
                  <a:pt x="128712" y="54880"/>
                </a:cubicBezTo>
                <a:cubicBezTo>
                  <a:pt x="123749" y="51270"/>
                  <a:pt x="116806" y="52381"/>
                  <a:pt x="113196" y="57344"/>
                </a:cubicBezTo>
                <a:lnTo>
                  <a:pt x="54186" y="138467"/>
                </a:lnTo>
                <a:lnTo>
                  <a:pt x="30061" y="114342"/>
                </a:lnTo>
                <a:cubicBezTo>
                  <a:pt x="25722" y="110003"/>
                  <a:pt x="18675" y="110003"/>
                  <a:pt x="14336" y="114342"/>
                </a:cubicBezTo>
                <a:cubicBezTo>
                  <a:pt x="9997" y="118681"/>
                  <a:pt x="9997" y="125727"/>
                  <a:pt x="14336" y="130066"/>
                </a:cubicBezTo>
                <a:lnTo>
                  <a:pt x="47660" y="163390"/>
                </a:lnTo>
                <a:cubicBezTo>
                  <a:pt x="49951" y="165681"/>
                  <a:pt x="53144" y="166861"/>
                  <a:pt x="56372" y="166618"/>
                </a:cubicBezTo>
                <a:cubicBezTo>
                  <a:pt x="59601" y="166375"/>
                  <a:pt x="62586" y="164709"/>
                  <a:pt x="64495" y="162071"/>
                </a:cubicBezTo>
                <a:lnTo>
                  <a:pt x="131142" y="70431"/>
                </a:lnTo>
                <a:close/>
              </a:path>
            </a:pathLst>
          </a:custGeom>
          <a:solidFill>
            <a:srgbClr val="8C92AC"/>
          </a:solidFill>
          <a:ln/>
        </p:spPr>
      </p:sp>
      <p:sp>
        <p:nvSpPr>
          <p:cNvPr id="55" name="Text 53"/>
          <p:cNvSpPr/>
          <p:nvPr/>
        </p:nvSpPr>
        <p:spPr>
          <a:xfrm>
            <a:off x="6568918" y="4976327"/>
            <a:ext cx="5216257" cy="248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99" b="1" dirty="0">
                <a:solidFill>
                  <a:srgbClr val="2C2C2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Conditions de validation</a:t>
            </a:r>
            <a:endParaRPr lang="en-US" sz="1600" dirty="0"/>
          </a:p>
        </p:txBody>
      </p:sp>
      <p:sp>
        <p:nvSpPr>
          <p:cNvPr id="56" name="Shape 54"/>
          <p:cNvSpPr/>
          <p:nvPr/>
        </p:nvSpPr>
        <p:spPr>
          <a:xfrm>
            <a:off x="6346760" y="5402869"/>
            <a:ext cx="71090" cy="71090"/>
          </a:xfrm>
          <a:custGeom>
            <a:avLst/>
            <a:gdLst/>
            <a:ahLst/>
            <a:cxnLst/>
            <a:rect l="l" t="t" r="r" b="b"/>
            <a:pathLst>
              <a:path w="71090" h="71090">
                <a:moveTo>
                  <a:pt x="35545" y="0"/>
                </a:moveTo>
                <a:lnTo>
                  <a:pt x="35545" y="0"/>
                </a:lnTo>
                <a:cubicBezTo>
                  <a:pt x="55163" y="0"/>
                  <a:pt x="71090" y="15927"/>
                  <a:pt x="71090" y="35545"/>
                </a:cubicBezTo>
                <a:lnTo>
                  <a:pt x="71090" y="35545"/>
                </a:lnTo>
                <a:cubicBezTo>
                  <a:pt x="71090" y="55163"/>
                  <a:pt x="55163" y="71090"/>
                  <a:pt x="35545" y="71090"/>
                </a:cubicBezTo>
                <a:lnTo>
                  <a:pt x="35545" y="71090"/>
                </a:lnTo>
                <a:cubicBezTo>
                  <a:pt x="15927" y="71090"/>
                  <a:pt x="0" y="55163"/>
                  <a:pt x="0" y="35545"/>
                </a:cubicBezTo>
                <a:lnTo>
                  <a:pt x="0" y="35545"/>
                </a:lnTo>
                <a:cubicBezTo>
                  <a:pt x="0" y="15927"/>
                  <a:pt x="15927" y="0"/>
                  <a:pt x="35545" y="0"/>
                </a:cubicBezTo>
                <a:close/>
              </a:path>
            </a:pathLst>
          </a:custGeom>
          <a:solidFill>
            <a:srgbClr val="8C92AC"/>
          </a:solidFill>
          <a:ln/>
        </p:spPr>
      </p:sp>
      <p:sp>
        <p:nvSpPr>
          <p:cNvPr id="57" name="Text 55"/>
          <p:cNvSpPr/>
          <p:nvPr/>
        </p:nvSpPr>
        <p:spPr>
          <a:xfrm>
            <a:off x="6524486" y="5331778"/>
            <a:ext cx="2452618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0" b="1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Note moyenne ≥ 50%</a:t>
            </a:r>
            <a:pPr>
              <a:lnSpc>
                <a:spcPct val="130000"/>
              </a:lnSpc>
            </a:pPr>
            <a:r>
              <a:rPr lang="en-US" sz="1120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(10/20) requise</a:t>
            </a:r>
            <a:endParaRPr lang="en-US" sz="1600" dirty="0"/>
          </a:p>
        </p:txBody>
      </p:sp>
      <p:sp>
        <p:nvSpPr>
          <p:cNvPr id="58" name="Shape 56"/>
          <p:cNvSpPr/>
          <p:nvPr/>
        </p:nvSpPr>
        <p:spPr>
          <a:xfrm>
            <a:off x="6346760" y="5687230"/>
            <a:ext cx="71090" cy="71090"/>
          </a:xfrm>
          <a:custGeom>
            <a:avLst/>
            <a:gdLst/>
            <a:ahLst/>
            <a:cxnLst/>
            <a:rect l="l" t="t" r="r" b="b"/>
            <a:pathLst>
              <a:path w="71090" h="71090">
                <a:moveTo>
                  <a:pt x="35545" y="0"/>
                </a:moveTo>
                <a:lnTo>
                  <a:pt x="35545" y="0"/>
                </a:lnTo>
                <a:cubicBezTo>
                  <a:pt x="55163" y="0"/>
                  <a:pt x="71090" y="15927"/>
                  <a:pt x="71090" y="35545"/>
                </a:cubicBezTo>
                <a:lnTo>
                  <a:pt x="71090" y="35545"/>
                </a:lnTo>
                <a:cubicBezTo>
                  <a:pt x="71090" y="55163"/>
                  <a:pt x="55163" y="71090"/>
                  <a:pt x="35545" y="71090"/>
                </a:cubicBezTo>
                <a:lnTo>
                  <a:pt x="35545" y="71090"/>
                </a:lnTo>
                <a:cubicBezTo>
                  <a:pt x="15927" y="71090"/>
                  <a:pt x="0" y="55163"/>
                  <a:pt x="0" y="35545"/>
                </a:cubicBezTo>
                <a:lnTo>
                  <a:pt x="0" y="35545"/>
                </a:lnTo>
                <a:cubicBezTo>
                  <a:pt x="0" y="15927"/>
                  <a:pt x="15927" y="0"/>
                  <a:pt x="35545" y="0"/>
                </a:cubicBezTo>
                <a:close/>
              </a:path>
            </a:pathLst>
          </a:custGeom>
          <a:solidFill>
            <a:srgbClr val="8C92AC"/>
          </a:solidFill>
          <a:ln/>
        </p:spPr>
      </p:sp>
      <p:sp>
        <p:nvSpPr>
          <p:cNvPr id="59" name="Text 57"/>
          <p:cNvSpPr/>
          <p:nvPr/>
        </p:nvSpPr>
        <p:spPr>
          <a:xfrm>
            <a:off x="6524486" y="5616140"/>
            <a:ext cx="2425959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0" b="1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Validation par le CSF</a:t>
            </a:r>
            <a:pPr>
              <a:lnSpc>
                <a:spcPct val="130000"/>
              </a:lnSpc>
            </a:pPr>
            <a:r>
              <a:rPr lang="en-US" sz="1120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sur la base du PV</a:t>
            </a:r>
            <a:endParaRPr lang="en-US" sz="1600" dirty="0"/>
          </a:p>
        </p:txBody>
      </p:sp>
      <p:sp>
        <p:nvSpPr>
          <p:cNvPr id="60" name="Shape 58"/>
          <p:cNvSpPr/>
          <p:nvPr/>
        </p:nvSpPr>
        <p:spPr>
          <a:xfrm>
            <a:off x="6346760" y="5971592"/>
            <a:ext cx="71090" cy="71090"/>
          </a:xfrm>
          <a:custGeom>
            <a:avLst/>
            <a:gdLst/>
            <a:ahLst/>
            <a:cxnLst/>
            <a:rect l="l" t="t" r="r" b="b"/>
            <a:pathLst>
              <a:path w="71090" h="71090">
                <a:moveTo>
                  <a:pt x="35545" y="0"/>
                </a:moveTo>
                <a:lnTo>
                  <a:pt x="35545" y="0"/>
                </a:lnTo>
                <a:cubicBezTo>
                  <a:pt x="55163" y="0"/>
                  <a:pt x="71090" y="15927"/>
                  <a:pt x="71090" y="35545"/>
                </a:cubicBezTo>
                <a:lnTo>
                  <a:pt x="71090" y="35545"/>
                </a:lnTo>
                <a:cubicBezTo>
                  <a:pt x="71090" y="55163"/>
                  <a:pt x="55163" y="71090"/>
                  <a:pt x="35545" y="71090"/>
                </a:cubicBezTo>
                <a:lnTo>
                  <a:pt x="35545" y="71090"/>
                </a:lnTo>
                <a:cubicBezTo>
                  <a:pt x="15927" y="71090"/>
                  <a:pt x="0" y="55163"/>
                  <a:pt x="0" y="35545"/>
                </a:cubicBezTo>
                <a:lnTo>
                  <a:pt x="0" y="35545"/>
                </a:lnTo>
                <a:cubicBezTo>
                  <a:pt x="0" y="15927"/>
                  <a:pt x="15927" y="0"/>
                  <a:pt x="35545" y="0"/>
                </a:cubicBezTo>
                <a:close/>
              </a:path>
            </a:pathLst>
          </a:custGeom>
          <a:solidFill>
            <a:srgbClr val="8C92AC"/>
          </a:solidFill>
          <a:ln/>
        </p:spPr>
      </p:sp>
      <p:sp>
        <p:nvSpPr>
          <p:cNvPr id="61" name="Text 59"/>
          <p:cNvSpPr/>
          <p:nvPr/>
        </p:nvSpPr>
        <p:spPr>
          <a:xfrm>
            <a:off x="6524486" y="5900501"/>
            <a:ext cx="2399300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0" b="1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Troisième expertise</a:t>
            </a:r>
            <a:pPr>
              <a:lnSpc>
                <a:spcPct val="130000"/>
              </a:lnSpc>
            </a:pPr>
            <a:r>
              <a:rPr lang="en-US" sz="1120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si écart significatif</a:t>
            </a:r>
            <a:endParaRPr lang="en-US" sz="1600" dirty="0"/>
          </a:p>
        </p:txBody>
      </p:sp>
      <p:sp>
        <p:nvSpPr>
          <p:cNvPr id="62" name="Shape 60"/>
          <p:cNvSpPr/>
          <p:nvPr/>
        </p:nvSpPr>
        <p:spPr>
          <a:xfrm>
            <a:off x="6346760" y="6255953"/>
            <a:ext cx="71090" cy="71090"/>
          </a:xfrm>
          <a:custGeom>
            <a:avLst/>
            <a:gdLst/>
            <a:ahLst/>
            <a:cxnLst/>
            <a:rect l="l" t="t" r="r" b="b"/>
            <a:pathLst>
              <a:path w="71090" h="71090">
                <a:moveTo>
                  <a:pt x="35545" y="0"/>
                </a:moveTo>
                <a:lnTo>
                  <a:pt x="35545" y="0"/>
                </a:lnTo>
                <a:cubicBezTo>
                  <a:pt x="55163" y="0"/>
                  <a:pt x="71090" y="15927"/>
                  <a:pt x="71090" y="35545"/>
                </a:cubicBezTo>
                <a:lnTo>
                  <a:pt x="71090" y="35545"/>
                </a:lnTo>
                <a:cubicBezTo>
                  <a:pt x="71090" y="55163"/>
                  <a:pt x="55163" y="71090"/>
                  <a:pt x="35545" y="71090"/>
                </a:cubicBezTo>
                <a:lnTo>
                  <a:pt x="35545" y="71090"/>
                </a:lnTo>
                <a:cubicBezTo>
                  <a:pt x="15927" y="71090"/>
                  <a:pt x="0" y="55163"/>
                  <a:pt x="0" y="35545"/>
                </a:cubicBezTo>
                <a:lnTo>
                  <a:pt x="0" y="35545"/>
                </a:lnTo>
                <a:cubicBezTo>
                  <a:pt x="0" y="15927"/>
                  <a:pt x="15927" y="0"/>
                  <a:pt x="35545" y="0"/>
                </a:cubicBezTo>
                <a:close/>
              </a:path>
            </a:pathLst>
          </a:custGeom>
          <a:solidFill>
            <a:srgbClr val="8C92AC"/>
          </a:solidFill>
          <a:ln/>
        </p:spPr>
      </p:sp>
      <p:sp>
        <p:nvSpPr>
          <p:cNvPr id="63" name="Text 61"/>
          <p:cNvSpPr/>
          <p:nvPr/>
        </p:nvSpPr>
        <p:spPr>
          <a:xfrm>
            <a:off x="6524486" y="6184863"/>
            <a:ext cx="2443732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0" b="1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Recours possible</a:t>
            </a:r>
            <a:pPr>
              <a:lnSpc>
                <a:spcPct val="130000"/>
              </a:lnSpc>
            </a:pPr>
            <a:r>
              <a:rPr lang="en-US" sz="1120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si note entre 45-50%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blog.bcdiploma.com/a626474d7a6276e8636b7f1352c96a95074fa196.webp">    </p:cNvPr>
          <p:cNvPicPr>
            <a:picLocks noChangeAspect="1"/>
          </p:cNvPicPr>
          <p:nvPr/>
        </p:nvPicPr>
        <p:blipFill>
          <a:blip r:embed="rId1"/>
          <a:srcRect l="0" r="0" t="16667" b="16667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B0A59A">
                  <a:alpha val="95000"/>
                </a:srgbClr>
              </a:gs>
              <a:gs pos="100000">
                <a:srgbClr val="6B7A8F">
                  <a:alpha val="9000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10371981" y="1609725"/>
            <a:ext cx="1438275" cy="381000"/>
          </a:xfrm>
          <a:custGeom>
            <a:avLst/>
            <a:gdLst/>
            <a:ahLst/>
            <a:cxnLst/>
            <a:rect l="l" t="t" r="r" b="b"/>
            <a:pathLst>
              <a:path w="1438275" h="381000">
                <a:moveTo>
                  <a:pt x="38100" y="0"/>
                </a:moveTo>
                <a:lnTo>
                  <a:pt x="1400175" y="0"/>
                </a:lnTo>
                <a:cubicBezTo>
                  <a:pt x="1421203" y="0"/>
                  <a:pt x="1438275" y="17072"/>
                  <a:pt x="1438275" y="38100"/>
                </a:cubicBezTo>
                <a:lnTo>
                  <a:pt x="1438275" y="342900"/>
                </a:lnTo>
                <a:cubicBezTo>
                  <a:pt x="1438275" y="363928"/>
                  <a:pt x="1421203" y="381000"/>
                  <a:pt x="1400175" y="381000"/>
                </a:cubicBezTo>
                <a:lnTo>
                  <a:pt x="38100" y="381000"/>
                </a:lnTo>
                <a:cubicBezTo>
                  <a:pt x="17072" y="381000"/>
                  <a:pt x="0" y="363928"/>
                  <a:pt x="0" y="342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10486281" y="1685925"/>
            <a:ext cx="11334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30000"/>
              </a:lnSpc>
            </a:pPr>
            <a:r>
              <a:rPr lang="en-US" sz="1200" b="1" spc="120" kern="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Chapitre 04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48100" y="2219325"/>
            <a:ext cx="796290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</a:pPr>
            <a:r>
              <a:rPr lang="en-US" sz="540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Obtention</a:t>
            </a:r>
            <a:endParaRPr lang="en-US" sz="1600" dirty="0"/>
          </a:p>
          <a:p>
            <a:pPr algn="r">
              <a:lnSpc>
                <a:spcPct val="100000"/>
              </a:lnSpc>
            </a:pPr>
            <a:r>
              <a:rPr lang="en-US" sz="540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de l'attestation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10591800" y="4162425"/>
            <a:ext cx="1219200" cy="38100"/>
          </a:xfrm>
          <a:custGeom>
            <a:avLst/>
            <a:gdLst/>
            <a:ahLst/>
            <a:cxnLst/>
            <a:rect l="l" t="t" r="r" b="b"/>
            <a:pathLst>
              <a:path w="1219200" h="38100">
                <a:moveTo>
                  <a:pt x="0" y="0"/>
                </a:moveTo>
                <a:lnTo>
                  <a:pt x="1219200" y="0"/>
                </a:lnTo>
                <a:lnTo>
                  <a:pt x="12192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Text 5"/>
          <p:cNvSpPr/>
          <p:nvPr/>
        </p:nvSpPr>
        <p:spPr>
          <a:xfrm>
            <a:off x="4076700" y="4505325"/>
            <a:ext cx="77343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40000"/>
              </a:lnSpc>
            </a:pPr>
            <a:r>
              <a:rPr lang="en-US" sz="1800" dirty="0">
                <a:solidFill>
                  <a:srgbClr val="FFFFFF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Validation finale et délivrance</a:t>
            </a:r>
            <a:endParaRPr lang="en-US" sz="1600" dirty="0"/>
          </a:p>
          <a:p>
            <a:pPr algn="r">
              <a:lnSpc>
                <a:spcPct val="140000"/>
              </a:lnSpc>
            </a:pPr>
            <a:r>
              <a:rPr lang="en-US" sz="1800" dirty="0">
                <a:solidFill>
                  <a:srgbClr val="FFFFFF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 l'attestation officielle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9911" y="359911"/>
            <a:ext cx="11535162" cy="1799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2" b="1" spc="198" kern="0" dirty="0">
                <a:solidFill>
                  <a:srgbClr val="8C92A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Chapitre 04 - Obtention de l'attestation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59911" y="611849"/>
            <a:ext cx="11634137" cy="3599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551" b="1" dirty="0">
                <a:solidFill>
                  <a:srgbClr val="2C2C2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Processus de délivrance de l'attestation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59911" y="1043743"/>
            <a:ext cx="11553157" cy="2519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75" dirty="0">
                <a:solidFill>
                  <a:srgbClr val="2C2C2C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Les étapes finales pour obtenir votre attestation officielle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59911" y="1403655"/>
            <a:ext cx="719823" cy="35991"/>
          </a:xfrm>
          <a:custGeom>
            <a:avLst/>
            <a:gdLst/>
            <a:ahLst/>
            <a:cxnLst/>
            <a:rect l="l" t="t" r="r" b="b"/>
            <a:pathLst>
              <a:path w="719823" h="35991">
                <a:moveTo>
                  <a:pt x="0" y="0"/>
                </a:moveTo>
                <a:lnTo>
                  <a:pt x="719823" y="0"/>
                </a:lnTo>
                <a:lnTo>
                  <a:pt x="719823" y="35991"/>
                </a:lnTo>
                <a:lnTo>
                  <a:pt x="0" y="35991"/>
                </a:lnTo>
                <a:lnTo>
                  <a:pt x="0" y="0"/>
                </a:lnTo>
                <a:close/>
              </a:path>
            </a:pathLst>
          </a:custGeom>
          <a:solidFill>
            <a:srgbClr val="B0A59A"/>
          </a:solidFill>
          <a:ln/>
        </p:spPr>
      </p:sp>
      <p:sp>
        <p:nvSpPr>
          <p:cNvPr id="6" name="Shape 4"/>
          <p:cNvSpPr/>
          <p:nvPr/>
        </p:nvSpPr>
        <p:spPr>
          <a:xfrm>
            <a:off x="359911" y="1583610"/>
            <a:ext cx="6820322" cy="2735327"/>
          </a:xfrm>
          <a:custGeom>
            <a:avLst/>
            <a:gdLst/>
            <a:ahLst/>
            <a:cxnLst/>
            <a:rect l="l" t="t" r="r" b="b"/>
            <a:pathLst>
              <a:path w="6820322" h="2735327">
                <a:moveTo>
                  <a:pt x="71994" y="0"/>
                </a:moveTo>
                <a:lnTo>
                  <a:pt x="6748328" y="0"/>
                </a:lnTo>
                <a:cubicBezTo>
                  <a:pt x="6788089" y="0"/>
                  <a:pt x="6820322" y="32233"/>
                  <a:pt x="6820322" y="71994"/>
                </a:cubicBezTo>
                <a:lnTo>
                  <a:pt x="6820322" y="2663333"/>
                </a:lnTo>
                <a:cubicBezTo>
                  <a:pt x="6820322" y="2703094"/>
                  <a:pt x="6788089" y="2735327"/>
                  <a:pt x="6748328" y="2735327"/>
                </a:cubicBezTo>
                <a:lnTo>
                  <a:pt x="71994" y="2735327"/>
                </a:lnTo>
                <a:cubicBezTo>
                  <a:pt x="32233" y="2735327"/>
                  <a:pt x="0" y="2703094"/>
                  <a:pt x="0" y="2663333"/>
                </a:cubicBezTo>
                <a:lnTo>
                  <a:pt x="0" y="71994"/>
                </a:lnTo>
                <a:cubicBezTo>
                  <a:pt x="0" y="32259"/>
                  <a:pt x="32259" y="0"/>
                  <a:pt x="71994" y="0"/>
                </a:cubicBezTo>
                <a:close/>
              </a:path>
            </a:pathLst>
          </a:custGeom>
          <a:solidFill>
            <a:srgbClr val="8C92AC"/>
          </a:solidFill>
          <a:ln/>
        </p:spPr>
      </p:sp>
      <p:sp>
        <p:nvSpPr>
          <p:cNvPr id="7" name="Shape 5"/>
          <p:cNvSpPr/>
          <p:nvPr/>
        </p:nvSpPr>
        <p:spPr>
          <a:xfrm>
            <a:off x="526370" y="1763566"/>
            <a:ext cx="179956" cy="179956"/>
          </a:xfrm>
          <a:custGeom>
            <a:avLst/>
            <a:gdLst/>
            <a:ahLst/>
            <a:cxnLst/>
            <a:rect l="l" t="t" r="r" b="b"/>
            <a:pathLst>
              <a:path w="179956" h="179956">
                <a:moveTo>
                  <a:pt x="47027" y="12759"/>
                </a:moveTo>
                <a:cubicBezTo>
                  <a:pt x="50859" y="15430"/>
                  <a:pt x="51772" y="20702"/>
                  <a:pt x="49101" y="24498"/>
                </a:cubicBezTo>
                <a:lnTo>
                  <a:pt x="29419" y="52616"/>
                </a:lnTo>
                <a:cubicBezTo>
                  <a:pt x="27977" y="54655"/>
                  <a:pt x="25728" y="55955"/>
                  <a:pt x="23233" y="56166"/>
                </a:cubicBezTo>
                <a:cubicBezTo>
                  <a:pt x="20737" y="56377"/>
                  <a:pt x="18277" y="55533"/>
                  <a:pt x="16519" y="53776"/>
                </a:cubicBezTo>
                <a:lnTo>
                  <a:pt x="2460" y="39717"/>
                </a:lnTo>
                <a:cubicBezTo>
                  <a:pt x="-808" y="36413"/>
                  <a:pt x="-808" y="31070"/>
                  <a:pt x="2460" y="27767"/>
                </a:cubicBezTo>
                <a:cubicBezTo>
                  <a:pt x="5729" y="24463"/>
                  <a:pt x="11107" y="24498"/>
                  <a:pt x="14411" y="27767"/>
                </a:cubicBezTo>
                <a:lnTo>
                  <a:pt x="21370" y="34726"/>
                </a:lnTo>
                <a:lnTo>
                  <a:pt x="35288" y="14832"/>
                </a:lnTo>
                <a:cubicBezTo>
                  <a:pt x="37959" y="11001"/>
                  <a:pt x="43232" y="10087"/>
                  <a:pt x="47027" y="12759"/>
                </a:cubicBezTo>
                <a:close/>
                <a:moveTo>
                  <a:pt x="47027" y="68995"/>
                </a:moveTo>
                <a:cubicBezTo>
                  <a:pt x="50859" y="71666"/>
                  <a:pt x="51772" y="76938"/>
                  <a:pt x="49101" y="80734"/>
                </a:cubicBezTo>
                <a:lnTo>
                  <a:pt x="29419" y="108852"/>
                </a:lnTo>
                <a:cubicBezTo>
                  <a:pt x="27977" y="110891"/>
                  <a:pt x="25728" y="112191"/>
                  <a:pt x="23233" y="112402"/>
                </a:cubicBezTo>
                <a:cubicBezTo>
                  <a:pt x="20737" y="112613"/>
                  <a:pt x="18277" y="111769"/>
                  <a:pt x="16519" y="110012"/>
                </a:cubicBezTo>
                <a:lnTo>
                  <a:pt x="2460" y="95953"/>
                </a:lnTo>
                <a:cubicBezTo>
                  <a:pt x="-844" y="92649"/>
                  <a:pt x="-844" y="87307"/>
                  <a:pt x="2460" y="84038"/>
                </a:cubicBezTo>
                <a:cubicBezTo>
                  <a:pt x="5764" y="80769"/>
                  <a:pt x="11107" y="80734"/>
                  <a:pt x="14375" y="84038"/>
                </a:cubicBezTo>
                <a:lnTo>
                  <a:pt x="21335" y="90997"/>
                </a:lnTo>
                <a:lnTo>
                  <a:pt x="35253" y="71104"/>
                </a:lnTo>
                <a:cubicBezTo>
                  <a:pt x="37924" y="67273"/>
                  <a:pt x="43196" y="66359"/>
                  <a:pt x="46992" y="69030"/>
                </a:cubicBezTo>
                <a:close/>
                <a:moveTo>
                  <a:pt x="78731" y="33742"/>
                </a:moveTo>
                <a:cubicBezTo>
                  <a:pt x="78731" y="27521"/>
                  <a:pt x="83757" y="22494"/>
                  <a:pt x="89978" y="22494"/>
                </a:cubicBezTo>
                <a:lnTo>
                  <a:pt x="168708" y="22494"/>
                </a:lnTo>
                <a:cubicBezTo>
                  <a:pt x="174930" y="22494"/>
                  <a:pt x="179956" y="27521"/>
                  <a:pt x="179956" y="33742"/>
                </a:cubicBezTo>
                <a:cubicBezTo>
                  <a:pt x="179956" y="39963"/>
                  <a:pt x="174930" y="44989"/>
                  <a:pt x="168708" y="44989"/>
                </a:cubicBezTo>
                <a:lnTo>
                  <a:pt x="89978" y="44989"/>
                </a:lnTo>
                <a:cubicBezTo>
                  <a:pt x="83757" y="44989"/>
                  <a:pt x="78731" y="39963"/>
                  <a:pt x="78731" y="33742"/>
                </a:cubicBezTo>
                <a:close/>
                <a:moveTo>
                  <a:pt x="78731" y="89978"/>
                </a:moveTo>
                <a:cubicBezTo>
                  <a:pt x="78731" y="83757"/>
                  <a:pt x="83757" y="78731"/>
                  <a:pt x="89978" y="78731"/>
                </a:cubicBezTo>
                <a:lnTo>
                  <a:pt x="168708" y="78731"/>
                </a:lnTo>
                <a:cubicBezTo>
                  <a:pt x="174930" y="78731"/>
                  <a:pt x="179956" y="83757"/>
                  <a:pt x="179956" y="89978"/>
                </a:cubicBezTo>
                <a:cubicBezTo>
                  <a:pt x="179956" y="96199"/>
                  <a:pt x="174930" y="101225"/>
                  <a:pt x="168708" y="101225"/>
                </a:cubicBezTo>
                <a:lnTo>
                  <a:pt x="89978" y="101225"/>
                </a:lnTo>
                <a:cubicBezTo>
                  <a:pt x="83757" y="101225"/>
                  <a:pt x="78731" y="96199"/>
                  <a:pt x="78731" y="89978"/>
                </a:cubicBezTo>
                <a:close/>
                <a:moveTo>
                  <a:pt x="56236" y="146214"/>
                </a:moveTo>
                <a:cubicBezTo>
                  <a:pt x="56236" y="139993"/>
                  <a:pt x="61262" y="134967"/>
                  <a:pt x="67483" y="134967"/>
                </a:cubicBezTo>
                <a:lnTo>
                  <a:pt x="168708" y="134967"/>
                </a:lnTo>
                <a:cubicBezTo>
                  <a:pt x="174930" y="134967"/>
                  <a:pt x="179956" y="139993"/>
                  <a:pt x="179956" y="146214"/>
                </a:cubicBezTo>
                <a:cubicBezTo>
                  <a:pt x="179956" y="152435"/>
                  <a:pt x="174930" y="157461"/>
                  <a:pt x="168708" y="157461"/>
                </a:cubicBezTo>
                <a:lnTo>
                  <a:pt x="67483" y="157461"/>
                </a:lnTo>
                <a:cubicBezTo>
                  <a:pt x="61262" y="157461"/>
                  <a:pt x="56236" y="152435"/>
                  <a:pt x="56236" y="146214"/>
                </a:cubicBezTo>
                <a:close/>
                <a:moveTo>
                  <a:pt x="22494" y="132155"/>
                </a:moveTo>
                <a:cubicBezTo>
                  <a:pt x="30254" y="132155"/>
                  <a:pt x="36554" y="138455"/>
                  <a:pt x="36554" y="146214"/>
                </a:cubicBezTo>
                <a:cubicBezTo>
                  <a:pt x="36554" y="153973"/>
                  <a:pt x="30254" y="160273"/>
                  <a:pt x="22494" y="160273"/>
                </a:cubicBezTo>
                <a:cubicBezTo>
                  <a:pt x="14735" y="160273"/>
                  <a:pt x="8435" y="153973"/>
                  <a:pt x="8435" y="146214"/>
                </a:cubicBezTo>
                <a:cubicBezTo>
                  <a:pt x="8435" y="138455"/>
                  <a:pt x="14735" y="132155"/>
                  <a:pt x="22494" y="132155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Text 6"/>
          <p:cNvSpPr/>
          <p:nvPr/>
        </p:nvSpPr>
        <p:spPr>
          <a:xfrm>
            <a:off x="728821" y="1727575"/>
            <a:ext cx="6397426" cy="2519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17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Phase de validation finale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03876" y="2087486"/>
            <a:ext cx="6532393" cy="647841"/>
          </a:xfrm>
          <a:custGeom>
            <a:avLst/>
            <a:gdLst/>
            <a:ahLst/>
            <a:cxnLst/>
            <a:rect l="l" t="t" r="r" b="b"/>
            <a:pathLst>
              <a:path w="6532393" h="647841">
                <a:moveTo>
                  <a:pt x="35994" y="0"/>
                </a:moveTo>
                <a:lnTo>
                  <a:pt x="6496399" y="0"/>
                </a:lnTo>
                <a:cubicBezTo>
                  <a:pt x="6516278" y="0"/>
                  <a:pt x="6532393" y="16115"/>
                  <a:pt x="6532393" y="35994"/>
                </a:cubicBezTo>
                <a:lnTo>
                  <a:pt x="6532393" y="611847"/>
                </a:lnTo>
                <a:cubicBezTo>
                  <a:pt x="6532393" y="631726"/>
                  <a:pt x="6516278" y="647841"/>
                  <a:pt x="6496399" y="647841"/>
                </a:cubicBezTo>
                <a:lnTo>
                  <a:pt x="35994" y="647841"/>
                </a:lnTo>
                <a:cubicBezTo>
                  <a:pt x="16115" y="647841"/>
                  <a:pt x="0" y="631726"/>
                  <a:pt x="0" y="611847"/>
                </a:cubicBezTo>
                <a:lnTo>
                  <a:pt x="0" y="35994"/>
                </a:lnTo>
                <a:cubicBezTo>
                  <a:pt x="0" y="16115"/>
                  <a:pt x="16115" y="0"/>
                  <a:pt x="35994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10" name="Shape 8"/>
          <p:cNvSpPr/>
          <p:nvPr/>
        </p:nvSpPr>
        <p:spPr>
          <a:xfrm>
            <a:off x="611849" y="2195460"/>
            <a:ext cx="287929" cy="287929"/>
          </a:xfrm>
          <a:custGeom>
            <a:avLst/>
            <a:gdLst/>
            <a:ahLst/>
            <a:cxnLst/>
            <a:rect l="l" t="t" r="r" b="b"/>
            <a:pathLst>
              <a:path w="287929" h="287929">
                <a:moveTo>
                  <a:pt x="143965" y="0"/>
                </a:moveTo>
                <a:lnTo>
                  <a:pt x="143965" y="0"/>
                </a:lnTo>
                <a:cubicBezTo>
                  <a:pt x="223421" y="0"/>
                  <a:pt x="287929" y="64508"/>
                  <a:pt x="287929" y="143965"/>
                </a:cubicBezTo>
                <a:lnTo>
                  <a:pt x="287929" y="143965"/>
                </a:lnTo>
                <a:cubicBezTo>
                  <a:pt x="287929" y="223421"/>
                  <a:pt x="223421" y="287929"/>
                  <a:pt x="143965" y="287929"/>
                </a:cubicBezTo>
                <a:lnTo>
                  <a:pt x="143965" y="287929"/>
                </a:lnTo>
                <a:cubicBezTo>
                  <a:pt x="64508" y="287929"/>
                  <a:pt x="0" y="223421"/>
                  <a:pt x="0" y="143965"/>
                </a:cubicBezTo>
                <a:lnTo>
                  <a:pt x="0" y="143965"/>
                </a:lnTo>
                <a:cubicBezTo>
                  <a:pt x="0" y="64508"/>
                  <a:pt x="64508" y="0"/>
                  <a:pt x="143965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1" name="Text 9"/>
          <p:cNvSpPr/>
          <p:nvPr/>
        </p:nvSpPr>
        <p:spPr>
          <a:xfrm>
            <a:off x="734866" y="2231451"/>
            <a:ext cx="116971" cy="2159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4" b="1" dirty="0">
                <a:solidFill>
                  <a:srgbClr val="8C92A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1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007752" y="2195460"/>
            <a:ext cx="4300942" cy="2159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4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Validation par le Directeur NTIC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1007752" y="2447398"/>
            <a:ext cx="4291944" cy="1799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2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 Directeur du centre NTIC valide les résultats de l'expertise et prépare le PV.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03876" y="2807309"/>
            <a:ext cx="6532393" cy="647841"/>
          </a:xfrm>
          <a:custGeom>
            <a:avLst/>
            <a:gdLst/>
            <a:ahLst/>
            <a:cxnLst/>
            <a:rect l="l" t="t" r="r" b="b"/>
            <a:pathLst>
              <a:path w="6532393" h="647841">
                <a:moveTo>
                  <a:pt x="35994" y="0"/>
                </a:moveTo>
                <a:lnTo>
                  <a:pt x="6496399" y="0"/>
                </a:lnTo>
                <a:cubicBezTo>
                  <a:pt x="6516278" y="0"/>
                  <a:pt x="6532393" y="16115"/>
                  <a:pt x="6532393" y="35994"/>
                </a:cubicBezTo>
                <a:lnTo>
                  <a:pt x="6532393" y="611847"/>
                </a:lnTo>
                <a:cubicBezTo>
                  <a:pt x="6532393" y="631726"/>
                  <a:pt x="6516278" y="647841"/>
                  <a:pt x="6496399" y="647841"/>
                </a:cubicBezTo>
                <a:lnTo>
                  <a:pt x="35994" y="647841"/>
                </a:lnTo>
                <a:cubicBezTo>
                  <a:pt x="16115" y="647841"/>
                  <a:pt x="0" y="631726"/>
                  <a:pt x="0" y="611847"/>
                </a:cubicBezTo>
                <a:lnTo>
                  <a:pt x="0" y="35994"/>
                </a:lnTo>
                <a:cubicBezTo>
                  <a:pt x="0" y="16115"/>
                  <a:pt x="16115" y="0"/>
                  <a:pt x="35994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15" name="Shape 13"/>
          <p:cNvSpPr/>
          <p:nvPr/>
        </p:nvSpPr>
        <p:spPr>
          <a:xfrm>
            <a:off x="611849" y="2915283"/>
            <a:ext cx="287929" cy="287929"/>
          </a:xfrm>
          <a:custGeom>
            <a:avLst/>
            <a:gdLst/>
            <a:ahLst/>
            <a:cxnLst/>
            <a:rect l="l" t="t" r="r" b="b"/>
            <a:pathLst>
              <a:path w="287929" h="287929">
                <a:moveTo>
                  <a:pt x="143965" y="0"/>
                </a:moveTo>
                <a:lnTo>
                  <a:pt x="143965" y="0"/>
                </a:lnTo>
                <a:cubicBezTo>
                  <a:pt x="223421" y="0"/>
                  <a:pt x="287929" y="64508"/>
                  <a:pt x="287929" y="143965"/>
                </a:cubicBezTo>
                <a:lnTo>
                  <a:pt x="287929" y="143965"/>
                </a:lnTo>
                <a:cubicBezTo>
                  <a:pt x="287929" y="223421"/>
                  <a:pt x="223421" y="287929"/>
                  <a:pt x="143965" y="287929"/>
                </a:cubicBezTo>
                <a:lnTo>
                  <a:pt x="143965" y="287929"/>
                </a:lnTo>
                <a:cubicBezTo>
                  <a:pt x="64508" y="287929"/>
                  <a:pt x="0" y="223421"/>
                  <a:pt x="0" y="143965"/>
                </a:cubicBezTo>
                <a:lnTo>
                  <a:pt x="0" y="143965"/>
                </a:lnTo>
                <a:cubicBezTo>
                  <a:pt x="0" y="64508"/>
                  <a:pt x="64508" y="0"/>
                  <a:pt x="143965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6" name="Text 14"/>
          <p:cNvSpPr/>
          <p:nvPr/>
        </p:nvSpPr>
        <p:spPr>
          <a:xfrm>
            <a:off x="721510" y="2951274"/>
            <a:ext cx="143965" cy="2159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4" b="1" dirty="0">
                <a:solidFill>
                  <a:srgbClr val="8C92A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2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1007752" y="2915283"/>
            <a:ext cx="4093993" cy="2159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4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Transmission au Conseil Scientifique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007752" y="3167221"/>
            <a:ext cx="4084995" cy="1799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2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 PV est transmis au Président du Conseil Scientifique de la Faculté (CSF).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03876" y="3527132"/>
            <a:ext cx="6532393" cy="647841"/>
          </a:xfrm>
          <a:custGeom>
            <a:avLst/>
            <a:gdLst/>
            <a:ahLst/>
            <a:cxnLst/>
            <a:rect l="l" t="t" r="r" b="b"/>
            <a:pathLst>
              <a:path w="6532393" h="647841">
                <a:moveTo>
                  <a:pt x="35994" y="0"/>
                </a:moveTo>
                <a:lnTo>
                  <a:pt x="6496399" y="0"/>
                </a:lnTo>
                <a:cubicBezTo>
                  <a:pt x="6516278" y="0"/>
                  <a:pt x="6532393" y="16115"/>
                  <a:pt x="6532393" y="35994"/>
                </a:cubicBezTo>
                <a:lnTo>
                  <a:pt x="6532393" y="611847"/>
                </a:lnTo>
                <a:cubicBezTo>
                  <a:pt x="6532393" y="631726"/>
                  <a:pt x="6516278" y="647841"/>
                  <a:pt x="6496399" y="647841"/>
                </a:cubicBezTo>
                <a:lnTo>
                  <a:pt x="35994" y="647841"/>
                </a:lnTo>
                <a:cubicBezTo>
                  <a:pt x="16115" y="647841"/>
                  <a:pt x="0" y="631726"/>
                  <a:pt x="0" y="611847"/>
                </a:cubicBezTo>
                <a:lnTo>
                  <a:pt x="0" y="35994"/>
                </a:lnTo>
                <a:cubicBezTo>
                  <a:pt x="0" y="16115"/>
                  <a:pt x="16115" y="0"/>
                  <a:pt x="35994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20" name="Shape 18"/>
          <p:cNvSpPr/>
          <p:nvPr/>
        </p:nvSpPr>
        <p:spPr>
          <a:xfrm>
            <a:off x="611849" y="3635106"/>
            <a:ext cx="287929" cy="287929"/>
          </a:xfrm>
          <a:custGeom>
            <a:avLst/>
            <a:gdLst/>
            <a:ahLst/>
            <a:cxnLst/>
            <a:rect l="l" t="t" r="r" b="b"/>
            <a:pathLst>
              <a:path w="287929" h="287929">
                <a:moveTo>
                  <a:pt x="143965" y="0"/>
                </a:moveTo>
                <a:lnTo>
                  <a:pt x="143965" y="0"/>
                </a:lnTo>
                <a:cubicBezTo>
                  <a:pt x="223421" y="0"/>
                  <a:pt x="287929" y="64508"/>
                  <a:pt x="287929" y="143965"/>
                </a:cubicBezTo>
                <a:lnTo>
                  <a:pt x="287929" y="143965"/>
                </a:lnTo>
                <a:cubicBezTo>
                  <a:pt x="287929" y="223421"/>
                  <a:pt x="223421" y="287929"/>
                  <a:pt x="143965" y="287929"/>
                </a:cubicBezTo>
                <a:lnTo>
                  <a:pt x="143965" y="287929"/>
                </a:lnTo>
                <a:cubicBezTo>
                  <a:pt x="64508" y="287929"/>
                  <a:pt x="0" y="223421"/>
                  <a:pt x="0" y="143965"/>
                </a:cubicBezTo>
                <a:lnTo>
                  <a:pt x="0" y="143965"/>
                </a:lnTo>
                <a:cubicBezTo>
                  <a:pt x="0" y="64508"/>
                  <a:pt x="64508" y="0"/>
                  <a:pt x="143965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1" name="Text 19"/>
          <p:cNvSpPr/>
          <p:nvPr/>
        </p:nvSpPr>
        <p:spPr>
          <a:xfrm>
            <a:off x="721229" y="3671097"/>
            <a:ext cx="143965" cy="2159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4" b="1" dirty="0">
                <a:solidFill>
                  <a:srgbClr val="8C92A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3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007752" y="3635106"/>
            <a:ext cx="3842055" cy="2159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4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Validation officielle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1007752" y="3887044"/>
            <a:ext cx="3833057" cy="1799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2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 CSF approuve les résultats et autorise la délivrance de l'attestation.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377907" y="4462902"/>
            <a:ext cx="6802326" cy="1439646"/>
          </a:xfrm>
          <a:custGeom>
            <a:avLst/>
            <a:gdLst/>
            <a:ahLst/>
            <a:cxnLst/>
            <a:rect l="l" t="t" r="r" b="b"/>
            <a:pathLst>
              <a:path w="6802326" h="1439646">
                <a:moveTo>
                  <a:pt x="35991" y="0"/>
                </a:moveTo>
                <a:lnTo>
                  <a:pt x="6730344" y="0"/>
                </a:lnTo>
                <a:cubicBezTo>
                  <a:pt x="6770099" y="0"/>
                  <a:pt x="6802326" y="32228"/>
                  <a:pt x="6802326" y="71982"/>
                </a:cubicBezTo>
                <a:lnTo>
                  <a:pt x="6802326" y="1367663"/>
                </a:lnTo>
                <a:cubicBezTo>
                  <a:pt x="6802326" y="1407418"/>
                  <a:pt x="6770099" y="1439646"/>
                  <a:pt x="6730344" y="1439646"/>
                </a:cubicBezTo>
                <a:lnTo>
                  <a:pt x="35991" y="1439646"/>
                </a:lnTo>
                <a:cubicBezTo>
                  <a:pt x="16114" y="1439646"/>
                  <a:pt x="0" y="1423532"/>
                  <a:pt x="0" y="1403655"/>
                </a:cubicBezTo>
                <a:lnTo>
                  <a:pt x="0" y="35991"/>
                </a:lnTo>
                <a:cubicBezTo>
                  <a:pt x="0" y="16114"/>
                  <a:pt x="16114" y="0"/>
                  <a:pt x="35991" y="0"/>
                </a:cubicBezTo>
                <a:close/>
              </a:path>
            </a:pathLst>
          </a:custGeom>
          <a:solidFill>
            <a:srgbClr val="B0A59A">
              <a:alpha val="10196"/>
            </a:srgbClr>
          </a:solidFill>
          <a:ln/>
        </p:spPr>
      </p:sp>
      <p:sp>
        <p:nvSpPr>
          <p:cNvPr id="25" name="Shape 23"/>
          <p:cNvSpPr/>
          <p:nvPr/>
        </p:nvSpPr>
        <p:spPr>
          <a:xfrm>
            <a:off x="377907" y="4462902"/>
            <a:ext cx="35991" cy="1439646"/>
          </a:xfrm>
          <a:custGeom>
            <a:avLst/>
            <a:gdLst/>
            <a:ahLst/>
            <a:cxnLst/>
            <a:rect l="l" t="t" r="r" b="b"/>
            <a:pathLst>
              <a:path w="35991" h="1439646">
                <a:moveTo>
                  <a:pt x="35991" y="0"/>
                </a:moveTo>
                <a:lnTo>
                  <a:pt x="35991" y="0"/>
                </a:lnTo>
                <a:lnTo>
                  <a:pt x="35991" y="1439646"/>
                </a:lnTo>
                <a:lnTo>
                  <a:pt x="35991" y="1439646"/>
                </a:lnTo>
                <a:cubicBezTo>
                  <a:pt x="16114" y="1439646"/>
                  <a:pt x="0" y="1423532"/>
                  <a:pt x="0" y="1403655"/>
                </a:cubicBezTo>
                <a:lnTo>
                  <a:pt x="0" y="35991"/>
                </a:lnTo>
                <a:cubicBezTo>
                  <a:pt x="0" y="16127"/>
                  <a:pt x="16127" y="0"/>
                  <a:pt x="35991" y="0"/>
                </a:cubicBezTo>
                <a:close/>
              </a:path>
            </a:pathLst>
          </a:custGeom>
          <a:solidFill>
            <a:srgbClr val="B0A59A"/>
          </a:solidFill>
          <a:ln/>
        </p:spPr>
      </p:sp>
      <p:sp>
        <p:nvSpPr>
          <p:cNvPr id="26" name="Shape 24"/>
          <p:cNvSpPr/>
          <p:nvPr/>
        </p:nvSpPr>
        <p:spPr>
          <a:xfrm>
            <a:off x="562362" y="4642858"/>
            <a:ext cx="179956" cy="179956"/>
          </a:xfrm>
          <a:custGeom>
            <a:avLst/>
            <a:gdLst/>
            <a:ahLst/>
            <a:cxnLst/>
            <a:rect l="l" t="t" r="r" b="b"/>
            <a:pathLst>
              <a:path w="179956" h="179956">
                <a:moveTo>
                  <a:pt x="89978" y="0"/>
                </a:moveTo>
                <a:cubicBezTo>
                  <a:pt x="139638" y="0"/>
                  <a:pt x="179956" y="40318"/>
                  <a:pt x="179956" y="89978"/>
                </a:cubicBezTo>
                <a:cubicBezTo>
                  <a:pt x="179956" y="139638"/>
                  <a:pt x="139638" y="179956"/>
                  <a:pt x="89978" y="179956"/>
                </a:cubicBezTo>
                <a:cubicBezTo>
                  <a:pt x="40318" y="179956"/>
                  <a:pt x="0" y="139638"/>
                  <a:pt x="0" y="89978"/>
                </a:cubicBezTo>
                <a:cubicBezTo>
                  <a:pt x="0" y="40318"/>
                  <a:pt x="40318" y="0"/>
                  <a:pt x="89978" y="0"/>
                </a:cubicBezTo>
                <a:close/>
                <a:moveTo>
                  <a:pt x="81542" y="42177"/>
                </a:moveTo>
                <a:lnTo>
                  <a:pt x="81542" y="89978"/>
                </a:lnTo>
                <a:cubicBezTo>
                  <a:pt x="81542" y="92790"/>
                  <a:pt x="82948" y="95426"/>
                  <a:pt x="85303" y="97007"/>
                </a:cubicBezTo>
                <a:lnTo>
                  <a:pt x="119045" y="119502"/>
                </a:lnTo>
                <a:cubicBezTo>
                  <a:pt x="122911" y="122103"/>
                  <a:pt x="128148" y="121048"/>
                  <a:pt x="130749" y="117147"/>
                </a:cubicBezTo>
                <a:cubicBezTo>
                  <a:pt x="133350" y="113246"/>
                  <a:pt x="132296" y="108044"/>
                  <a:pt x="128394" y="105443"/>
                </a:cubicBezTo>
                <a:lnTo>
                  <a:pt x="98413" y="85479"/>
                </a:lnTo>
                <a:lnTo>
                  <a:pt x="98413" y="42177"/>
                </a:lnTo>
                <a:cubicBezTo>
                  <a:pt x="98413" y="37502"/>
                  <a:pt x="94652" y="33742"/>
                  <a:pt x="89978" y="33742"/>
                </a:cubicBezTo>
                <a:cubicBezTo>
                  <a:pt x="85303" y="33742"/>
                  <a:pt x="81542" y="37502"/>
                  <a:pt x="81542" y="42177"/>
                </a:cubicBezTo>
                <a:close/>
              </a:path>
            </a:pathLst>
          </a:custGeom>
          <a:solidFill>
            <a:srgbClr val="B0A59A"/>
          </a:solidFill>
          <a:ln/>
        </p:spPr>
      </p:sp>
      <p:sp>
        <p:nvSpPr>
          <p:cNvPr id="27" name="Text 25"/>
          <p:cNvSpPr/>
          <p:nvPr/>
        </p:nvSpPr>
        <p:spPr>
          <a:xfrm>
            <a:off x="764812" y="4606866"/>
            <a:ext cx="6361435" cy="2519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17" b="1" dirty="0">
                <a:solidFill>
                  <a:srgbClr val="2C2C2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Délais et transmission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539867" y="5038760"/>
            <a:ext cx="71982" cy="71982"/>
          </a:xfrm>
          <a:custGeom>
            <a:avLst/>
            <a:gdLst/>
            <a:ahLst/>
            <a:cxnLst/>
            <a:rect l="l" t="t" r="r" b="b"/>
            <a:pathLst>
              <a:path w="71982" h="71982">
                <a:moveTo>
                  <a:pt x="35991" y="0"/>
                </a:moveTo>
                <a:lnTo>
                  <a:pt x="35991" y="0"/>
                </a:lnTo>
                <a:cubicBezTo>
                  <a:pt x="55855" y="0"/>
                  <a:pt x="71982" y="16127"/>
                  <a:pt x="71982" y="35991"/>
                </a:cubicBezTo>
                <a:lnTo>
                  <a:pt x="71982" y="35991"/>
                </a:lnTo>
                <a:cubicBezTo>
                  <a:pt x="71982" y="55855"/>
                  <a:pt x="55855" y="71982"/>
                  <a:pt x="35991" y="71982"/>
                </a:cubicBezTo>
                <a:lnTo>
                  <a:pt x="35991" y="71982"/>
                </a:lnTo>
                <a:cubicBezTo>
                  <a:pt x="16127" y="71982"/>
                  <a:pt x="0" y="55855"/>
                  <a:pt x="0" y="35991"/>
                </a:cubicBezTo>
                <a:lnTo>
                  <a:pt x="0" y="35991"/>
                </a:lnTo>
                <a:cubicBezTo>
                  <a:pt x="0" y="16127"/>
                  <a:pt x="16127" y="0"/>
                  <a:pt x="35991" y="0"/>
                </a:cubicBezTo>
                <a:close/>
              </a:path>
            </a:pathLst>
          </a:custGeom>
          <a:solidFill>
            <a:srgbClr val="B0A59A"/>
          </a:solidFill>
          <a:ln/>
        </p:spPr>
      </p:sp>
      <p:sp>
        <p:nvSpPr>
          <p:cNvPr id="29" name="Text 27"/>
          <p:cNvSpPr/>
          <p:nvPr/>
        </p:nvSpPr>
        <p:spPr>
          <a:xfrm>
            <a:off x="719823" y="4966778"/>
            <a:ext cx="2915283" cy="2159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4" b="1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Délai moyen :</a:t>
            </a:r>
            <a:pPr>
              <a:lnSpc>
                <a:spcPct val="130000"/>
              </a:lnSpc>
            </a:pPr>
            <a:r>
              <a:rPr lang="en-US" sz="1134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2 à 4 semaines après l'expertise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539867" y="5326689"/>
            <a:ext cx="71982" cy="71982"/>
          </a:xfrm>
          <a:custGeom>
            <a:avLst/>
            <a:gdLst/>
            <a:ahLst/>
            <a:cxnLst/>
            <a:rect l="l" t="t" r="r" b="b"/>
            <a:pathLst>
              <a:path w="71982" h="71982">
                <a:moveTo>
                  <a:pt x="35991" y="0"/>
                </a:moveTo>
                <a:lnTo>
                  <a:pt x="35991" y="0"/>
                </a:lnTo>
                <a:cubicBezTo>
                  <a:pt x="55855" y="0"/>
                  <a:pt x="71982" y="16127"/>
                  <a:pt x="71982" y="35991"/>
                </a:cubicBezTo>
                <a:lnTo>
                  <a:pt x="71982" y="35991"/>
                </a:lnTo>
                <a:cubicBezTo>
                  <a:pt x="71982" y="55855"/>
                  <a:pt x="55855" y="71982"/>
                  <a:pt x="35991" y="71982"/>
                </a:cubicBezTo>
                <a:lnTo>
                  <a:pt x="35991" y="71982"/>
                </a:lnTo>
                <a:cubicBezTo>
                  <a:pt x="16127" y="71982"/>
                  <a:pt x="0" y="55855"/>
                  <a:pt x="0" y="35991"/>
                </a:cubicBezTo>
                <a:lnTo>
                  <a:pt x="0" y="35991"/>
                </a:lnTo>
                <a:cubicBezTo>
                  <a:pt x="0" y="16127"/>
                  <a:pt x="16127" y="0"/>
                  <a:pt x="35991" y="0"/>
                </a:cubicBezTo>
                <a:close/>
              </a:path>
            </a:pathLst>
          </a:custGeom>
          <a:solidFill>
            <a:srgbClr val="B0A59A"/>
          </a:solidFill>
          <a:ln/>
        </p:spPr>
      </p:sp>
      <p:sp>
        <p:nvSpPr>
          <p:cNvPr id="31" name="Text 29"/>
          <p:cNvSpPr/>
          <p:nvPr/>
        </p:nvSpPr>
        <p:spPr>
          <a:xfrm>
            <a:off x="719823" y="5254707"/>
            <a:ext cx="4345931" cy="2159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4" b="1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Transmission :</a:t>
            </a:r>
            <a:pPr>
              <a:lnSpc>
                <a:spcPct val="130000"/>
              </a:lnSpc>
            </a:pPr>
            <a:r>
              <a:rPr lang="en-US" sz="1134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Attestation envoyée aux instances de post-graduation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539867" y="5614618"/>
            <a:ext cx="71982" cy="71982"/>
          </a:xfrm>
          <a:custGeom>
            <a:avLst/>
            <a:gdLst/>
            <a:ahLst/>
            <a:cxnLst/>
            <a:rect l="l" t="t" r="r" b="b"/>
            <a:pathLst>
              <a:path w="71982" h="71982">
                <a:moveTo>
                  <a:pt x="35991" y="0"/>
                </a:moveTo>
                <a:lnTo>
                  <a:pt x="35991" y="0"/>
                </a:lnTo>
                <a:cubicBezTo>
                  <a:pt x="55855" y="0"/>
                  <a:pt x="71982" y="16127"/>
                  <a:pt x="71982" y="35991"/>
                </a:cubicBezTo>
                <a:lnTo>
                  <a:pt x="71982" y="35991"/>
                </a:lnTo>
                <a:cubicBezTo>
                  <a:pt x="71982" y="55855"/>
                  <a:pt x="55855" y="71982"/>
                  <a:pt x="35991" y="71982"/>
                </a:cubicBezTo>
                <a:lnTo>
                  <a:pt x="35991" y="71982"/>
                </a:lnTo>
                <a:cubicBezTo>
                  <a:pt x="16127" y="71982"/>
                  <a:pt x="0" y="55855"/>
                  <a:pt x="0" y="35991"/>
                </a:cubicBezTo>
                <a:lnTo>
                  <a:pt x="0" y="35991"/>
                </a:lnTo>
                <a:cubicBezTo>
                  <a:pt x="0" y="16127"/>
                  <a:pt x="16127" y="0"/>
                  <a:pt x="35991" y="0"/>
                </a:cubicBezTo>
                <a:close/>
              </a:path>
            </a:pathLst>
          </a:custGeom>
          <a:solidFill>
            <a:srgbClr val="B0A59A"/>
          </a:solidFill>
          <a:ln/>
        </p:spPr>
      </p:sp>
      <p:sp>
        <p:nvSpPr>
          <p:cNvPr id="33" name="Text 31"/>
          <p:cNvSpPr/>
          <p:nvPr/>
        </p:nvSpPr>
        <p:spPr>
          <a:xfrm>
            <a:off x="719823" y="5542636"/>
            <a:ext cx="4138982" cy="2159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4" b="1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Notification :</a:t>
            </a:r>
            <a:pPr>
              <a:lnSpc>
                <a:spcPct val="130000"/>
              </a:lnSpc>
            </a:pPr>
            <a:r>
              <a:rPr lang="en-US" sz="1134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L'enseignant est informé par email de la disponibilité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7327713" y="1583610"/>
            <a:ext cx="4498893" cy="3815061"/>
          </a:xfrm>
          <a:custGeom>
            <a:avLst/>
            <a:gdLst/>
            <a:ahLst/>
            <a:cxnLst/>
            <a:rect l="l" t="t" r="r" b="b"/>
            <a:pathLst>
              <a:path w="4498893" h="3815061">
                <a:moveTo>
                  <a:pt x="71990" y="0"/>
                </a:moveTo>
                <a:lnTo>
                  <a:pt x="4426903" y="0"/>
                </a:lnTo>
                <a:cubicBezTo>
                  <a:pt x="4466662" y="0"/>
                  <a:pt x="4498893" y="32231"/>
                  <a:pt x="4498893" y="71990"/>
                </a:cubicBezTo>
                <a:lnTo>
                  <a:pt x="4498893" y="3743071"/>
                </a:lnTo>
                <a:cubicBezTo>
                  <a:pt x="4498893" y="3782830"/>
                  <a:pt x="4466662" y="3815061"/>
                  <a:pt x="4426903" y="3815061"/>
                </a:cubicBezTo>
                <a:lnTo>
                  <a:pt x="71990" y="3815061"/>
                </a:lnTo>
                <a:cubicBezTo>
                  <a:pt x="32231" y="3815061"/>
                  <a:pt x="0" y="3782830"/>
                  <a:pt x="0" y="3743071"/>
                </a:cubicBezTo>
                <a:lnTo>
                  <a:pt x="0" y="71990"/>
                </a:lnTo>
                <a:cubicBezTo>
                  <a:pt x="0" y="32231"/>
                  <a:pt x="32231" y="0"/>
                  <a:pt x="71990" y="0"/>
                </a:cubicBezTo>
                <a:close/>
              </a:path>
            </a:pathLst>
          </a:custGeom>
          <a:solidFill>
            <a:srgbClr val="6B7A8F"/>
          </a:solidFill>
          <a:ln/>
        </p:spPr>
      </p:sp>
      <p:sp>
        <p:nvSpPr>
          <p:cNvPr id="35" name="Shape 33"/>
          <p:cNvSpPr/>
          <p:nvPr/>
        </p:nvSpPr>
        <p:spPr>
          <a:xfrm>
            <a:off x="7482924" y="1763566"/>
            <a:ext cx="202450" cy="179956"/>
          </a:xfrm>
          <a:custGeom>
            <a:avLst/>
            <a:gdLst/>
            <a:ahLst/>
            <a:cxnLst/>
            <a:rect l="l" t="t" r="r" b="b"/>
            <a:pathLst>
              <a:path w="202450" h="179956">
                <a:moveTo>
                  <a:pt x="84073" y="-2812"/>
                </a:moveTo>
                <a:cubicBezTo>
                  <a:pt x="81929" y="-4991"/>
                  <a:pt x="78801" y="-5870"/>
                  <a:pt x="75849" y="-5061"/>
                </a:cubicBezTo>
                <a:cubicBezTo>
                  <a:pt x="72896" y="-4253"/>
                  <a:pt x="70612" y="-1968"/>
                  <a:pt x="69873" y="984"/>
                </a:cubicBezTo>
                <a:lnTo>
                  <a:pt x="64496" y="22143"/>
                </a:lnTo>
                <a:cubicBezTo>
                  <a:pt x="64109" y="23689"/>
                  <a:pt x="62528" y="24603"/>
                  <a:pt x="61016" y="24146"/>
                </a:cubicBezTo>
                <a:lnTo>
                  <a:pt x="39998" y="18242"/>
                </a:lnTo>
                <a:cubicBezTo>
                  <a:pt x="37046" y="17398"/>
                  <a:pt x="33882" y="18242"/>
                  <a:pt x="31738" y="20386"/>
                </a:cubicBezTo>
                <a:cubicBezTo>
                  <a:pt x="29594" y="22530"/>
                  <a:pt x="28751" y="25693"/>
                  <a:pt x="29594" y="28645"/>
                </a:cubicBezTo>
                <a:lnTo>
                  <a:pt x="35534" y="49664"/>
                </a:lnTo>
                <a:cubicBezTo>
                  <a:pt x="35956" y="51175"/>
                  <a:pt x="35042" y="52757"/>
                  <a:pt x="33531" y="53143"/>
                </a:cubicBezTo>
                <a:lnTo>
                  <a:pt x="12337" y="58521"/>
                </a:lnTo>
                <a:cubicBezTo>
                  <a:pt x="9384" y="59259"/>
                  <a:pt x="7065" y="61579"/>
                  <a:pt x="6256" y="64531"/>
                </a:cubicBezTo>
                <a:cubicBezTo>
                  <a:pt x="5448" y="67483"/>
                  <a:pt x="6327" y="70612"/>
                  <a:pt x="8506" y="72756"/>
                </a:cubicBezTo>
                <a:lnTo>
                  <a:pt x="24146" y="87974"/>
                </a:lnTo>
                <a:cubicBezTo>
                  <a:pt x="25271" y="89064"/>
                  <a:pt x="25271" y="90892"/>
                  <a:pt x="24146" y="92016"/>
                </a:cubicBezTo>
                <a:lnTo>
                  <a:pt x="8541" y="107235"/>
                </a:lnTo>
                <a:cubicBezTo>
                  <a:pt x="6362" y="109379"/>
                  <a:pt x="5483" y="112507"/>
                  <a:pt x="6291" y="115460"/>
                </a:cubicBezTo>
                <a:cubicBezTo>
                  <a:pt x="7100" y="118412"/>
                  <a:pt x="9420" y="120697"/>
                  <a:pt x="12372" y="121470"/>
                </a:cubicBezTo>
                <a:lnTo>
                  <a:pt x="33531" y="126848"/>
                </a:lnTo>
                <a:cubicBezTo>
                  <a:pt x="35077" y="127234"/>
                  <a:pt x="35991" y="128816"/>
                  <a:pt x="35534" y="130327"/>
                </a:cubicBezTo>
                <a:lnTo>
                  <a:pt x="29594" y="151310"/>
                </a:lnTo>
                <a:cubicBezTo>
                  <a:pt x="28751" y="154263"/>
                  <a:pt x="29594" y="157426"/>
                  <a:pt x="31738" y="159570"/>
                </a:cubicBezTo>
                <a:cubicBezTo>
                  <a:pt x="33882" y="161714"/>
                  <a:pt x="37046" y="162558"/>
                  <a:pt x="39998" y="161714"/>
                </a:cubicBezTo>
                <a:lnTo>
                  <a:pt x="61016" y="155774"/>
                </a:lnTo>
                <a:cubicBezTo>
                  <a:pt x="62528" y="155352"/>
                  <a:pt x="64109" y="156266"/>
                  <a:pt x="64496" y="157778"/>
                </a:cubicBezTo>
                <a:lnTo>
                  <a:pt x="69873" y="178936"/>
                </a:lnTo>
                <a:cubicBezTo>
                  <a:pt x="70612" y="181889"/>
                  <a:pt x="72931" y="184209"/>
                  <a:pt x="75884" y="185017"/>
                </a:cubicBezTo>
                <a:cubicBezTo>
                  <a:pt x="78836" y="185825"/>
                  <a:pt x="81964" y="184947"/>
                  <a:pt x="84108" y="182768"/>
                </a:cubicBezTo>
                <a:lnTo>
                  <a:pt x="99327" y="167127"/>
                </a:lnTo>
                <a:cubicBezTo>
                  <a:pt x="100417" y="166002"/>
                  <a:pt x="102244" y="166002"/>
                  <a:pt x="103369" y="167127"/>
                </a:cubicBezTo>
                <a:lnTo>
                  <a:pt x="118553" y="182768"/>
                </a:lnTo>
                <a:cubicBezTo>
                  <a:pt x="120697" y="184947"/>
                  <a:pt x="123825" y="185825"/>
                  <a:pt x="126777" y="185017"/>
                </a:cubicBezTo>
                <a:cubicBezTo>
                  <a:pt x="129730" y="184209"/>
                  <a:pt x="132014" y="181889"/>
                  <a:pt x="132788" y="178936"/>
                </a:cubicBezTo>
                <a:lnTo>
                  <a:pt x="138165" y="157813"/>
                </a:lnTo>
                <a:cubicBezTo>
                  <a:pt x="138552" y="156266"/>
                  <a:pt x="140133" y="155352"/>
                  <a:pt x="141645" y="155809"/>
                </a:cubicBezTo>
                <a:lnTo>
                  <a:pt x="162663" y="161749"/>
                </a:lnTo>
                <a:cubicBezTo>
                  <a:pt x="165615" y="162593"/>
                  <a:pt x="168779" y="161749"/>
                  <a:pt x="170923" y="159605"/>
                </a:cubicBezTo>
                <a:cubicBezTo>
                  <a:pt x="173067" y="157461"/>
                  <a:pt x="173910" y="154298"/>
                  <a:pt x="173067" y="151346"/>
                </a:cubicBezTo>
                <a:lnTo>
                  <a:pt x="167127" y="130327"/>
                </a:lnTo>
                <a:cubicBezTo>
                  <a:pt x="166705" y="128816"/>
                  <a:pt x="167619" y="127234"/>
                  <a:pt x="169130" y="126848"/>
                </a:cubicBezTo>
                <a:lnTo>
                  <a:pt x="190289" y="121470"/>
                </a:lnTo>
                <a:cubicBezTo>
                  <a:pt x="193242" y="120732"/>
                  <a:pt x="195561" y="118412"/>
                  <a:pt x="196370" y="115460"/>
                </a:cubicBezTo>
                <a:cubicBezTo>
                  <a:pt x="197178" y="112507"/>
                  <a:pt x="196299" y="109344"/>
                  <a:pt x="194120" y="107235"/>
                </a:cubicBezTo>
                <a:lnTo>
                  <a:pt x="178480" y="92016"/>
                </a:lnTo>
                <a:cubicBezTo>
                  <a:pt x="177355" y="90927"/>
                  <a:pt x="177355" y="89099"/>
                  <a:pt x="178480" y="87974"/>
                </a:cubicBezTo>
                <a:lnTo>
                  <a:pt x="194120" y="72756"/>
                </a:lnTo>
                <a:cubicBezTo>
                  <a:pt x="196299" y="70612"/>
                  <a:pt x="197178" y="67483"/>
                  <a:pt x="196370" y="64531"/>
                </a:cubicBezTo>
                <a:cubicBezTo>
                  <a:pt x="195561" y="61579"/>
                  <a:pt x="193242" y="59294"/>
                  <a:pt x="190289" y="58521"/>
                </a:cubicBezTo>
                <a:lnTo>
                  <a:pt x="169130" y="53143"/>
                </a:lnTo>
                <a:cubicBezTo>
                  <a:pt x="167584" y="52757"/>
                  <a:pt x="166670" y="51175"/>
                  <a:pt x="167127" y="49664"/>
                </a:cubicBezTo>
                <a:lnTo>
                  <a:pt x="173067" y="28645"/>
                </a:lnTo>
                <a:cubicBezTo>
                  <a:pt x="173910" y="25693"/>
                  <a:pt x="173067" y="22530"/>
                  <a:pt x="170923" y="20386"/>
                </a:cubicBezTo>
                <a:cubicBezTo>
                  <a:pt x="168779" y="18242"/>
                  <a:pt x="165615" y="17398"/>
                  <a:pt x="162663" y="18242"/>
                </a:cubicBezTo>
                <a:lnTo>
                  <a:pt x="141645" y="24182"/>
                </a:lnTo>
                <a:cubicBezTo>
                  <a:pt x="140133" y="24603"/>
                  <a:pt x="138552" y="23689"/>
                  <a:pt x="138165" y="22178"/>
                </a:cubicBezTo>
                <a:lnTo>
                  <a:pt x="132788" y="984"/>
                </a:lnTo>
                <a:cubicBezTo>
                  <a:pt x="132050" y="-1968"/>
                  <a:pt x="129730" y="-4288"/>
                  <a:pt x="126777" y="-5096"/>
                </a:cubicBezTo>
                <a:cubicBezTo>
                  <a:pt x="123825" y="-5905"/>
                  <a:pt x="120697" y="-5026"/>
                  <a:pt x="118553" y="-2847"/>
                </a:cubicBezTo>
                <a:lnTo>
                  <a:pt x="103334" y="12829"/>
                </a:lnTo>
                <a:cubicBezTo>
                  <a:pt x="102244" y="13954"/>
                  <a:pt x="100417" y="13954"/>
                  <a:pt x="99292" y="12829"/>
                </a:cubicBezTo>
                <a:lnTo>
                  <a:pt x="84073" y="-2812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6" name="Text 34"/>
          <p:cNvSpPr/>
          <p:nvPr/>
        </p:nvSpPr>
        <p:spPr>
          <a:xfrm>
            <a:off x="7696622" y="1727575"/>
            <a:ext cx="4075997" cy="2519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17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Contenu de l'attestation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7471677" y="2087486"/>
            <a:ext cx="4210964" cy="647841"/>
          </a:xfrm>
          <a:custGeom>
            <a:avLst/>
            <a:gdLst/>
            <a:ahLst/>
            <a:cxnLst/>
            <a:rect l="l" t="t" r="r" b="b"/>
            <a:pathLst>
              <a:path w="4210964" h="647841">
                <a:moveTo>
                  <a:pt x="35994" y="0"/>
                </a:moveTo>
                <a:lnTo>
                  <a:pt x="4174970" y="0"/>
                </a:lnTo>
                <a:cubicBezTo>
                  <a:pt x="4194849" y="0"/>
                  <a:pt x="4210964" y="16115"/>
                  <a:pt x="4210964" y="35994"/>
                </a:cubicBezTo>
                <a:lnTo>
                  <a:pt x="4210964" y="611847"/>
                </a:lnTo>
                <a:cubicBezTo>
                  <a:pt x="4210964" y="631726"/>
                  <a:pt x="4194849" y="647841"/>
                  <a:pt x="4174970" y="647841"/>
                </a:cubicBezTo>
                <a:lnTo>
                  <a:pt x="35994" y="647841"/>
                </a:lnTo>
                <a:cubicBezTo>
                  <a:pt x="16115" y="647841"/>
                  <a:pt x="0" y="631726"/>
                  <a:pt x="0" y="611847"/>
                </a:cubicBezTo>
                <a:lnTo>
                  <a:pt x="0" y="35994"/>
                </a:lnTo>
                <a:cubicBezTo>
                  <a:pt x="0" y="16115"/>
                  <a:pt x="16115" y="0"/>
                  <a:pt x="35994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38" name="Shape 36"/>
          <p:cNvSpPr/>
          <p:nvPr/>
        </p:nvSpPr>
        <p:spPr>
          <a:xfrm>
            <a:off x="7606644" y="2231451"/>
            <a:ext cx="125969" cy="143965"/>
          </a:xfrm>
          <a:custGeom>
            <a:avLst/>
            <a:gdLst/>
            <a:ahLst/>
            <a:cxnLst/>
            <a:rect l="l" t="t" r="r" b="b"/>
            <a:pathLst>
              <a:path w="125969" h="143965">
                <a:moveTo>
                  <a:pt x="122257" y="19711"/>
                </a:moveTo>
                <a:cubicBezTo>
                  <a:pt x="126278" y="22635"/>
                  <a:pt x="127178" y="28259"/>
                  <a:pt x="124254" y="32280"/>
                </a:cubicBezTo>
                <a:lnTo>
                  <a:pt x="52272" y="131255"/>
                </a:lnTo>
                <a:cubicBezTo>
                  <a:pt x="50725" y="133392"/>
                  <a:pt x="48335" y="134714"/>
                  <a:pt x="45692" y="134939"/>
                </a:cubicBezTo>
                <a:cubicBezTo>
                  <a:pt x="43049" y="135164"/>
                  <a:pt x="40490" y="134179"/>
                  <a:pt x="38634" y="132324"/>
                </a:cubicBezTo>
                <a:lnTo>
                  <a:pt x="2643" y="96333"/>
                </a:lnTo>
                <a:cubicBezTo>
                  <a:pt x="-872" y="92818"/>
                  <a:pt x="-872" y="87110"/>
                  <a:pt x="2643" y="83595"/>
                </a:cubicBezTo>
                <a:cubicBezTo>
                  <a:pt x="6158" y="80080"/>
                  <a:pt x="11866" y="80080"/>
                  <a:pt x="15381" y="83595"/>
                </a:cubicBezTo>
                <a:lnTo>
                  <a:pt x="43920" y="112135"/>
                </a:lnTo>
                <a:lnTo>
                  <a:pt x="109717" y="21679"/>
                </a:lnTo>
                <a:cubicBezTo>
                  <a:pt x="112641" y="17658"/>
                  <a:pt x="118265" y="16758"/>
                  <a:pt x="122286" y="19683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9" name="Text 37"/>
          <p:cNvSpPr/>
          <p:nvPr/>
        </p:nvSpPr>
        <p:spPr>
          <a:xfrm>
            <a:off x="7810605" y="2195460"/>
            <a:ext cx="3836045" cy="431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4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Mention :</a:t>
            </a:r>
            <a:pPr>
              <a:lnSpc>
                <a:spcPct val="130000"/>
              </a:lnSpc>
            </a:pPr>
            <a:r>
              <a:rPr lang="en-US" sz="1134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« Délivrée pour un dossier de candidature au professorat ou habilitation universitaire »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7471677" y="2807309"/>
            <a:ext cx="4210964" cy="431894"/>
          </a:xfrm>
          <a:custGeom>
            <a:avLst/>
            <a:gdLst/>
            <a:ahLst/>
            <a:cxnLst/>
            <a:rect l="l" t="t" r="r" b="b"/>
            <a:pathLst>
              <a:path w="4210964" h="431894">
                <a:moveTo>
                  <a:pt x="35990" y="0"/>
                </a:moveTo>
                <a:lnTo>
                  <a:pt x="4174974" y="0"/>
                </a:lnTo>
                <a:cubicBezTo>
                  <a:pt x="4194851" y="0"/>
                  <a:pt x="4210964" y="16113"/>
                  <a:pt x="4210964" y="35990"/>
                </a:cubicBezTo>
                <a:lnTo>
                  <a:pt x="4210964" y="395904"/>
                </a:lnTo>
                <a:cubicBezTo>
                  <a:pt x="4210964" y="415781"/>
                  <a:pt x="4194851" y="431894"/>
                  <a:pt x="4174974" y="431894"/>
                </a:cubicBezTo>
                <a:lnTo>
                  <a:pt x="35990" y="431894"/>
                </a:lnTo>
                <a:cubicBezTo>
                  <a:pt x="16113" y="431894"/>
                  <a:pt x="0" y="415781"/>
                  <a:pt x="0" y="395904"/>
                </a:cubicBezTo>
                <a:lnTo>
                  <a:pt x="0" y="35990"/>
                </a:lnTo>
                <a:cubicBezTo>
                  <a:pt x="0" y="16126"/>
                  <a:pt x="16126" y="0"/>
                  <a:pt x="3599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41" name="Shape 39"/>
          <p:cNvSpPr/>
          <p:nvPr/>
        </p:nvSpPr>
        <p:spPr>
          <a:xfrm>
            <a:off x="7606644" y="2951274"/>
            <a:ext cx="125969" cy="143965"/>
          </a:xfrm>
          <a:custGeom>
            <a:avLst/>
            <a:gdLst/>
            <a:ahLst/>
            <a:cxnLst/>
            <a:rect l="l" t="t" r="r" b="b"/>
            <a:pathLst>
              <a:path w="125969" h="143965">
                <a:moveTo>
                  <a:pt x="62985" y="69733"/>
                </a:moveTo>
                <a:cubicBezTo>
                  <a:pt x="81607" y="69733"/>
                  <a:pt x="96726" y="54614"/>
                  <a:pt x="96726" y="35991"/>
                </a:cubicBezTo>
                <a:cubicBezTo>
                  <a:pt x="96726" y="17369"/>
                  <a:pt x="81607" y="2249"/>
                  <a:pt x="62985" y="2249"/>
                </a:cubicBezTo>
                <a:cubicBezTo>
                  <a:pt x="44362" y="2249"/>
                  <a:pt x="29243" y="17369"/>
                  <a:pt x="29243" y="35991"/>
                </a:cubicBezTo>
                <a:cubicBezTo>
                  <a:pt x="29243" y="54614"/>
                  <a:pt x="44362" y="69733"/>
                  <a:pt x="62985" y="69733"/>
                </a:cubicBezTo>
                <a:close/>
                <a:moveTo>
                  <a:pt x="54633" y="85479"/>
                </a:moveTo>
                <a:cubicBezTo>
                  <a:pt x="26937" y="85479"/>
                  <a:pt x="4499" y="107917"/>
                  <a:pt x="4499" y="135614"/>
                </a:cubicBezTo>
                <a:cubicBezTo>
                  <a:pt x="4499" y="140225"/>
                  <a:pt x="8239" y="143965"/>
                  <a:pt x="12850" y="143965"/>
                </a:cubicBezTo>
                <a:lnTo>
                  <a:pt x="113119" y="143965"/>
                </a:lnTo>
                <a:cubicBezTo>
                  <a:pt x="117730" y="143965"/>
                  <a:pt x="121470" y="140225"/>
                  <a:pt x="121470" y="135614"/>
                </a:cubicBezTo>
                <a:cubicBezTo>
                  <a:pt x="121470" y="107917"/>
                  <a:pt x="99032" y="85479"/>
                  <a:pt x="71336" y="85479"/>
                </a:cubicBezTo>
                <a:lnTo>
                  <a:pt x="54633" y="85479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2" name="Text 40"/>
          <p:cNvSpPr/>
          <p:nvPr/>
        </p:nvSpPr>
        <p:spPr>
          <a:xfrm>
            <a:off x="7810605" y="2915283"/>
            <a:ext cx="3836045" cy="2159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4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Nom et prénom</a:t>
            </a:r>
            <a:pPr>
              <a:lnSpc>
                <a:spcPct val="130000"/>
              </a:lnSpc>
            </a:pPr>
            <a:r>
              <a:rPr lang="en-US" sz="1134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de l'enseignant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7471677" y="3311185"/>
            <a:ext cx="4210964" cy="431894"/>
          </a:xfrm>
          <a:custGeom>
            <a:avLst/>
            <a:gdLst/>
            <a:ahLst/>
            <a:cxnLst/>
            <a:rect l="l" t="t" r="r" b="b"/>
            <a:pathLst>
              <a:path w="4210964" h="431894">
                <a:moveTo>
                  <a:pt x="35990" y="0"/>
                </a:moveTo>
                <a:lnTo>
                  <a:pt x="4174974" y="0"/>
                </a:lnTo>
                <a:cubicBezTo>
                  <a:pt x="4194851" y="0"/>
                  <a:pt x="4210964" y="16113"/>
                  <a:pt x="4210964" y="35990"/>
                </a:cubicBezTo>
                <a:lnTo>
                  <a:pt x="4210964" y="395904"/>
                </a:lnTo>
                <a:cubicBezTo>
                  <a:pt x="4210964" y="415781"/>
                  <a:pt x="4194851" y="431894"/>
                  <a:pt x="4174974" y="431894"/>
                </a:cubicBezTo>
                <a:lnTo>
                  <a:pt x="35990" y="431894"/>
                </a:lnTo>
                <a:cubicBezTo>
                  <a:pt x="16113" y="431894"/>
                  <a:pt x="0" y="415781"/>
                  <a:pt x="0" y="395904"/>
                </a:cubicBezTo>
                <a:lnTo>
                  <a:pt x="0" y="35990"/>
                </a:lnTo>
                <a:cubicBezTo>
                  <a:pt x="0" y="16126"/>
                  <a:pt x="16126" y="0"/>
                  <a:pt x="3599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44" name="Shape 42"/>
          <p:cNvSpPr/>
          <p:nvPr/>
        </p:nvSpPr>
        <p:spPr>
          <a:xfrm>
            <a:off x="7597646" y="3455150"/>
            <a:ext cx="143965" cy="143965"/>
          </a:xfrm>
          <a:custGeom>
            <a:avLst/>
            <a:gdLst/>
            <a:ahLst/>
            <a:cxnLst/>
            <a:rect l="l" t="t" r="r" b="b"/>
            <a:pathLst>
              <a:path w="143965" h="143965">
                <a:moveTo>
                  <a:pt x="76453" y="5680"/>
                </a:moveTo>
                <a:cubicBezTo>
                  <a:pt x="73697" y="4105"/>
                  <a:pt x="70295" y="4105"/>
                  <a:pt x="67512" y="5680"/>
                </a:cubicBezTo>
                <a:lnTo>
                  <a:pt x="4527" y="41671"/>
                </a:lnTo>
                <a:cubicBezTo>
                  <a:pt x="984" y="43695"/>
                  <a:pt x="-759" y="47857"/>
                  <a:pt x="281" y="51794"/>
                </a:cubicBezTo>
                <a:cubicBezTo>
                  <a:pt x="1322" y="55730"/>
                  <a:pt x="4921" y="58486"/>
                  <a:pt x="8998" y="58486"/>
                </a:cubicBezTo>
                <a:lnTo>
                  <a:pt x="17996" y="58486"/>
                </a:lnTo>
                <a:lnTo>
                  <a:pt x="17996" y="116971"/>
                </a:lnTo>
                <a:lnTo>
                  <a:pt x="17996" y="116971"/>
                </a:lnTo>
                <a:lnTo>
                  <a:pt x="3599" y="127769"/>
                </a:lnTo>
                <a:cubicBezTo>
                  <a:pt x="1322" y="129456"/>
                  <a:pt x="0" y="132127"/>
                  <a:pt x="0" y="134967"/>
                </a:cubicBezTo>
                <a:cubicBezTo>
                  <a:pt x="0" y="139944"/>
                  <a:pt x="4021" y="143965"/>
                  <a:pt x="8998" y="143965"/>
                </a:cubicBezTo>
                <a:lnTo>
                  <a:pt x="134967" y="143965"/>
                </a:lnTo>
                <a:cubicBezTo>
                  <a:pt x="139944" y="143965"/>
                  <a:pt x="143965" y="139944"/>
                  <a:pt x="143965" y="134967"/>
                </a:cubicBezTo>
                <a:cubicBezTo>
                  <a:pt x="143965" y="132127"/>
                  <a:pt x="142643" y="129456"/>
                  <a:pt x="140365" y="127769"/>
                </a:cubicBezTo>
                <a:lnTo>
                  <a:pt x="125969" y="116971"/>
                </a:lnTo>
                <a:lnTo>
                  <a:pt x="125969" y="58486"/>
                </a:lnTo>
                <a:lnTo>
                  <a:pt x="134967" y="58486"/>
                </a:lnTo>
                <a:cubicBezTo>
                  <a:pt x="139044" y="58486"/>
                  <a:pt x="142615" y="55730"/>
                  <a:pt x="143655" y="51794"/>
                </a:cubicBezTo>
                <a:cubicBezTo>
                  <a:pt x="144696" y="47857"/>
                  <a:pt x="142952" y="43695"/>
                  <a:pt x="139409" y="41671"/>
                </a:cubicBezTo>
                <a:lnTo>
                  <a:pt x="76425" y="5680"/>
                </a:lnTo>
                <a:close/>
                <a:moveTo>
                  <a:pt x="112472" y="58486"/>
                </a:moveTo>
                <a:lnTo>
                  <a:pt x="112472" y="116971"/>
                </a:lnTo>
                <a:lnTo>
                  <a:pt x="94477" y="116971"/>
                </a:lnTo>
                <a:lnTo>
                  <a:pt x="94477" y="58486"/>
                </a:lnTo>
                <a:lnTo>
                  <a:pt x="112472" y="58486"/>
                </a:lnTo>
                <a:close/>
                <a:moveTo>
                  <a:pt x="80980" y="58486"/>
                </a:moveTo>
                <a:lnTo>
                  <a:pt x="80980" y="116971"/>
                </a:lnTo>
                <a:lnTo>
                  <a:pt x="62985" y="116971"/>
                </a:lnTo>
                <a:lnTo>
                  <a:pt x="62985" y="58486"/>
                </a:lnTo>
                <a:lnTo>
                  <a:pt x="80980" y="58486"/>
                </a:lnTo>
                <a:close/>
                <a:moveTo>
                  <a:pt x="49488" y="58486"/>
                </a:moveTo>
                <a:lnTo>
                  <a:pt x="49488" y="116971"/>
                </a:lnTo>
                <a:lnTo>
                  <a:pt x="31492" y="116971"/>
                </a:lnTo>
                <a:lnTo>
                  <a:pt x="31492" y="58486"/>
                </a:lnTo>
                <a:lnTo>
                  <a:pt x="49488" y="58486"/>
                </a:lnTo>
                <a:close/>
                <a:moveTo>
                  <a:pt x="71982" y="26993"/>
                </a:moveTo>
                <a:cubicBezTo>
                  <a:pt x="76948" y="26993"/>
                  <a:pt x="80980" y="31025"/>
                  <a:pt x="80980" y="35991"/>
                </a:cubicBezTo>
                <a:cubicBezTo>
                  <a:pt x="80980" y="40957"/>
                  <a:pt x="76948" y="44989"/>
                  <a:pt x="71982" y="44989"/>
                </a:cubicBezTo>
                <a:cubicBezTo>
                  <a:pt x="67016" y="44989"/>
                  <a:pt x="62985" y="40957"/>
                  <a:pt x="62985" y="35991"/>
                </a:cubicBezTo>
                <a:cubicBezTo>
                  <a:pt x="62985" y="31025"/>
                  <a:pt x="67016" y="26993"/>
                  <a:pt x="71982" y="26993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5" name="Text 43"/>
          <p:cNvSpPr/>
          <p:nvPr/>
        </p:nvSpPr>
        <p:spPr>
          <a:xfrm>
            <a:off x="7810605" y="3419159"/>
            <a:ext cx="3836045" cy="2159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4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Structure :</a:t>
            </a:r>
            <a:pPr>
              <a:lnSpc>
                <a:spcPct val="130000"/>
              </a:lnSpc>
            </a:pPr>
            <a:r>
              <a:rPr lang="en-US" sz="1134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Établissement, faculté, département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7471677" y="3815061"/>
            <a:ext cx="4210964" cy="431894"/>
          </a:xfrm>
          <a:custGeom>
            <a:avLst/>
            <a:gdLst/>
            <a:ahLst/>
            <a:cxnLst/>
            <a:rect l="l" t="t" r="r" b="b"/>
            <a:pathLst>
              <a:path w="4210964" h="431894">
                <a:moveTo>
                  <a:pt x="35990" y="0"/>
                </a:moveTo>
                <a:lnTo>
                  <a:pt x="4174974" y="0"/>
                </a:lnTo>
                <a:cubicBezTo>
                  <a:pt x="4194851" y="0"/>
                  <a:pt x="4210964" y="16113"/>
                  <a:pt x="4210964" y="35990"/>
                </a:cubicBezTo>
                <a:lnTo>
                  <a:pt x="4210964" y="395904"/>
                </a:lnTo>
                <a:cubicBezTo>
                  <a:pt x="4210964" y="415781"/>
                  <a:pt x="4194851" y="431894"/>
                  <a:pt x="4174974" y="431894"/>
                </a:cubicBezTo>
                <a:lnTo>
                  <a:pt x="35990" y="431894"/>
                </a:lnTo>
                <a:cubicBezTo>
                  <a:pt x="16113" y="431894"/>
                  <a:pt x="0" y="415781"/>
                  <a:pt x="0" y="395904"/>
                </a:cubicBezTo>
                <a:lnTo>
                  <a:pt x="0" y="35990"/>
                </a:lnTo>
                <a:cubicBezTo>
                  <a:pt x="0" y="16126"/>
                  <a:pt x="16126" y="0"/>
                  <a:pt x="3599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47" name="Shape 45"/>
          <p:cNvSpPr/>
          <p:nvPr/>
        </p:nvSpPr>
        <p:spPr>
          <a:xfrm>
            <a:off x="7606644" y="3959026"/>
            <a:ext cx="125969" cy="143965"/>
          </a:xfrm>
          <a:custGeom>
            <a:avLst/>
            <a:gdLst/>
            <a:ahLst/>
            <a:cxnLst/>
            <a:rect l="l" t="t" r="r" b="b"/>
            <a:pathLst>
              <a:path w="125969" h="143965">
                <a:moveTo>
                  <a:pt x="107973" y="143965"/>
                </a:moveTo>
                <a:lnTo>
                  <a:pt x="26993" y="143965"/>
                </a:lnTo>
                <a:cubicBezTo>
                  <a:pt x="12091" y="143965"/>
                  <a:pt x="0" y="131874"/>
                  <a:pt x="0" y="116971"/>
                </a:cubicBezTo>
                <a:lnTo>
                  <a:pt x="0" y="26993"/>
                </a:lnTo>
                <a:cubicBezTo>
                  <a:pt x="0" y="12091"/>
                  <a:pt x="12091" y="0"/>
                  <a:pt x="26993" y="0"/>
                </a:cubicBezTo>
                <a:lnTo>
                  <a:pt x="112472" y="0"/>
                </a:lnTo>
                <a:cubicBezTo>
                  <a:pt x="119924" y="0"/>
                  <a:pt x="125969" y="6045"/>
                  <a:pt x="125969" y="13497"/>
                </a:cubicBezTo>
                <a:lnTo>
                  <a:pt x="125969" y="94477"/>
                </a:lnTo>
                <a:cubicBezTo>
                  <a:pt x="125969" y="100353"/>
                  <a:pt x="122201" y="105358"/>
                  <a:pt x="116971" y="107214"/>
                </a:cubicBezTo>
                <a:lnTo>
                  <a:pt x="116971" y="125969"/>
                </a:lnTo>
                <a:cubicBezTo>
                  <a:pt x="121948" y="125969"/>
                  <a:pt x="125969" y="129990"/>
                  <a:pt x="125969" y="134967"/>
                </a:cubicBezTo>
                <a:cubicBezTo>
                  <a:pt x="125969" y="139944"/>
                  <a:pt x="121948" y="143965"/>
                  <a:pt x="116971" y="143965"/>
                </a:cubicBezTo>
                <a:lnTo>
                  <a:pt x="107973" y="143965"/>
                </a:lnTo>
                <a:close/>
                <a:moveTo>
                  <a:pt x="26993" y="107973"/>
                </a:moveTo>
                <a:cubicBezTo>
                  <a:pt x="22016" y="107973"/>
                  <a:pt x="17996" y="111994"/>
                  <a:pt x="17996" y="116971"/>
                </a:cubicBezTo>
                <a:cubicBezTo>
                  <a:pt x="17996" y="121948"/>
                  <a:pt x="22016" y="125969"/>
                  <a:pt x="26993" y="125969"/>
                </a:cubicBezTo>
                <a:lnTo>
                  <a:pt x="98976" y="125969"/>
                </a:lnTo>
                <a:lnTo>
                  <a:pt x="98976" y="107973"/>
                </a:lnTo>
                <a:lnTo>
                  <a:pt x="26993" y="107973"/>
                </a:lnTo>
                <a:close/>
                <a:moveTo>
                  <a:pt x="35991" y="42739"/>
                </a:moveTo>
                <a:cubicBezTo>
                  <a:pt x="35991" y="46479"/>
                  <a:pt x="39000" y="49488"/>
                  <a:pt x="42739" y="49488"/>
                </a:cubicBezTo>
                <a:lnTo>
                  <a:pt x="92227" y="49488"/>
                </a:lnTo>
                <a:cubicBezTo>
                  <a:pt x="95967" y="49488"/>
                  <a:pt x="98976" y="46479"/>
                  <a:pt x="98976" y="42739"/>
                </a:cubicBezTo>
                <a:cubicBezTo>
                  <a:pt x="98976" y="39000"/>
                  <a:pt x="95967" y="35991"/>
                  <a:pt x="92227" y="35991"/>
                </a:cubicBezTo>
                <a:lnTo>
                  <a:pt x="42739" y="35991"/>
                </a:lnTo>
                <a:cubicBezTo>
                  <a:pt x="39000" y="35991"/>
                  <a:pt x="35991" y="39000"/>
                  <a:pt x="35991" y="42739"/>
                </a:cubicBezTo>
                <a:close/>
                <a:moveTo>
                  <a:pt x="42739" y="62985"/>
                </a:moveTo>
                <a:cubicBezTo>
                  <a:pt x="39000" y="62985"/>
                  <a:pt x="35991" y="65993"/>
                  <a:pt x="35991" y="69733"/>
                </a:cubicBezTo>
                <a:cubicBezTo>
                  <a:pt x="35991" y="73473"/>
                  <a:pt x="39000" y="76481"/>
                  <a:pt x="42739" y="76481"/>
                </a:cubicBezTo>
                <a:lnTo>
                  <a:pt x="92227" y="76481"/>
                </a:lnTo>
                <a:cubicBezTo>
                  <a:pt x="95967" y="76481"/>
                  <a:pt x="98976" y="73473"/>
                  <a:pt x="98976" y="69733"/>
                </a:cubicBezTo>
                <a:cubicBezTo>
                  <a:pt x="98976" y="65993"/>
                  <a:pt x="95967" y="62985"/>
                  <a:pt x="92227" y="62985"/>
                </a:cubicBezTo>
                <a:lnTo>
                  <a:pt x="42739" y="62985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8" name="Text 46"/>
          <p:cNvSpPr/>
          <p:nvPr/>
        </p:nvSpPr>
        <p:spPr>
          <a:xfrm>
            <a:off x="7810605" y="3923035"/>
            <a:ext cx="3836045" cy="2159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4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Intitulé et nature</a:t>
            </a:r>
            <a:pPr>
              <a:lnSpc>
                <a:spcPct val="130000"/>
              </a:lnSpc>
            </a:pPr>
            <a:r>
              <a:rPr lang="en-US" sz="1134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de la matière (Cours, TD, TP)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7471677" y="4318937"/>
            <a:ext cx="4210964" cy="431894"/>
          </a:xfrm>
          <a:custGeom>
            <a:avLst/>
            <a:gdLst/>
            <a:ahLst/>
            <a:cxnLst/>
            <a:rect l="l" t="t" r="r" b="b"/>
            <a:pathLst>
              <a:path w="4210964" h="431894">
                <a:moveTo>
                  <a:pt x="35990" y="0"/>
                </a:moveTo>
                <a:lnTo>
                  <a:pt x="4174974" y="0"/>
                </a:lnTo>
                <a:cubicBezTo>
                  <a:pt x="4194851" y="0"/>
                  <a:pt x="4210964" y="16113"/>
                  <a:pt x="4210964" y="35990"/>
                </a:cubicBezTo>
                <a:lnTo>
                  <a:pt x="4210964" y="395904"/>
                </a:lnTo>
                <a:cubicBezTo>
                  <a:pt x="4210964" y="415781"/>
                  <a:pt x="4194851" y="431894"/>
                  <a:pt x="4174974" y="431894"/>
                </a:cubicBezTo>
                <a:lnTo>
                  <a:pt x="35990" y="431894"/>
                </a:lnTo>
                <a:cubicBezTo>
                  <a:pt x="16113" y="431894"/>
                  <a:pt x="0" y="415781"/>
                  <a:pt x="0" y="395904"/>
                </a:cubicBezTo>
                <a:lnTo>
                  <a:pt x="0" y="35990"/>
                </a:lnTo>
                <a:cubicBezTo>
                  <a:pt x="0" y="16126"/>
                  <a:pt x="16126" y="0"/>
                  <a:pt x="3599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50" name="Shape 48"/>
          <p:cNvSpPr/>
          <p:nvPr/>
        </p:nvSpPr>
        <p:spPr>
          <a:xfrm>
            <a:off x="7597646" y="4462902"/>
            <a:ext cx="143965" cy="143965"/>
          </a:xfrm>
          <a:custGeom>
            <a:avLst/>
            <a:gdLst/>
            <a:ahLst/>
            <a:cxnLst/>
            <a:rect l="l" t="t" r="r" b="b"/>
            <a:pathLst>
              <a:path w="143965" h="143965">
                <a:moveTo>
                  <a:pt x="65375" y="1462"/>
                </a:moveTo>
                <a:cubicBezTo>
                  <a:pt x="69564" y="-478"/>
                  <a:pt x="74400" y="-478"/>
                  <a:pt x="78590" y="1462"/>
                </a:cubicBezTo>
                <a:lnTo>
                  <a:pt x="140056" y="29861"/>
                </a:lnTo>
                <a:cubicBezTo>
                  <a:pt x="142446" y="30958"/>
                  <a:pt x="143965" y="33348"/>
                  <a:pt x="143965" y="35991"/>
                </a:cubicBezTo>
                <a:cubicBezTo>
                  <a:pt x="143965" y="38634"/>
                  <a:pt x="142446" y="41024"/>
                  <a:pt x="140056" y="42121"/>
                </a:cubicBezTo>
                <a:lnTo>
                  <a:pt x="78590" y="70520"/>
                </a:lnTo>
                <a:cubicBezTo>
                  <a:pt x="74400" y="72460"/>
                  <a:pt x="69564" y="72460"/>
                  <a:pt x="65375" y="70520"/>
                </a:cubicBezTo>
                <a:lnTo>
                  <a:pt x="3908" y="42121"/>
                </a:lnTo>
                <a:cubicBezTo>
                  <a:pt x="1518" y="40996"/>
                  <a:pt x="0" y="38606"/>
                  <a:pt x="0" y="35991"/>
                </a:cubicBezTo>
                <a:cubicBezTo>
                  <a:pt x="0" y="33376"/>
                  <a:pt x="1518" y="30958"/>
                  <a:pt x="3908" y="29861"/>
                </a:cubicBezTo>
                <a:lnTo>
                  <a:pt x="65375" y="1462"/>
                </a:lnTo>
                <a:close/>
                <a:moveTo>
                  <a:pt x="13525" y="61410"/>
                </a:moveTo>
                <a:lnTo>
                  <a:pt x="59723" y="82752"/>
                </a:lnTo>
                <a:cubicBezTo>
                  <a:pt x="67512" y="86351"/>
                  <a:pt x="76481" y="86351"/>
                  <a:pt x="84270" y="82752"/>
                </a:cubicBezTo>
                <a:lnTo>
                  <a:pt x="130468" y="61410"/>
                </a:lnTo>
                <a:lnTo>
                  <a:pt x="140056" y="65853"/>
                </a:lnTo>
                <a:cubicBezTo>
                  <a:pt x="142446" y="66949"/>
                  <a:pt x="143965" y="69339"/>
                  <a:pt x="143965" y="71982"/>
                </a:cubicBezTo>
                <a:cubicBezTo>
                  <a:pt x="143965" y="74625"/>
                  <a:pt x="142446" y="77015"/>
                  <a:pt x="140056" y="78112"/>
                </a:cubicBezTo>
                <a:lnTo>
                  <a:pt x="78590" y="106511"/>
                </a:lnTo>
                <a:cubicBezTo>
                  <a:pt x="74400" y="108451"/>
                  <a:pt x="69564" y="108451"/>
                  <a:pt x="65375" y="106511"/>
                </a:cubicBezTo>
                <a:lnTo>
                  <a:pt x="3908" y="78112"/>
                </a:lnTo>
                <a:cubicBezTo>
                  <a:pt x="1518" y="76987"/>
                  <a:pt x="0" y="74597"/>
                  <a:pt x="0" y="71982"/>
                </a:cubicBezTo>
                <a:cubicBezTo>
                  <a:pt x="0" y="69367"/>
                  <a:pt x="1518" y="66949"/>
                  <a:pt x="3908" y="65853"/>
                </a:cubicBezTo>
                <a:lnTo>
                  <a:pt x="13497" y="61410"/>
                </a:lnTo>
                <a:close/>
                <a:moveTo>
                  <a:pt x="3908" y="101844"/>
                </a:moveTo>
                <a:lnTo>
                  <a:pt x="13497" y="97401"/>
                </a:lnTo>
                <a:lnTo>
                  <a:pt x="59695" y="118743"/>
                </a:lnTo>
                <a:cubicBezTo>
                  <a:pt x="67483" y="122342"/>
                  <a:pt x="76453" y="122342"/>
                  <a:pt x="84242" y="118743"/>
                </a:cubicBezTo>
                <a:lnTo>
                  <a:pt x="130440" y="97401"/>
                </a:lnTo>
                <a:lnTo>
                  <a:pt x="140028" y="101844"/>
                </a:lnTo>
                <a:cubicBezTo>
                  <a:pt x="142418" y="102940"/>
                  <a:pt x="143936" y="105330"/>
                  <a:pt x="143936" y="107973"/>
                </a:cubicBezTo>
                <a:cubicBezTo>
                  <a:pt x="143936" y="110617"/>
                  <a:pt x="142418" y="113007"/>
                  <a:pt x="140028" y="114103"/>
                </a:cubicBezTo>
                <a:lnTo>
                  <a:pt x="78562" y="142502"/>
                </a:lnTo>
                <a:cubicBezTo>
                  <a:pt x="74372" y="144443"/>
                  <a:pt x="69536" y="144443"/>
                  <a:pt x="65346" y="142502"/>
                </a:cubicBezTo>
                <a:lnTo>
                  <a:pt x="3908" y="114103"/>
                </a:lnTo>
                <a:cubicBezTo>
                  <a:pt x="1518" y="112978"/>
                  <a:pt x="0" y="110588"/>
                  <a:pt x="0" y="107973"/>
                </a:cubicBezTo>
                <a:cubicBezTo>
                  <a:pt x="0" y="105358"/>
                  <a:pt x="1518" y="102940"/>
                  <a:pt x="3908" y="101844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51" name="Text 49"/>
          <p:cNvSpPr/>
          <p:nvPr/>
        </p:nvSpPr>
        <p:spPr>
          <a:xfrm>
            <a:off x="7810605" y="4426911"/>
            <a:ext cx="3836045" cy="2159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4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Niveau enseigné</a:t>
            </a:r>
            <a:pPr>
              <a:lnSpc>
                <a:spcPct val="130000"/>
              </a:lnSpc>
            </a:pPr>
            <a:r>
              <a:rPr lang="en-US" sz="1134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et spécialité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7471677" y="4822813"/>
            <a:ext cx="4210964" cy="431894"/>
          </a:xfrm>
          <a:custGeom>
            <a:avLst/>
            <a:gdLst/>
            <a:ahLst/>
            <a:cxnLst/>
            <a:rect l="l" t="t" r="r" b="b"/>
            <a:pathLst>
              <a:path w="4210964" h="431894">
                <a:moveTo>
                  <a:pt x="35990" y="0"/>
                </a:moveTo>
                <a:lnTo>
                  <a:pt x="4174974" y="0"/>
                </a:lnTo>
                <a:cubicBezTo>
                  <a:pt x="4194851" y="0"/>
                  <a:pt x="4210964" y="16113"/>
                  <a:pt x="4210964" y="35990"/>
                </a:cubicBezTo>
                <a:lnTo>
                  <a:pt x="4210964" y="395904"/>
                </a:lnTo>
                <a:cubicBezTo>
                  <a:pt x="4210964" y="415781"/>
                  <a:pt x="4194851" y="431894"/>
                  <a:pt x="4174974" y="431894"/>
                </a:cubicBezTo>
                <a:lnTo>
                  <a:pt x="35990" y="431894"/>
                </a:lnTo>
                <a:cubicBezTo>
                  <a:pt x="16113" y="431894"/>
                  <a:pt x="0" y="415781"/>
                  <a:pt x="0" y="395904"/>
                </a:cubicBezTo>
                <a:lnTo>
                  <a:pt x="0" y="35990"/>
                </a:lnTo>
                <a:cubicBezTo>
                  <a:pt x="0" y="16126"/>
                  <a:pt x="16126" y="0"/>
                  <a:pt x="3599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53" name="Shape 51"/>
          <p:cNvSpPr/>
          <p:nvPr/>
        </p:nvSpPr>
        <p:spPr>
          <a:xfrm>
            <a:off x="7606644" y="4966778"/>
            <a:ext cx="125969" cy="143965"/>
          </a:xfrm>
          <a:custGeom>
            <a:avLst/>
            <a:gdLst/>
            <a:ahLst/>
            <a:cxnLst/>
            <a:rect l="l" t="t" r="r" b="b"/>
            <a:pathLst>
              <a:path w="125969" h="143965">
                <a:moveTo>
                  <a:pt x="35991" y="0"/>
                </a:moveTo>
                <a:cubicBezTo>
                  <a:pt x="31014" y="0"/>
                  <a:pt x="26993" y="4021"/>
                  <a:pt x="26993" y="8998"/>
                </a:cubicBezTo>
                <a:lnTo>
                  <a:pt x="26993" y="17996"/>
                </a:lnTo>
                <a:lnTo>
                  <a:pt x="17996" y="17996"/>
                </a:lnTo>
                <a:cubicBezTo>
                  <a:pt x="8070" y="17996"/>
                  <a:pt x="0" y="26065"/>
                  <a:pt x="0" y="35991"/>
                </a:cubicBezTo>
                <a:lnTo>
                  <a:pt x="0" y="49488"/>
                </a:lnTo>
                <a:lnTo>
                  <a:pt x="125969" y="49488"/>
                </a:lnTo>
                <a:lnTo>
                  <a:pt x="125969" y="35991"/>
                </a:lnTo>
                <a:cubicBezTo>
                  <a:pt x="125969" y="26065"/>
                  <a:pt x="117899" y="17996"/>
                  <a:pt x="107973" y="17996"/>
                </a:cubicBezTo>
                <a:lnTo>
                  <a:pt x="98976" y="17996"/>
                </a:lnTo>
                <a:lnTo>
                  <a:pt x="98976" y="8998"/>
                </a:lnTo>
                <a:cubicBezTo>
                  <a:pt x="98976" y="4021"/>
                  <a:pt x="94955" y="0"/>
                  <a:pt x="89978" y="0"/>
                </a:cubicBezTo>
                <a:cubicBezTo>
                  <a:pt x="85001" y="0"/>
                  <a:pt x="80980" y="4021"/>
                  <a:pt x="80980" y="8998"/>
                </a:cubicBezTo>
                <a:lnTo>
                  <a:pt x="80980" y="17996"/>
                </a:lnTo>
                <a:lnTo>
                  <a:pt x="44989" y="17996"/>
                </a:lnTo>
                <a:lnTo>
                  <a:pt x="44989" y="8998"/>
                </a:lnTo>
                <a:cubicBezTo>
                  <a:pt x="44989" y="4021"/>
                  <a:pt x="40968" y="0"/>
                  <a:pt x="35991" y="0"/>
                </a:cubicBezTo>
                <a:close/>
                <a:moveTo>
                  <a:pt x="0" y="62985"/>
                </a:moveTo>
                <a:lnTo>
                  <a:pt x="0" y="116971"/>
                </a:lnTo>
                <a:cubicBezTo>
                  <a:pt x="0" y="126897"/>
                  <a:pt x="8070" y="134967"/>
                  <a:pt x="17996" y="134967"/>
                </a:cubicBezTo>
                <a:lnTo>
                  <a:pt x="107973" y="134967"/>
                </a:lnTo>
                <a:cubicBezTo>
                  <a:pt x="117899" y="134967"/>
                  <a:pt x="125969" y="126897"/>
                  <a:pt x="125969" y="116971"/>
                </a:cubicBezTo>
                <a:lnTo>
                  <a:pt x="125969" y="62985"/>
                </a:lnTo>
                <a:lnTo>
                  <a:pt x="0" y="62985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54" name="Text 52"/>
          <p:cNvSpPr/>
          <p:nvPr/>
        </p:nvSpPr>
        <p:spPr>
          <a:xfrm>
            <a:off x="7810605" y="4930787"/>
            <a:ext cx="3836045" cy="2159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4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Date et heure</a:t>
            </a:r>
            <a:pPr>
              <a:lnSpc>
                <a:spcPct val="130000"/>
              </a:lnSpc>
            </a:pPr>
            <a:r>
              <a:rPr lang="en-US" sz="1134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de dépôt du cours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7345708" y="5542636"/>
            <a:ext cx="4480897" cy="1313677"/>
          </a:xfrm>
          <a:custGeom>
            <a:avLst/>
            <a:gdLst/>
            <a:ahLst/>
            <a:cxnLst/>
            <a:rect l="l" t="t" r="r" b="b"/>
            <a:pathLst>
              <a:path w="4480897" h="1313677">
                <a:moveTo>
                  <a:pt x="35991" y="0"/>
                </a:moveTo>
                <a:lnTo>
                  <a:pt x="4408921" y="0"/>
                </a:lnTo>
                <a:cubicBezTo>
                  <a:pt x="4448673" y="0"/>
                  <a:pt x="4480897" y="32225"/>
                  <a:pt x="4480897" y="71976"/>
                </a:cubicBezTo>
                <a:lnTo>
                  <a:pt x="4480897" y="1241700"/>
                </a:lnTo>
                <a:cubicBezTo>
                  <a:pt x="4480897" y="1281452"/>
                  <a:pt x="4448673" y="1313677"/>
                  <a:pt x="4408921" y="1313677"/>
                </a:cubicBezTo>
                <a:lnTo>
                  <a:pt x="35991" y="1313677"/>
                </a:lnTo>
                <a:cubicBezTo>
                  <a:pt x="16114" y="1313677"/>
                  <a:pt x="0" y="1297563"/>
                  <a:pt x="0" y="1277686"/>
                </a:cubicBezTo>
                <a:lnTo>
                  <a:pt x="0" y="35991"/>
                </a:lnTo>
                <a:cubicBezTo>
                  <a:pt x="0" y="16114"/>
                  <a:pt x="16114" y="0"/>
                  <a:pt x="35991" y="0"/>
                </a:cubicBezTo>
                <a:close/>
              </a:path>
            </a:pathLst>
          </a:custGeom>
          <a:solidFill>
            <a:srgbClr val="8C92AC">
              <a:alpha val="10196"/>
            </a:srgbClr>
          </a:solidFill>
          <a:ln/>
        </p:spPr>
      </p:sp>
      <p:sp>
        <p:nvSpPr>
          <p:cNvPr id="56" name="Shape 54"/>
          <p:cNvSpPr/>
          <p:nvPr/>
        </p:nvSpPr>
        <p:spPr>
          <a:xfrm>
            <a:off x="7345708" y="5542636"/>
            <a:ext cx="35991" cy="1313677"/>
          </a:xfrm>
          <a:custGeom>
            <a:avLst/>
            <a:gdLst/>
            <a:ahLst/>
            <a:cxnLst/>
            <a:rect l="l" t="t" r="r" b="b"/>
            <a:pathLst>
              <a:path w="35991" h="1313677">
                <a:moveTo>
                  <a:pt x="35991" y="0"/>
                </a:moveTo>
                <a:lnTo>
                  <a:pt x="35991" y="0"/>
                </a:lnTo>
                <a:lnTo>
                  <a:pt x="35991" y="1313677"/>
                </a:lnTo>
                <a:lnTo>
                  <a:pt x="35991" y="1313677"/>
                </a:lnTo>
                <a:cubicBezTo>
                  <a:pt x="16114" y="1313677"/>
                  <a:pt x="0" y="1297563"/>
                  <a:pt x="0" y="1277686"/>
                </a:cubicBezTo>
                <a:lnTo>
                  <a:pt x="0" y="35991"/>
                </a:lnTo>
                <a:cubicBezTo>
                  <a:pt x="0" y="16127"/>
                  <a:pt x="16127" y="0"/>
                  <a:pt x="35991" y="0"/>
                </a:cubicBezTo>
                <a:close/>
              </a:path>
            </a:pathLst>
          </a:custGeom>
          <a:solidFill>
            <a:srgbClr val="8C92AC"/>
          </a:solidFill>
          <a:ln/>
        </p:spPr>
      </p:sp>
      <p:sp>
        <p:nvSpPr>
          <p:cNvPr id="57" name="Shape 55"/>
          <p:cNvSpPr/>
          <p:nvPr/>
        </p:nvSpPr>
        <p:spPr>
          <a:xfrm>
            <a:off x="7530163" y="5731590"/>
            <a:ext cx="161960" cy="161960"/>
          </a:xfrm>
          <a:custGeom>
            <a:avLst/>
            <a:gdLst/>
            <a:ahLst/>
            <a:cxnLst/>
            <a:rect l="l" t="t" r="r" b="b"/>
            <a:pathLst>
              <a:path w="161960" h="161960">
                <a:moveTo>
                  <a:pt x="80980" y="0"/>
                </a:moveTo>
                <a:cubicBezTo>
                  <a:pt x="82435" y="0"/>
                  <a:pt x="83890" y="316"/>
                  <a:pt x="85219" y="917"/>
                </a:cubicBezTo>
                <a:lnTo>
                  <a:pt x="144815" y="26192"/>
                </a:lnTo>
                <a:cubicBezTo>
                  <a:pt x="151774" y="29134"/>
                  <a:pt x="156962" y="35998"/>
                  <a:pt x="156931" y="44286"/>
                </a:cubicBezTo>
                <a:cubicBezTo>
                  <a:pt x="156772" y="75666"/>
                  <a:pt x="143866" y="133079"/>
                  <a:pt x="89363" y="159176"/>
                </a:cubicBezTo>
                <a:cubicBezTo>
                  <a:pt x="84080" y="161707"/>
                  <a:pt x="77943" y="161707"/>
                  <a:pt x="72661" y="159176"/>
                </a:cubicBezTo>
                <a:cubicBezTo>
                  <a:pt x="18126" y="133079"/>
                  <a:pt x="5251" y="75666"/>
                  <a:pt x="5093" y="44286"/>
                </a:cubicBezTo>
                <a:cubicBezTo>
                  <a:pt x="5061" y="35998"/>
                  <a:pt x="10249" y="29134"/>
                  <a:pt x="17208" y="26192"/>
                </a:cubicBezTo>
                <a:lnTo>
                  <a:pt x="76773" y="917"/>
                </a:lnTo>
                <a:cubicBezTo>
                  <a:pt x="78101" y="316"/>
                  <a:pt x="79525" y="0"/>
                  <a:pt x="80980" y="0"/>
                </a:cubicBezTo>
                <a:close/>
                <a:moveTo>
                  <a:pt x="80980" y="21131"/>
                </a:moveTo>
                <a:lnTo>
                  <a:pt x="80980" y="140735"/>
                </a:lnTo>
                <a:cubicBezTo>
                  <a:pt x="124633" y="119604"/>
                  <a:pt x="136369" y="72787"/>
                  <a:pt x="136654" y="44760"/>
                </a:cubicBezTo>
                <a:lnTo>
                  <a:pt x="80980" y="21162"/>
                </a:lnTo>
                <a:lnTo>
                  <a:pt x="80980" y="21162"/>
                </a:lnTo>
                <a:close/>
              </a:path>
            </a:pathLst>
          </a:custGeom>
          <a:solidFill>
            <a:srgbClr val="8C92AC"/>
          </a:solidFill>
          <a:ln/>
        </p:spPr>
      </p:sp>
      <p:sp>
        <p:nvSpPr>
          <p:cNvPr id="58" name="Text 56"/>
          <p:cNvSpPr/>
          <p:nvPr/>
        </p:nvSpPr>
        <p:spPr>
          <a:xfrm>
            <a:off x="7714617" y="5686601"/>
            <a:ext cx="4049004" cy="2519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75" b="1" dirty="0">
                <a:solidFill>
                  <a:srgbClr val="2C2C2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Authentification</a:t>
            </a:r>
            <a:endParaRPr lang="en-US" sz="1600" dirty="0"/>
          </a:p>
        </p:txBody>
      </p:sp>
      <p:sp>
        <p:nvSpPr>
          <p:cNvPr id="59" name="Text 57"/>
          <p:cNvSpPr/>
          <p:nvPr/>
        </p:nvSpPr>
        <p:spPr>
          <a:xfrm>
            <a:off x="7507668" y="6010521"/>
            <a:ext cx="4246955" cy="7018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34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L'attestation est </a:t>
            </a:r>
            <a:pPr>
              <a:lnSpc>
                <a:spcPct val="140000"/>
              </a:lnSpc>
            </a:pPr>
            <a:r>
              <a:rPr lang="en-US" sz="1134" b="1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cosignée</a:t>
            </a:r>
            <a:pPr>
              <a:lnSpc>
                <a:spcPct val="140000"/>
              </a:lnSpc>
            </a:pPr>
            <a:r>
              <a:rPr lang="en-US" sz="1134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par le Directeur du centre NTIC et le Président du Conseil Scientifique. Elle porte un </a:t>
            </a:r>
            <a:pPr>
              <a:lnSpc>
                <a:spcPct val="140000"/>
              </a:lnSpc>
            </a:pPr>
            <a:r>
              <a:rPr lang="en-US" sz="1134" b="1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code d'authentification unique</a:t>
            </a:r>
            <a:pPr>
              <a:lnSpc>
                <a:spcPct val="140000"/>
              </a:lnSpc>
            </a:pPr>
            <a:r>
              <a:rPr lang="en-US" sz="1134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pour vérifier sa validité.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ww.telecomreviewafrica.com/3ab4b761e646804b341c49c5dc1f010b5d4d2e42.jpg">    </p:cNvPr>
          <p:cNvPicPr>
            <a:picLocks noChangeAspect="1"/>
          </p:cNvPicPr>
          <p:nvPr/>
        </p:nvPicPr>
        <p:blipFill>
          <a:blip r:embed="rId1"/>
          <a:srcRect l="5556" r="5556" t="0" b="0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8C92AC">
                  <a:alpha val="95000"/>
                </a:srgbClr>
              </a:gs>
              <a:gs pos="50000">
                <a:srgbClr val="6B7A8F">
                  <a:alpha val="90000"/>
                </a:srgbClr>
              </a:gs>
              <a:gs pos="100000">
                <a:srgbClr val="B0A59A">
                  <a:alpha val="85000"/>
                </a:srgbClr>
              </a:gs>
            </a:gsLst>
            <a:lin ang="2700000" scaled="1"/>
          </a:gradFill>
          <a:ln/>
        </p:spPr>
      </p:sp>
      <p:sp>
        <p:nvSpPr>
          <p:cNvPr id="4" name="Text 1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210" kern="0" dirty="0">
                <a:solidFill>
                  <a:srgbClr val="FFFFFF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Conclusion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381000" y="6858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Points clés à retenir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381000" y="1295400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0" y="0"/>
                </a:moveTo>
                <a:lnTo>
                  <a:pt x="914400" y="0"/>
                </a:lnTo>
                <a:lnTo>
                  <a:pt x="9144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7" name="Shape 4"/>
          <p:cNvSpPr/>
          <p:nvPr/>
        </p:nvSpPr>
        <p:spPr>
          <a:xfrm>
            <a:off x="385763" y="1566863"/>
            <a:ext cx="5629275" cy="4810125"/>
          </a:xfrm>
          <a:custGeom>
            <a:avLst/>
            <a:gdLst/>
            <a:ahLst/>
            <a:cxnLst/>
            <a:rect l="l" t="t" r="r" b="b"/>
            <a:pathLst>
              <a:path w="5629275" h="4810125">
                <a:moveTo>
                  <a:pt x="76192" y="0"/>
                </a:moveTo>
                <a:lnTo>
                  <a:pt x="5553083" y="0"/>
                </a:lnTo>
                <a:cubicBezTo>
                  <a:pt x="5595163" y="0"/>
                  <a:pt x="5629275" y="34112"/>
                  <a:pt x="5629275" y="76192"/>
                </a:cubicBezTo>
                <a:lnTo>
                  <a:pt x="5629275" y="4733933"/>
                </a:lnTo>
                <a:cubicBezTo>
                  <a:pt x="5629275" y="4776013"/>
                  <a:pt x="5595163" y="4810125"/>
                  <a:pt x="5553083" y="4810125"/>
                </a:cubicBezTo>
                <a:lnTo>
                  <a:pt x="76192" y="4810125"/>
                </a:lnTo>
                <a:cubicBezTo>
                  <a:pt x="34112" y="4810125"/>
                  <a:pt x="0" y="4776013"/>
                  <a:pt x="0" y="4733933"/>
                </a:cubicBezTo>
                <a:lnTo>
                  <a:pt x="0" y="76192"/>
                </a:lnTo>
                <a:cubicBezTo>
                  <a:pt x="0" y="34141"/>
                  <a:pt x="34141" y="0"/>
                  <a:pt x="76192" y="0"/>
                </a:cubicBezTo>
                <a:close/>
              </a:path>
            </a:pathLst>
          </a:custGeom>
          <a:solidFill>
            <a:srgbClr val="FFFFFF">
              <a:alpha val="14902"/>
            </a:srgbClr>
          </a:solidFill>
          <a:ln w="12700">
            <a:solidFill>
              <a:srgbClr val="FFFFFF">
                <a:alpha val="30196"/>
              </a:srgbClr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609600" y="1800225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42863"/>
                </a:moveTo>
                <a:cubicBezTo>
                  <a:pt x="228600" y="65276"/>
                  <a:pt x="202213" y="98718"/>
                  <a:pt x="190827" y="112068"/>
                </a:cubicBezTo>
                <a:cubicBezTo>
                  <a:pt x="189131" y="114032"/>
                  <a:pt x="186630" y="114791"/>
                  <a:pt x="184353" y="114300"/>
                </a:cubicBezTo>
                <a:lnTo>
                  <a:pt x="142875" y="114300"/>
                </a:lnTo>
                <a:cubicBezTo>
                  <a:pt x="134972" y="114300"/>
                  <a:pt x="128588" y="120685"/>
                  <a:pt x="128588" y="128588"/>
                </a:cubicBezTo>
                <a:cubicBezTo>
                  <a:pt x="128588" y="136490"/>
                  <a:pt x="134972" y="142875"/>
                  <a:pt x="142875" y="142875"/>
                </a:cubicBezTo>
                <a:lnTo>
                  <a:pt x="185738" y="142875"/>
                </a:lnTo>
                <a:cubicBezTo>
                  <a:pt x="209401" y="142875"/>
                  <a:pt x="228600" y="162074"/>
                  <a:pt x="228600" y="185738"/>
                </a:cubicBezTo>
                <a:cubicBezTo>
                  <a:pt x="228600" y="209401"/>
                  <a:pt x="209401" y="228600"/>
                  <a:pt x="185738" y="228600"/>
                </a:cubicBezTo>
                <a:lnTo>
                  <a:pt x="62329" y="228600"/>
                </a:lnTo>
                <a:cubicBezTo>
                  <a:pt x="66214" y="224180"/>
                  <a:pt x="70946" y="218509"/>
                  <a:pt x="75724" y="212169"/>
                </a:cubicBezTo>
                <a:cubicBezTo>
                  <a:pt x="78537" y="208419"/>
                  <a:pt x="81439" y="204311"/>
                  <a:pt x="84207" y="200025"/>
                </a:cubicBezTo>
                <a:lnTo>
                  <a:pt x="185738" y="200025"/>
                </a:lnTo>
                <a:cubicBezTo>
                  <a:pt x="193640" y="200025"/>
                  <a:pt x="200025" y="193640"/>
                  <a:pt x="200025" y="185738"/>
                </a:cubicBezTo>
                <a:cubicBezTo>
                  <a:pt x="200025" y="177835"/>
                  <a:pt x="193640" y="171450"/>
                  <a:pt x="185738" y="171450"/>
                </a:cubicBezTo>
                <a:lnTo>
                  <a:pt x="142875" y="171450"/>
                </a:lnTo>
                <a:cubicBezTo>
                  <a:pt x="119211" y="171450"/>
                  <a:pt x="100013" y="152251"/>
                  <a:pt x="100013" y="128588"/>
                </a:cubicBezTo>
                <a:cubicBezTo>
                  <a:pt x="100013" y="104924"/>
                  <a:pt x="119211" y="85725"/>
                  <a:pt x="142875" y="85725"/>
                </a:cubicBezTo>
                <a:lnTo>
                  <a:pt x="160645" y="85725"/>
                </a:lnTo>
                <a:cubicBezTo>
                  <a:pt x="151269" y="71661"/>
                  <a:pt x="142875" y="55498"/>
                  <a:pt x="142875" y="42863"/>
                </a:cubicBezTo>
                <a:cubicBezTo>
                  <a:pt x="142875" y="19199"/>
                  <a:pt x="162074" y="0"/>
                  <a:pt x="185738" y="0"/>
                </a:cubicBezTo>
                <a:cubicBezTo>
                  <a:pt x="209401" y="0"/>
                  <a:pt x="228600" y="19199"/>
                  <a:pt x="228600" y="42863"/>
                </a:cubicBezTo>
                <a:close/>
                <a:moveTo>
                  <a:pt x="52283" y="218376"/>
                </a:moveTo>
                <a:cubicBezTo>
                  <a:pt x="50587" y="220295"/>
                  <a:pt x="49069" y="221992"/>
                  <a:pt x="47774" y="223421"/>
                </a:cubicBezTo>
                <a:lnTo>
                  <a:pt x="46970" y="224314"/>
                </a:lnTo>
                <a:lnTo>
                  <a:pt x="46881" y="224224"/>
                </a:lnTo>
                <a:cubicBezTo>
                  <a:pt x="44202" y="226278"/>
                  <a:pt x="40362" y="226010"/>
                  <a:pt x="37951" y="223421"/>
                </a:cubicBezTo>
                <a:cubicBezTo>
                  <a:pt x="26700" y="211187"/>
                  <a:pt x="0" y="179710"/>
                  <a:pt x="0" y="157163"/>
                </a:cubicBezTo>
                <a:cubicBezTo>
                  <a:pt x="0" y="133499"/>
                  <a:pt x="19199" y="114300"/>
                  <a:pt x="42863" y="114300"/>
                </a:cubicBezTo>
                <a:cubicBezTo>
                  <a:pt x="66526" y="114300"/>
                  <a:pt x="85725" y="133499"/>
                  <a:pt x="85725" y="157163"/>
                </a:cubicBezTo>
                <a:cubicBezTo>
                  <a:pt x="85725" y="170557"/>
                  <a:pt x="76304" y="187077"/>
                  <a:pt x="66303" y="200873"/>
                </a:cubicBezTo>
                <a:cubicBezTo>
                  <a:pt x="61526" y="207437"/>
                  <a:pt x="56614" y="213375"/>
                  <a:pt x="52551" y="218063"/>
                </a:cubicBezTo>
                <a:lnTo>
                  <a:pt x="52283" y="218376"/>
                </a:lnTo>
                <a:close/>
                <a:moveTo>
                  <a:pt x="57150" y="157163"/>
                </a:moveTo>
                <a:cubicBezTo>
                  <a:pt x="57150" y="149277"/>
                  <a:pt x="50748" y="142875"/>
                  <a:pt x="42863" y="142875"/>
                </a:cubicBezTo>
                <a:cubicBezTo>
                  <a:pt x="34977" y="142875"/>
                  <a:pt x="28575" y="149277"/>
                  <a:pt x="28575" y="157163"/>
                </a:cubicBezTo>
                <a:cubicBezTo>
                  <a:pt x="28575" y="165048"/>
                  <a:pt x="34977" y="171450"/>
                  <a:pt x="42863" y="171450"/>
                </a:cubicBezTo>
                <a:cubicBezTo>
                  <a:pt x="50748" y="171450"/>
                  <a:pt x="57150" y="165048"/>
                  <a:pt x="57150" y="157163"/>
                </a:cubicBezTo>
                <a:close/>
                <a:moveTo>
                  <a:pt x="185738" y="57150"/>
                </a:moveTo>
                <a:cubicBezTo>
                  <a:pt x="193623" y="57150"/>
                  <a:pt x="200025" y="50748"/>
                  <a:pt x="200025" y="42863"/>
                </a:cubicBezTo>
                <a:cubicBezTo>
                  <a:pt x="200025" y="34977"/>
                  <a:pt x="193623" y="28575"/>
                  <a:pt x="185738" y="28575"/>
                </a:cubicBezTo>
                <a:cubicBezTo>
                  <a:pt x="177852" y="28575"/>
                  <a:pt x="171450" y="34977"/>
                  <a:pt x="171450" y="42863"/>
                </a:cubicBezTo>
                <a:cubicBezTo>
                  <a:pt x="171450" y="50748"/>
                  <a:pt x="177852" y="57150"/>
                  <a:pt x="185738" y="5715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9" name="Text 6"/>
          <p:cNvSpPr/>
          <p:nvPr/>
        </p:nvSpPr>
        <p:spPr>
          <a:xfrm>
            <a:off x="866775" y="1762125"/>
            <a:ext cx="50673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Récapitulatif du processus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581025" y="221932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1" name="Text 8"/>
          <p:cNvSpPr/>
          <p:nvPr/>
        </p:nvSpPr>
        <p:spPr>
          <a:xfrm>
            <a:off x="711250" y="2257425"/>
            <a:ext cx="123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C92A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1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1000125" y="2219325"/>
            <a:ext cx="4743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Vérifiez votre éligibilité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: enseignement en ligne d'au moins un semestre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581025" y="263842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4" name="Text 11"/>
          <p:cNvSpPr/>
          <p:nvPr/>
        </p:nvSpPr>
        <p:spPr>
          <a:xfrm>
            <a:off x="697111" y="2676525"/>
            <a:ext cx="152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C92A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2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1000125" y="2638425"/>
            <a:ext cx="48958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Rassemblez vos documents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: attestation de production, preuve d'enseignement, charte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581025" y="320992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7" name="Text 14"/>
          <p:cNvSpPr/>
          <p:nvPr/>
        </p:nvSpPr>
        <p:spPr>
          <a:xfrm>
            <a:off x="696813" y="3248025"/>
            <a:ext cx="152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C92A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3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1000125" y="3209925"/>
            <a:ext cx="44100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Inscrivez-vous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sur https://oce.umc.edu.dz/ et créez votre compte</a:t>
            </a:r>
            <a:endParaRPr lang="en-US" sz="1600" dirty="0"/>
          </a:p>
        </p:txBody>
      </p:sp>
      <p:sp>
        <p:nvSpPr>
          <p:cNvPr id="19" name="Shape 16"/>
          <p:cNvSpPr/>
          <p:nvPr/>
        </p:nvSpPr>
        <p:spPr>
          <a:xfrm>
            <a:off x="581025" y="362902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0" name="Text 17"/>
          <p:cNvSpPr/>
          <p:nvPr/>
        </p:nvSpPr>
        <p:spPr>
          <a:xfrm>
            <a:off x="693390" y="3667125"/>
            <a:ext cx="152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C92A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4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1000125" y="3629025"/>
            <a:ext cx="45624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Déposez votre demande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et suivez son avancement sur la plateforme</a:t>
            </a:r>
            <a:endParaRPr lang="en-US" sz="1600" dirty="0"/>
          </a:p>
        </p:txBody>
      </p:sp>
      <p:sp>
        <p:nvSpPr>
          <p:cNvPr id="22" name="Shape 19"/>
          <p:cNvSpPr/>
          <p:nvPr/>
        </p:nvSpPr>
        <p:spPr>
          <a:xfrm>
            <a:off x="581025" y="404812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3" name="Text 20"/>
          <p:cNvSpPr/>
          <p:nvPr/>
        </p:nvSpPr>
        <p:spPr>
          <a:xfrm>
            <a:off x="697557" y="4086225"/>
            <a:ext cx="152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C92A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5</a:t>
            </a: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1000125" y="4048125"/>
            <a:ext cx="48482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Obtenez votre attestation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après validation par les instances compétentes</a:t>
            </a:r>
            <a:endParaRPr lang="en-US" sz="1600" dirty="0"/>
          </a:p>
        </p:txBody>
      </p:sp>
      <p:sp>
        <p:nvSpPr>
          <p:cNvPr id="25" name="Shape 22"/>
          <p:cNvSpPr/>
          <p:nvPr/>
        </p:nvSpPr>
        <p:spPr>
          <a:xfrm>
            <a:off x="6176963" y="1566863"/>
            <a:ext cx="5629275" cy="3133725"/>
          </a:xfrm>
          <a:custGeom>
            <a:avLst/>
            <a:gdLst/>
            <a:ahLst/>
            <a:cxnLst/>
            <a:rect l="l" t="t" r="r" b="b"/>
            <a:pathLst>
              <a:path w="5629275" h="3133725">
                <a:moveTo>
                  <a:pt x="76212" y="0"/>
                </a:moveTo>
                <a:lnTo>
                  <a:pt x="5553063" y="0"/>
                </a:lnTo>
                <a:cubicBezTo>
                  <a:pt x="5595154" y="0"/>
                  <a:pt x="5629275" y="34121"/>
                  <a:pt x="5629275" y="76212"/>
                </a:cubicBezTo>
                <a:lnTo>
                  <a:pt x="5629275" y="3057513"/>
                </a:lnTo>
                <a:cubicBezTo>
                  <a:pt x="5629275" y="3099604"/>
                  <a:pt x="5595154" y="3133725"/>
                  <a:pt x="5553063" y="3133725"/>
                </a:cubicBezTo>
                <a:lnTo>
                  <a:pt x="76212" y="3133725"/>
                </a:lnTo>
                <a:cubicBezTo>
                  <a:pt x="34121" y="3133725"/>
                  <a:pt x="0" y="3099604"/>
                  <a:pt x="0" y="3057513"/>
                </a:cubicBezTo>
                <a:lnTo>
                  <a:pt x="0" y="76212"/>
                </a:lnTo>
                <a:cubicBezTo>
                  <a:pt x="0" y="34150"/>
                  <a:pt x="34150" y="0"/>
                  <a:pt x="76212" y="0"/>
                </a:cubicBezTo>
                <a:close/>
              </a:path>
            </a:pathLst>
          </a:custGeom>
          <a:solidFill>
            <a:srgbClr val="FFFFFF">
              <a:alpha val="14902"/>
            </a:srgbClr>
          </a:solidFill>
          <a:ln w="12700">
            <a:solidFill>
              <a:srgbClr val="FFFFFF">
                <a:alpha val="30196"/>
              </a:srgbClr>
            </a:solidFill>
            <a:prstDash val="solid"/>
          </a:ln>
        </p:spPr>
      </p:sp>
      <p:sp>
        <p:nvSpPr>
          <p:cNvPr id="26" name="Shape 23"/>
          <p:cNvSpPr/>
          <p:nvPr/>
        </p:nvSpPr>
        <p:spPr>
          <a:xfrm>
            <a:off x="6400800" y="1800225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42863" y="0"/>
                </a:moveTo>
                <a:cubicBezTo>
                  <a:pt x="27102" y="0"/>
                  <a:pt x="14288" y="12814"/>
                  <a:pt x="14288" y="28575"/>
                </a:cubicBezTo>
                <a:lnTo>
                  <a:pt x="14288" y="200025"/>
                </a:lnTo>
                <a:cubicBezTo>
                  <a:pt x="14288" y="215786"/>
                  <a:pt x="27102" y="228600"/>
                  <a:pt x="42863" y="228600"/>
                </a:cubicBezTo>
                <a:lnTo>
                  <a:pt x="171450" y="228600"/>
                </a:lnTo>
                <a:cubicBezTo>
                  <a:pt x="187211" y="228600"/>
                  <a:pt x="200025" y="215786"/>
                  <a:pt x="200025" y="200025"/>
                </a:cubicBezTo>
                <a:lnTo>
                  <a:pt x="200025" y="28575"/>
                </a:lnTo>
                <a:cubicBezTo>
                  <a:pt x="200025" y="12814"/>
                  <a:pt x="187211" y="0"/>
                  <a:pt x="171450" y="0"/>
                </a:cubicBezTo>
                <a:lnTo>
                  <a:pt x="42863" y="0"/>
                </a:lnTo>
                <a:close/>
                <a:moveTo>
                  <a:pt x="92869" y="128588"/>
                </a:moveTo>
                <a:lnTo>
                  <a:pt x="121444" y="128588"/>
                </a:lnTo>
                <a:cubicBezTo>
                  <a:pt x="141178" y="128588"/>
                  <a:pt x="157163" y="144572"/>
                  <a:pt x="157163" y="164306"/>
                </a:cubicBezTo>
                <a:cubicBezTo>
                  <a:pt x="157163" y="168235"/>
                  <a:pt x="153948" y="171450"/>
                  <a:pt x="150019" y="171450"/>
                </a:cubicBezTo>
                <a:lnTo>
                  <a:pt x="64294" y="171450"/>
                </a:lnTo>
                <a:cubicBezTo>
                  <a:pt x="60365" y="171450"/>
                  <a:pt x="57150" y="168235"/>
                  <a:pt x="57150" y="164306"/>
                </a:cubicBezTo>
                <a:cubicBezTo>
                  <a:pt x="57150" y="144572"/>
                  <a:pt x="73134" y="128588"/>
                  <a:pt x="92869" y="128588"/>
                </a:cubicBezTo>
                <a:close/>
                <a:moveTo>
                  <a:pt x="82153" y="85725"/>
                </a:moveTo>
                <a:cubicBezTo>
                  <a:pt x="82153" y="71925"/>
                  <a:pt x="93357" y="60722"/>
                  <a:pt x="107156" y="60722"/>
                </a:cubicBezTo>
                <a:cubicBezTo>
                  <a:pt x="120956" y="60722"/>
                  <a:pt x="132159" y="71925"/>
                  <a:pt x="132159" y="85725"/>
                </a:cubicBezTo>
                <a:cubicBezTo>
                  <a:pt x="132159" y="99525"/>
                  <a:pt x="120956" y="110728"/>
                  <a:pt x="107156" y="110728"/>
                </a:cubicBezTo>
                <a:cubicBezTo>
                  <a:pt x="93357" y="110728"/>
                  <a:pt x="82153" y="99525"/>
                  <a:pt x="82153" y="85725"/>
                </a:cubicBezTo>
                <a:close/>
                <a:moveTo>
                  <a:pt x="228600" y="35719"/>
                </a:moveTo>
                <a:cubicBezTo>
                  <a:pt x="228600" y="31790"/>
                  <a:pt x="225385" y="28575"/>
                  <a:pt x="221456" y="28575"/>
                </a:cubicBezTo>
                <a:cubicBezTo>
                  <a:pt x="217527" y="28575"/>
                  <a:pt x="214313" y="31790"/>
                  <a:pt x="214313" y="35719"/>
                </a:cubicBezTo>
                <a:lnTo>
                  <a:pt x="214313" y="64294"/>
                </a:lnTo>
                <a:cubicBezTo>
                  <a:pt x="214313" y="68223"/>
                  <a:pt x="217527" y="71438"/>
                  <a:pt x="221456" y="71438"/>
                </a:cubicBezTo>
                <a:cubicBezTo>
                  <a:pt x="225385" y="71438"/>
                  <a:pt x="228600" y="68223"/>
                  <a:pt x="228600" y="64294"/>
                </a:cubicBezTo>
                <a:lnTo>
                  <a:pt x="228600" y="35719"/>
                </a:lnTo>
                <a:close/>
                <a:moveTo>
                  <a:pt x="228600" y="92869"/>
                </a:moveTo>
                <a:cubicBezTo>
                  <a:pt x="228600" y="88940"/>
                  <a:pt x="225385" y="85725"/>
                  <a:pt x="221456" y="85725"/>
                </a:cubicBezTo>
                <a:cubicBezTo>
                  <a:pt x="217527" y="85725"/>
                  <a:pt x="214313" y="88940"/>
                  <a:pt x="214313" y="92869"/>
                </a:cubicBezTo>
                <a:lnTo>
                  <a:pt x="214313" y="121444"/>
                </a:lnTo>
                <a:cubicBezTo>
                  <a:pt x="214313" y="125373"/>
                  <a:pt x="217527" y="128588"/>
                  <a:pt x="221456" y="128588"/>
                </a:cubicBezTo>
                <a:cubicBezTo>
                  <a:pt x="225385" y="128588"/>
                  <a:pt x="228600" y="125373"/>
                  <a:pt x="228600" y="121444"/>
                </a:cubicBezTo>
                <a:lnTo>
                  <a:pt x="228600" y="92869"/>
                </a:lnTo>
                <a:close/>
                <a:moveTo>
                  <a:pt x="221456" y="142875"/>
                </a:moveTo>
                <a:cubicBezTo>
                  <a:pt x="217527" y="142875"/>
                  <a:pt x="214313" y="146090"/>
                  <a:pt x="214313" y="150019"/>
                </a:cubicBezTo>
                <a:lnTo>
                  <a:pt x="214313" y="178594"/>
                </a:lnTo>
                <a:cubicBezTo>
                  <a:pt x="214313" y="182523"/>
                  <a:pt x="217527" y="185738"/>
                  <a:pt x="221456" y="185738"/>
                </a:cubicBezTo>
                <a:cubicBezTo>
                  <a:pt x="225385" y="185738"/>
                  <a:pt x="228600" y="182523"/>
                  <a:pt x="228600" y="178594"/>
                </a:cubicBezTo>
                <a:lnTo>
                  <a:pt x="228600" y="150019"/>
                </a:lnTo>
                <a:cubicBezTo>
                  <a:pt x="228600" y="146090"/>
                  <a:pt x="225385" y="142875"/>
                  <a:pt x="221456" y="142875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7" name="Text 24"/>
          <p:cNvSpPr/>
          <p:nvPr/>
        </p:nvSpPr>
        <p:spPr>
          <a:xfrm>
            <a:off x="6657975" y="1762125"/>
            <a:ext cx="50673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Contacts utiles</a:t>
            </a:r>
            <a:endParaRPr lang="en-US" sz="1600" dirty="0"/>
          </a:p>
        </p:txBody>
      </p:sp>
      <p:sp>
        <p:nvSpPr>
          <p:cNvPr id="28" name="Shape 25"/>
          <p:cNvSpPr/>
          <p:nvPr/>
        </p:nvSpPr>
        <p:spPr>
          <a:xfrm>
            <a:off x="6372225" y="2219325"/>
            <a:ext cx="5238750" cy="685800"/>
          </a:xfrm>
          <a:custGeom>
            <a:avLst/>
            <a:gdLst/>
            <a:ahLst/>
            <a:cxnLst/>
            <a:rect l="l" t="t" r="r" b="b"/>
            <a:pathLst>
              <a:path w="5238750" h="685800">
                <a:moveTo>
                  <a:pt x="38103" y="0"/>
                </a:moveTo>
                <a:lnTo>
                  <a:pt x="5200647" y="0"/>
                </a:lnTo>
                <a:cubicBezTo>
                  <a:pt x="5221691" y="0"/>
                  <a:pt x="5238750" y="17059"/>
                  <a:pt x="5238750" y="38103"/>
                </a:cubicBezTo>
                <a:lnTo>
                  <a:pt x="5238750" y="647697"/>
                </a:lnTo>
                <a:cubicBezTo>
                  <a:pt x="5238750" y="668741"/>
                  <a:pt x="5221691" y="685800"/>
                  <a:pt x="5200647" y="685800"/>
                </a:cubicBezTo>
                <a:lnTo>
                  <a:pt x="38103" y="685800"/>
                </a:lnTo>
                <a:cubicBezTo>
                  <a:pt x="17059" y="685800"/>
                  <a:pt x="0" y="668741"/>
                  <a:pt x="0" y="647697"/>
                </a:cubicBezTo>
                <a:lnTo>
                  <a:pt x="0" y="38103"/>
                </a:lnTo>
                <a:cubicBezTo>
                  <a:pt x="0" y="17073"/>
                  <a:pt x="17073" y="0"/>
                  <a:pt x="38103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29" name="Text 26"/>
          <p:cNvSpPr/>
          <p:nvPr/>
        </p:nvSpPr>
        <p:spPr>
          <a:xfrm>
            <a:off x="6486525" y="2333625"/>
            <a:ext cx="50863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CNEAD - Commission Nationale</a:t>
            </a:r>
            <a:endParaRPr lang="en-US" sz="1600" dirty="0"/>
          </a:p>
        </p:txBody>
      </p:sp>
      <p:sp>
        <p:nvSpPr>
          <p:cNvPr id="30" name="Text 27"/>
          <p:cNvSpPr/>
          <p:nvPr/>
        </p:nvSpPr>
        <p:spPr>
          <a:xfrm>
            <a:off x="6486525" y="2600325"/>
            <a:ext cx="50768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Email : cnead@mesrs.dz</a:t>
            </a:r>
            <a:endParaRPr lang="en-US" sz="1600" dirty="0"/>
          </a:p>
        </p:txBody>
      </p:sp>
      <p:sp>
        <p:nvSpPr>
          <p:cNvPr id="31" name="Shape 28"/>
          <p:cNvSpPr/>
          <p:nvPr/>
        </p:nvSpPr>
        <p:spPr>
          <a:xfrm>
            <a:off x="6372225" y="3019425"/>
            <a:ext cx="5238750" cy="685800"/>
          </a:xfrm>
          <a:custGeom>
            <a:avLst/>
            <a:gdLst/>
            <a:ahLst/>
            <a:cxnLst/>
            <a:rect l="l" t="t" r="r" b="b"/>
            <a:pathLst>
              <a:path w="5238750" h="685800">
                <a:moveTo>
                  <a:pt x="38103" y="0"/>
                </a:moveTo>
                <a:lnTo>
                  <a:pt x="5200647" y="0"/>
                </a:lnTo>
                <a:cubicBezTo>
                  <a:pt x="5221691" y="0"/>
                  <a:pt x="5238750" y="17059"/>
                  <a:pt x="5238750" y="38103"/>
                </a:cubicBezTo>
                <a:lnTo>
                  <a:pt x="5238750" y="647697"/>
                </a:lnTo>
                <a:cubicBezTo>
                  <a:pt x="5238750" y="668741"/>
                  <a:pt x="5221691" y="685800"/>
                  <a:pt x="5200647" y="685800"/>
                </a:cubicBezTo>
                <a:lnTo>
                  <a:pt x="38103" y="685800"/>
                </a:lnTo>
                <a:cubicBezTo>
                  <a:pt x="17059" y="685800"/>
                  <a:pt x="0" y="668741"/>
                  <a:pt x="0" y="647697"/>
                </a:cubicBezTo>
                <a:lnTo>
                  <a:pt x="0" y="38103"/>
                </a:lnTo>
                <a:cubicBezTo>
                  <a:pt x="0" y="17073"/>
                  <a:pt x="17073" y="0"/>
                  <a:pt x="38103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32" name="Text 29"/>
          <p:cNvSpPr/>
          <p:nvPr/>
        </p:nvSpPr>
        <p:spPr>
          <a:xfrm>
            <a:off x="6486525" y="3133725"/>
            <a:ext cx="50863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BSN - Bureau de Soutien Numérique</a:t>
            </a:r>
            <a:endParaRPr lang="en-US" sz="1600" dirty="0"/>
          </a:p>
        </p:txBody>
      </p:sp>
      <p:sp>
        <p:nvSpPr>
          <p:cNvPr id="33" name="Text 30"/>
          <p:cNvSpPr/>
          <p:nvPr/>
        </p:nvSpPr>
        <p:spPr>
          <a:xfrm>
            <a:off x="6486525" y="3400425"/>
            <a:ext cx="50768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Contactez le responsable de votre établissement</a:t>
            </a:r>
            <a:endParaRPr lang="en-US" sz="1600" dirty="0"/>
          </a:p>
        </p:txBody>
      </p:sp>
      <p:sp>
        <p:nvSpPr>
          <p:cNvPr id="34" name="Shape 31"/>
          <p:cNvSpPr/>
          <p:nvPr/>
        </p:nvSpPr>
        <p:spPr>
          <a:xfrm>
            <a:off x="6372225" y="3819525"/>
            <a:ext cx="5238750" cy="685800"/>
          </a:xfrm>
          <a:custGeom>
            <a:avLst/>
            <a:gdLst/>
            <a:ahLst/>
            <a:cxnLst/>
            <a:rect l="l" t="t" r="r" b="b"/>
            <a:pathLst>
              <a:path w="5238750" h="685800">
                <a:moveTo>
                  <a:pt x="38103" y="0"/>
                </a:moveTo>
                <a:lnTo>
                  <a:pt x="5200647" y="0"/>
                </a:lnTo>
                <a:cubicBezTo>
                  <a:pt x="5221691" y="0"/>
                  <a:pt x="5238750" y="17059"/>
                  <a:pt x="5238750" y="38103"/>
                </a:cubicBezTo>
                <a:lnTo>
                  <a:pt x="5238750" y="647697"/>
                </a:lnTo>
                <a:cubicBezTo>
                  <a:pt x="5238750" y="668741"/>
                  <a:pt x="5221691" y="685800"/>
                  <a:pt x="5200647" y="685800"/>
                </a:cubicBezTo>
                <a:lnTo>
                  <a:pt x="38103" y="685800"/>
                </a:lnTo>
                <a:cubicBezTo>
                  <a:pt x="17059" y="685800"/>
                  <a:pt x="0" y="668741"/>
                  <a:pt x="0" y="647697"/>
                </a:cubicBezTo>
                <a:lnTo>
                  <a:pt x="0" y="38103"/>
                </a:lnTo>
                <a:cubicBezTo>
                  <a:pt x="0" y="17073"/>
                  <a:pt x="17073" y="0"/>
                  <a:pt x="38103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35" name="Text 32"/>
          <p:cNvSpPr/>
          <p:nvPr/>
        </p:nvSpPr>
        <p:spPr>
          <a:xfrm>
            <a:off x="6486525" y="3933825"/>
            <a:ext cx="50863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Centre NTIC de votre université</a:t>
            </a:r>
            <a:endParaRPr lang="en-US" sz="1600" dirty="0"/>
          </a:p>
        </p:txBody>
      </p:sp>
      <p:sp>
        <p:nvSpPr>
          <p:cNvPr id="36" name="Text 33"/>
          <p:cNvSpPr/>
          <p:nvPr/>
        </p:nvSpPr>
        <p:spPr>
          <a:xfrm>
            <a:off x="6486525" y="4200525"/>
            <a:ext cx="50768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Pour les problèmes techniques et l'assistance</a:t>
            </a:r>
            <a:endParaRPr lang="en-US" sz="1600" dirty="0"/>
          </a:p>
        </p:txBody>
      </p:sp>
      <p:sp>
        <p:nvSpPr>
          <p:cNvPr id="37" name="Shape 34"/>
          <p:cNvSpPr/>
          <p:nvPr/>
        </p:nvSpPr>
        <p:spPr>
          <a:xfrm>
            <a:off x="6176963" y="4862513"/>
            <a:ext cx="5629275" cy="1514475"/>
          </a:xfrm>
          <a:custGeom>
            <a:avLst/>
            <a:gdLst/>
            <a:ahLst/>
            <a:cxnLst/>
            <a:rect l="l" t="t" r="r" b="b"/>
            <a:pathLst>
              <a:path w="5629275" h="1514475">
                <a:moveTo>
                  <a:pt x="76193" y="0"/>
                </a:moveTo>
                <a:lnTo>
                  <a:pt x="5553082" y="0"/>
                </a:lnTo>
                <a:cubicBezTo>
                  <a:pt x="5595162" y="0"/>
                  <a:pt x="5629275" y="34113"/>
                  <a:pt x="5629275" y="76193"/>
                </a:cubicBezTo>
                <a:lnTo>
                  <a:pt x="5629275" y="1438282"/>
                </a:lnTo>
                <a:cubicBezTo>
                  <a:pt x="5629275" y="1480362"/>
                  <a:pt x="5595162" y="1514475"/>
                  <a:pt x="5553082" y="1514475"/>
                </a:cubicBezTo>
                <a:lnTo>
                  <a:pt x="76193" y="1514475"/>
                </a:lnTo>
                <a:cubicBezTo>
                  <a:pt x="34113" y="1514475"/>
                  <a:pt x="0" y="1480362"/>
                  <a:pt x="0" y="1438282"/>
                </a:cubicBezTo>
                <a:lnTo>
                  <a:pt x="0" y="76193"/>
                </a:lnTo>
                <a:cubicBezTo>
                  <a:pt x="0" y="34141"/>
                  <a:pt x="34141" y="0"/>
                  <a:pt x="76193" y="0"/>
                </a:cubicBezTo>
                <a:close/>
              </a:path>
            </a:pathLst>
          </a:custGeom>
          <a:solidFill>
            <a:srgbClr val="FFFFFF">
              <a:alpha val="14902"/>
            </a:srgbClr>
          </a:solidFill>
          <a:ln w="12700">
            <a:solidFill>
              <a:srgbClr val="FFFFFF">
                <a:alpha val="30196"/>
              </a:srgbClr>
            </a:solidFill>
            <a:prstDash val="solid"/>
          </a:ln>
        </p:spPr>
      </p:sp>
      <p:sp>
        <p:nvSpPr>
          <p:cNvPr id="38" name="Shape 35"/>
          <p:cNvSpPr/>
          <p:nvPr/>
        </p:nvSpPr>
        <p:spPr>
          <a:xfrm>
            <a:off x="6419850" y="5095875"/>
            <a:ext cx="142875" cy="190500"/>
          </a:xfrm>
          <a:custGeom>
            <a:avLst/>
            <a:gdLst/>
            <a:ahLst/>
            <a:cxnLst/>
            <a:rect l="l" t="t" r="r" b="b"/>
            <a:pathLst>
              <a:path w="142875" h="190500">
                <a:moveTo>
                  <a:pt x="108979" y="142875"/>
                </a:moveTo>
                <a:cubicBezTo>
                  <a:pt x="111696" y="134578"/>
                  <a:pt x="117128" y="127062"/>
                  <a:pt x="123267" y="120588"/>
                </a:cubicBezTo>
                <a:cubicBezTo>
                  <a:pt x="135434" y="107789"/>
                  <a:pt x="142875" y="90488"/>
                  <a:pt x="142875" y="71438"/>
                </a:cubicBezTo>
                <a:cubicBezTo>
                  <a:pt x="142875" y="31998"/>
                  <a:pt x="110877" y="0"/>
                  <a:pt x="71437" y="0"/>
                </a:cubicBezTo>
                <a:cubicBezTo>
                  <a:pt x="31998" y="0"/>
                  <a:pt x="0" y="31998"/>
                  <a:pt x="0" y="71438"/>
                </a:cubicBezTo>
                <a:cubicBezTo>
                  <a:pt x="0" y="90488"/>
                  <a:pt x="7441" y="107789"/>
                  <a:pt x="19608" y="120588"/>
                </a:cubicBezTo>
                <a:cubicBezTo>
                  <a:pt x="25747" y="127062"/>
                  <a:pt x="31217" y="134578"/>
                  <a:pt x="33896" y="142875"/>
                </a:cubicBezTo>
                <a:lnTo>
                  <a:pt x="108942" y="142875"/>
                </a:lnTo>
                <a:close/>
                <a:moveTo>
                  <a:pt x="107156" y="160734"/>
                </a:moveTo>
                <a:lnTo>
                  <a:pt x="35719" y="160734"/>
                </a:lnTo>
                <a:lnTo>
                  <a:pt x="35719" y="166688"/>
                </a:lnTo>
                <a:cubicBezTo>
                  <a:pt x="35719" y="183133"/>
                  <a:pt x="49039" y="196453"/>
                  <a:pt x="65484" y="196453"/>
                </a:cubicBezTo>
                <a:lnTo>
                  <a:pt x="77391" y="196453"/>
                </a:lnTo>
                <a:cubicBezTo>
                  <a:pt x="93836" y="196453"/>
                  <a:pt x="107156" y="183133"/>
                  <a:pt x="107156" y="166688"/>
                </a:cubicBezTo>
                <a:lnTo>
                  <a:pt x="107156" y="160734"/>
                </a:lnTo>
                <a:close/>
                <a:moveTo>
                  <a:pt x="68461" y="41672"/>
                </a:moveTo>
                <a:cubicBezTo>
                  <a:pt x="53653" y="41672"/>
                  <a:pt x="41672" y="53653"/>
                  <a:pt x="41672" y="68461"/>
                </a:cubicBezTo>
                <a:cubicBezTo>
                  <a:pt x="41672" y="73409"/>
                  <a:pt x="37691" y="77391"/>
                  <a:pt x="32742" y="77391"/>
                </a:cubicBezTo>
                <a:cubicBezTo>
                  <a:pt x="27794" y="77391"/>
                  <a:pt x="23812" y="73409"/>
                  <a:pt x="23812" y="68461"/>
                </a:cubicBezTo>
                <a:cubicBezTo>
                  <a:pt x="23812" y="43793"/>
                  <a:pt x="43793" y="23812"/>
                  <a:pt x="68461" y="23812"/>
                </a:cubicBezTo>
                <a:cubicBezTo>
                  <a:pt x="73409" y="23812"/>
                  <a:pt x="77391" y="27794"/>
                  <a:pt x="77391" y="32742"/>
                </a:cubicBezTo>
                <a:cubicBezTo>
                  <a:pt x="77391" y="37691"/>
                  <a:pt x="73409" y="41672"/>
                  <a:pt x="68461" y="41672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9" name="Text 36"/>
          <p:cNvSpPr/>
          <p:nvPr/>
        </p:nvSpPr>
        <p:spPr>
          <a:xfrm>
            <a:off x="6610350" y="5057775"/>
            <a:ext cx="50958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Conseil final</a:t>
            </a:r>
            <a:endParaRPr lang="en-US" sz="1600" dirty="0"/>
          </a:p>
        </p:txBody>
      </p:sp>
      <p:sp>
        <p:nvSpPr>
          <p:cNvPr id="40" name="Text 37"/>
          <p:cNvSpPr/>
          <p:nvPr/>
        </p:nvSpPr>
        <p:spPr>
          <a:xfrm>
            <a:off x="6372225" y="5438775"/>
            <a:ext cx="531495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Préparez votre dossier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 amont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vérifiez la conformité de votre cours avec les critères CNEAD, et n'hésitez pas à solliciter l'aide de votre centre NTIC pour maximiser vos chances de succès.</a:t>
            </a:r>
            <a:endParaRPr lang="en-US" sz="1600" dirty="0"/>
          </a:p>
        </p:txBody>
      </p:sp>
      <p:sp>
        <p:nvSpPr>
          <p:cNvPr id="41" name="Shape 38"/>
          <p:cNvSpPr/>
          <p:nvPr/>
        </p:nvSpPr>
        <p:spPr>
          <a:xfrm>
            <a:off x="3650605" y="6572250"/>
            <a:ext cx="192881" cy="171450"/>
          </a:xfrm>
          <a:custGeom>
            <a:avLst/>
            <a:gdLst/>
            <a:ahLst/>
            <a:cxnLst/>
            <a:rect l="l" t="t" r="r" b="b"/>
            <a:pathLst>
              <a:path w="192881" h="171450">
                <a:moveTo>
                  <a:pt x="16073" y="65566"/>
                </a:moveTo>
                <a:lnTo>
                  <a:pt x="86127" y="94398"/>
                </a:lnTo>
                <a:cubicBezTo>
                  <a:pt x="89408" y="95737"/>
                  <a:pt x="92891" y="96441"/>
                  <a:pt x="96441" y="96441"/>
                </a:cubicBezTo>
                <a:cubicBezTo>
                  <a:pt x="99990" y="96441"/>
                  <a:pt x="103473" y="95737"/>
                  <a:pt x="106754" y="94398"/>
                </a:cubicBezTo>
                <a:lnTo>
                  <a:pt x="187925" y="60979"/>
                </a:lnTo>
                <a:cubicBezTo>
                  <a:pt x="190939" y="59740"/>
                  <a:pt x="192881" y="56826"/>
                  <a:pt x="192881" y="53578"/>
                </a:cubicBezTo>
                <a:cubicBezTo>
                  <a:pt x="192881" y="50330"/>
                  <a:pt x="190939" y="47417"/>
                  <a:pt x="187925" y="46178"/>
                </a:cubicBezTo>
                <a:lnTo>
                  <a:pt x="106754" y="12758"/>
                </a:lnTo>
                <a:cubicBezTo>
                  <a:pt x="103473" y="11419"/>
                  <a:pt x="99990" y="10716"/>
                  <a:pt x="96441" y="10716"/>
                </a:cubicBezTo>
                <a:cubicBezTo>
                  <a:pt x="92891" y="10716"/>
                  <a:pt x="89408" y="11419"/>
                  <a:pt x="86127" y="12758"/>
                </a:cubicBezTo>
                <a:lnTo>
                  <a:pt x="4956" y="46178"/>
                </a:lnTo>
                <a:cubicBezTo>
                  <a:pt x="1942" y="47417"/>
                  <a:pt x="0" y="50330"/>
                  <a:pt x="0" y="53578"/>
                </a:cubicBezTo>
                <a:lnTo>
                  <a:pt x="0" y="152698"/>
                </a:lnTo>
                <a:cubicBezTo>
                  <a:pt x="0" y="157151"/>
                  <a:pt x="3583" y="160734"/>
                  <a:pt x="8037" y="160734"/>
                </a:cubicBezTo>
                <a:cubicBezTo>
                  <a:pt x="12490" y="160734"/>
                  <a:pt x="16073" y="157151"/>
                  <a:pt x="16073" y="152698"/>
                </a:cubicBezTo>
                <a:lnTo>
                  <a:pt x="16073" y="65566"/>
                </a:lnTo>
                <a:close/>
                <a:moveTo>
                  <a:pt x="32147" y="89576"/>
                </a:moveTo>
                <a:lnTo>
                  <a:pt x="32147" y="128588"/>
                </a:lnTo>
                <a:cubicBezTo>
                  <a:pt x="32147" y="146335"/>
                  <a:pt x="60945" y="160734"/>
                  <a:pt x="96441" y="160734"/>
                </a:cubicBezTo>
                <a:cubicBezTo>
                  <a:pt x="131936" y="160734"/>
                  <a:pt x="160734" y="146335"/>
                  <a:pt x="160734" y="128588"/>
                </a:cubicBezTo>
                <a:lnTo>
                  <a:pt x="160734" y="89542"/>
                </a:lnTo>
                <a:lnTo>
                  <a:pt x="112882" y="109266"/>
                </a:lnTo>
                <a:cubicBezTo>
                  <a:pt x="107659" y="111409"/>
                  <a:pt x="102100" y="112514"/>
                  <a:pt x="96441" y="112514"/>
                </a:cubicBezTo>
                <a:cubicBezTo>
                  <a:pt x="90781" y="112514"/>
                  <a:pt x="85223" y="111409"/>
                  <a:pt x="79999" y="109266"/>
                </a:cubicBezTo>
                <a:lnTo>
                  <a:pt x="32147" y="8954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/>
        </p:spPr>
      </p:sp>
      <p:sp>
        <p:nvSpPr>
          <p:cNvPr id="42" name="Text 39"/>
          <p:cNvSpPr/>
          <p:nvPr/>
        </p:nvSpPr>
        <p:spPr>
          <a:xfrm>
            <a:off x="614363" y="6534150"/>
            <a:ext cx="11239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dirty="0">
                <a:solidFill>
                  <a:srgbClr val="FFFFFF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Bonne chance dans votre démarche d'obtention d'attestation !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210" kern="0" dirty="0">
                <a:solidFill>
                  <a:srgbClr val="8C92A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Navigation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2C2C2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Sommaire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1000" y="1295400"/>
            <a:ext cx="762000" cy="38100"/>
          </a:xfrm>
          <a:custGeom>
            <a:avLst/>
            <a:gdLst/>
            <a:ahLst/>
            <a:cxnLst/>
            <a:rect l="l" t="t" r="r" b="b"/>
            <a:pathLst>
              <a:path w="762000" h="38100">
                <a:moveTo>
                  <a:pt x="0" y="0"/>
                </a:moveTo>
                <a:lnTo>
                  <a:pt x="762000" y="0"/>
                </a:lnTo>
                <a:lnTo>
                  <a:pt x="762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B0A59A"/>
          </a:solidFill>
          <a:ln/>
        </p:spPr>
      </p:sp>
      <p:sp>
        <p:nvSpPr>
          <p:cNvPr id="5" name="Shape 3"/>
          <p:cNvSpPr/>
          <p:nvPr/>
        </p:nvSpPr>
        <p:spPr>
          <a:xfrm>
            <a:off x="381000" y="1562100"/>
            <a:ext cx="5562600" cy="1704975"/>
          </a:xfrm>
          <a:custGeom>
            <a:avLst/>
            <a:gdLst/>
            <a:ahLst/>
            <a:cxnLst/>
            <a:rect l="l" t="t" r="r" b="b"/>
            <a:pathLst>
              <a:path w="5562600" h="1704975">
                <a:moveTo>
                  <a:pt x="76195" y="0"/>
                </a:moveTo>
                <a:lnTo>
                  <a:pt x="5486405" y="0"/>
                </a:lnTo>
                <a:cubicBezTo>
                  <a:pt x="5528486" y="0"/>
                  <a:pt x="5562600" y="34114"/>
                  <a:pt x="5562600" y="76195"/>
                </a:cubicBezTo>
                <a:lnTo>
                  <a:pt x="5562600" y="1628780"/>
                </a:lnTo>
                <a:cubicBezTo>
                  <a:pt x="5562600" y="1670861"/>
                  <a:pt x="5528486" y="1704975"/>
                  <a:pt x="5486405" y="1704975"/>
                </a:cubicBezTo>
                <a:lnTo>
                  <a:pt x="76195" y="1704975"/>
                </a:lnTo>
                <a:cubicBezTo>
                  <a:pt x="34114" y="1704975"/>
                  <a:pt x="0" y="1670861"/>
                  <a:pt x="0" y="1628780"/>
                </a:cubicBezTo>
                <a:lnTo>
                  <a:pt x="0" y="76195"/>
                </a:lnTo>
                <a:cubicBezTo>
                  <a:pt x="0" y="34114"/>
                  <a:pt x="34114" y="0"/>
                  <a:pt x="76195" y="0"/>
                </a:cubicBezTo>
                <a:close/>
              </a:path>
            </a:pathLst>
          </a:custGeom>
          <a:solidFill>
            <a:srgbClr val="8C92AC"/>
          </a:solidFill>
          <a:ln/>
        </p:spPr>
      </p:sp>
      <p:sp>
        <p:nvSpPr>
          <p:cNvPr id="6" name="Shape 4"/>
          <p:cNvSpPr/>
          <p:nvPr/>
        </p:nvSpPr>
        <p:spPr>
          <a:xfrm>
            <a:off x="609600" y="17907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7" name="Text 5"/>
          <p:cNvSpPr/>
          <p:nvPr/>
        </p:nvSpPr>
        <p:spPr>
          <a:xfrm>
            <a:off x="798612" y="1924050"/>
            <a:ext cx="3714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8C92A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01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371600" y="1790700"/>
            <a:ext cx="44577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Introduction à la Plateforme OCE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371600" y="2171700"/>
            <a:ext cx="44196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Présentation, objectifs et acteurs du système d'expertise des cours en ligne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6248400" y="1562100"/>
            <a:ext cx="5562600" cy="1704975"/>
          </a:xfrm>
          <a:custGeom>
            <a:avLst/>
            <a:gdLst/>
            <a:ahLst/>
            <a:cxnLst/>
            <a:rect l="l" t="t" r="r" b="b"/>
            <a:pathLst>
              <a:path w="5562600" h="1704975">
                <a:moveTo>
                  <a:pt x="76195" y="0"/>
                </a:moveTo>
                <a:lnTo>
                  <a:pt x="5486405" y="0"/>
                </a:lnTo>
                <a:cubicBezTo>
                  <a:pt x="5528486" y="0"/>
                  <a:pt x="5562600" y="34114"/>
                  <a:pt x="5562600" y="76195"/>
                </a:cubicBezTo>
                <a:lnTo>
                  <a:pt x="5562600" y="1628780"/>
                </a:lnTo>
                <a:cubicBezTo>
                  <a:pt x="5562600" y="1670861"/>
                  <a:pt x="5528486" y="1704975"/>
                  <a:pt x="5486405" y="1704975"/>
                </a:cubicBezTo>
                <a:lnTo>
                  <a:pt x="76195" y="1704975"/>
                </a:lnTo>
                <a:cubicBezTo>
                  <a:pt x="34114" y="1704975"/>
                  <a:pt x="0" y="1670861"/>
                  <a:pt x="0" y="1628780"/>
                </a:cubicBezTo>
                <a:lnTo>
                  <a:pt x="0" y="76195"/>
                </a:lnTo>
                <a:cubicBezTo>
                  <a:pt x="0" y="34114"/>
                  <a:pt x="34114" y="0"/>
                  <a:pt x="76195" y="0"/>
                </a:cubicBezTo>
                <a:close/>
              </a:path>
            </a:pathLst>
          </a:custGeom>
          <a:solidFill>
            <a:srgbClr val="B0A59A"/>
          </a:solidFill>
          <a:ln/>
        </p:spPr>
      </p:sp>
      <p:sp>
        <p:nvSpPr>
          <p:cNvPr id="11" name="Shape 9"/>
          <p:cNvSpPr/>
          <p:nvPr/>
        </p:nvSpPr>
        <p:spPr>
          <a:xfrm>
            <a:off x="6477000" y="17907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2" name="Text 10"/>
          <p:cNvSpPr/>
          <p:nvPr/>
        </p:nvSpPr>
        <p:spPr>
          <a:xfrm>
            <a:off x="6639520" y="1924050"/>
            <a:ext cx="4286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B0A59A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02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7239000" y="1790700"/>
            <a:ext cx="44577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Conditions préalables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239000" y="2171700"/>
            <a:ext cx="44196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Prérequis essentiels et documents requis avant le dépôt de la demande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381000" y="3416201"/>
            <a:ext cx="5562600" cy="1457325"/>
          </a:xfrm>
          <a:custGeom>
            <a:avLst/>
            <a:gdLst/>
            <a:ahLst/>
            <a:cxnLst/>
            <a:rect l="l" t="t" r="r" b="b"/>
            <a:pathLst>
              <a:path w="5562600" h="1457325">
                <a:moveTo>
                  <a:pt x="76204" y="0"/>
                </a:moveTo>
                <a:lnTo>
                  <a:pt x="5486396" y="0"/>
                </a:lnTo>
                <a:cubicBezTo>
                  <a:pt x="5528483" y="0"/>
                  <a:pt x="5562600" y="34117"/>
                  <a:pt x="5562600" y="76204"/>
                </a:cubicBezTo>
                <a:lnTo>
                  <a:pt x="5562600" y="1381121"/>
                </a:lnTo>
                <a:cubicBezTo>
                  <a:pt x="5562600" y="1423208"/>
                  <a:pt x="5528483" y="1457325"/>
                  <a:pt x="5486396" y="1457325"/>
                </a:cubicBezTo>
                <a:lnTo>
                  <a:pt x="76204" y="1457325"/>
                </a:lnTo>
                <a:cubicBezTo>
                  <a:pt x="34117" y="1457325"/>
                  <a:pt x="0" y="1423208"/>
                  <a:pt x="0" y="1381121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solidFill>
            <a:srgbClr val="6B7A8F"/>
          </a:solidFill>
          <a:ln/>
        </p:spPr>
      </p:sp>
      <p:sp>
        <p:nvSpPr>
          <p:cNvPr id="16" name="Shape 14"/>
          <p:cNvSpPr/>
          <p:nvPr/>
        </p:nvSpPr>
        <p:spPr>
          <a:xfrm>
            <a:off x="609600" y="364480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7" name="Text 15"/>
          <p:cNvSpPr/>
          <p:nvPr/>
        </p:nvSpPr>
        <p:spPr>
          <a:xfrm>
            <a:off x="771525" y="3778151"/>
            <a:ext cx="4286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6B7A8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03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371600" y="3644801"/>
            <a:ext cx="39433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Processus d'inscription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371600" y="4025801"/>
            <a:ext cx="39052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Étapes pour créer un compte et naviguer sur la plateforme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6248400" y="3416201"/>
            <a:ext cx="5562600" cy="1457325"/>
          </a:xfrm>
          <a:custGeom>
            <a:avLst/>
            <a:gdLst/>
            <a:ahLst/>
            <a:cxnLst/>
            <a:rect l="l" t="t" r="r" b="b"/>
            <a:pathLst>
              <a:path w="5562600" h="1457325">
                <a:moveTo>
                  <a:pt x="76204" y="0"/>
                </a:moveTo>
                <a:lnTo>
                  <a:pt x="5486396" y="0"/>
                </a:lnTo>
                <a:cubicBezTo>
                  <a:pt x="5528483" y="0"/>
                  <a:pt x="5562600" y="34117"/>
                  <a:pt x="5562600" y="76204"/>
                </a:cubicBezTo>
                <a:lnTo>
                  <a:pt x="5562600" y="1381121"/>
                </a:lnTo>
                <a:cubicBezTo>
                  <a:pt x="5562600" y="1423208"/>
                  <a:pt x="5528483" y="1457325"/>
                  <a:pt x="5486396" y="1457325"/>
                </a:cubicBezTo>
                <a:lnTo>
                  <a:pt x="76204" y="1457325"/>
                </a:lnTo>
                <a:cubicBezTo>
                  <a:pt x="34117" y="1457325"/>
                  <a:pt x="0" y="1423208"/>
                  <a:pt x="0" y="1381121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solidFill>
            <a:srgbClr val="8C92AC"/>
          </a:solidFill>
          <a:ln/>
        </p:spPr>
      </p:sp>
      <p:sp>
        <p:nvSpPr>
          <p:cNvPr id="21" name="Shape 19"/>
          <p:cNvSpPr/>
          <p:nvPr/>
        </p:nvSpPr>
        <p:spPr>
          <a:xfrm>
            <a:off x="6477000" y="364480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2" name="Text 20"/>
          <p:cNvSpPr/>
          <p:nvPr/>
        </p:nvSpPr>
        <p:spPr>
          <a:xfrm>
            <a:off x="6632377" y="3778151"/>
            <a:ext cx="4381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8C92A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04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7239000" y="3644801"/>
            <a:ext cx="37147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Déroulement de l'expertise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7239000" y="4025801"/>
            <a:ext cx="36766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Processus d'évaluation, critères et phases de validation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381000" y="5022800"/>
            <a:ext cx="11430000" cy="1457325"/>
          </a:xfrm>
          <a:custGeom>
            <a:avLst/>
            <a:gdLst/>
            <a:ahLst/>
            <a:cxnLst/>
            <a:rect l="l" t="t" r="r" b="b"/>
            <a:pathLst>
              <a:path w="11430000" h="1457325">
                <a:moveTo>
                  <a:pt x="76204" y="0"/>
                </a:moveTo>
                <a:lnTo>
                  <a:pt x="11353796" y="0"/>
                </a:lnTo>
                <a:cubicBezTo>
                  <a:pt x="11395883" y="0"/>
                  <a:pt x="11430000" y="34117"/>
                  <a:pt x="11430000" y="76204"/>
                </a:cubicBezTo>
                <a:lnTo>
                  <a:pt x="11430000" y="1381121"/>
                </a:lnTo>
                <a:cubicBezTo>
                  <a:pt x="11430000" y="1423208"/>
                  <a:pt x="11395883" y="1457325"/>
                  <a:pt x="11353796" y="1457325"/>
                </a:cubicBezTo>
                <a:lnTo>
                  <a:pt x="76204" y="1457325"/>
                </a:lnTo>
                <a:cubicBezTo>
                  <a:pt x="34117" y="1457325"/>
                  <a:pt x="0" y="1423208"/>
                  <a:pt x="0" y="1381121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solidFill>
            <a:srgbClr val="B0A59A"/>
          </a:solidFill>
          <a:ln/>
        </p:spPr>
      </p:sp>
      <p:sp>
        <p:nvSpPr>
          <p:cNvPr id="26" name="Shape 24"/>
          <p:cNvSpPr/>
          <p:nvPr/>
        </p:nvSpPr>
        <p:spPr>
          <a:xfrm>
            <a:off x="609600" y="52514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7" name="Text 25"/>
          <p:cNvSpPr/>
          <p:nvPr/>
        </p:nvSpPr>
        <p:spPr>
          <a:xfrm>
            <a:off x="772864" y="5384750"/>
            <a:ext cx="4286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B0A59A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05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1371600" y="5251400"/>
            <a:ext cx="49149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Obtention de l'attestation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1371600" y="5632400"/>
            <a:ext cx="48768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Validation finale, délivrance de l'attestation officielle et prochaines étapes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210" kern="0" dirty="0">
                <a:solidFill>
                  <a:srgbClr val="8C92A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Contexte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2C2C2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Qu'est-ce que la Plateforme OCE ?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1000" y="1295400"/>
            <a:ext cx="762000" cy="38100"/>
          </a:xfrm>
          <a:custGeom>
            <a:avLst/>
            <a:gdLst/>
            <a:ahLst/>
            <a:cxnLst/>
            <a:rect l="l" t="t" r="r" b="b"/>
            <a:pathLst>
              <a:path w="762000" h="38100">
                <a:moveTo>
                  <a:pt x="0" y="0"/>
                </a:moveTo>
                <a:lnTo>
                  <a:pt x="762000" y="0"/>
                </a:lnTo>
                <a:lnTo>
                  <a:pt x="762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B0A59A"/>
          </a:solidFill>
          <a:ln/>
        </p:spPr>
      </p:sp>
      <p:sp>
        <p:nvSpPr>
          <p:cNvPr id="5" name="Shape 3"/>
          <p:cNvSpPr/>
          <p:nvPr/>
        </p:nvSpPr>
        <p:spPr>
          <a:xfrm>
            <a:off x="400050" y="1562100"/>
            <a:ext cx="6743700" cy="2400300"/>
          </a:xfrm>
          <a:custGeom>
            <a:avLst/>
            <a:gdLst/>
            <a:ahLst/>
            <a:cxnLst/>
            <a:rect l="l" t="t" r="r" b="b"/>
            <a:pathLst>
              <a:path w="6743700" h="2400300">
                <a:moveTo>
                  <a:pt x="38100" y="0"/>
                </a:moveTo>
                <a:lnTo>
                  <a:pt x="6667490" y="0"/>
                </a:lnTo>
                <a:cubicBezTo>
                  <a:pt x="6709580" y="0"/>
                  <a:pt x="6743700" y="34120"/>
                  <a:pt x="6743700" y="76210"/>
                </a:cubicBezTo>
                <a:lnTo>
                  <a:pt x="6743700" y="2324090"/>
                </a:lnTo>
                <a:cubicBezTo>
                  <a:pt x="6743700" y="2366180"/>
                  <a:pt x="6709580" y="2400300"/>
                  <a:pt x="6667490" y="2400300"/>
                </a:cubicBezTo>
                <a:lnTo>
                  <a:pt x="38100" y="2400300"/>
                </a:lnTo>
                <a:cubicBezTo>
                  <a:pt x="17072" y="2400300"/>
                  <a:pt x="0" y="2383228"/>
                  <a:pt x="0" y="23622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C92AC">
              <a:alpha val="10196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400050" y="1562100"/>
            <a:ext cx="38100" cy="2400300"/>
          </a:xfrm>
          <a:custGeom>
            <a:avLst/>
            <a:gdLst/>
            <a:ahLst/>
            <a:cxnLst/>
            <a:rect l="l" t="t" r="r" b="b"/>
            <a:pathLst>
              <a:path w="38100" h="2400300">
                <a:moveTo>
                  <a:pt x="38100" y="0"/>
                </a:moveTo>
                <a:lnTo>
                  <a:pt x="38100" y="0"/>
                </a:lnTo>
                <a:lnTo>
                  <a:pt x="38100" y="2400300"/>
                </a:lnTo>
                <a:lnTo>
                  <a:pt x="38100" y="2400300"/>
                </a:lnTo>
                <a:cubicBezTo>
                  <a:pt x="17072" y="2400300"/>
                  <a:pt x="0" y="2383228"/>
                  <a:pt x="0" y="23622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C92AC"/>
          </a:solidFill>
          <a:ln/>
        </p:spPr>
      </p:sp>
      <p:sp>
        <p:nvSpPr>
          <p:cNvPr id="7" name="Shape 5"/>
          <p:cNvSpPr/>
          <p:nvPr/>
        </p:nvSpPr>
        <p:spPr>
          <a:xfrm>
            <a:off x="638175" y="17907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1399" y="9019"/>
                </a:moveTo>
                <a:cubicBezTo>
                  <a:pt x="117024" y="6519"/>
                  <a:pt x="111621" y="6519"/>
                  <a:pt x="107201" y="9019"/>
                </a:cubicBezTo>
                <a:lnTo>
                  <a:pt x="7188" y="66169"/>
                </a:lnTo>
                <a:cubicBezTo>
                  <a:pt x="1563" y="69384"/>
                  <a:pt x="-1206" y="75992"/>
                  <a:pt x="446" y="82242"/>
                </a:cubicBezTo>
                <a:cubicBezTo>
                  <a:pt x="2098" y="88493"/>
                  <a:pt x="7813" y="92869"/>
                  <a:pt x="14288" y="92869"/>
                </a:cubicBezTo>
                <a:lnTo>
                  <a:pt x="28575" y="92869"/>
                </a:lnTo>
                <a:lnTo>
                  <a:pt x="28575" y="185738"/>
                </a:lnTo>
                <a:lnTo>
                  <a:pt x="28575" y="185738"/>
                </a:lnTo>
                <a:lnTo>
                  <a:pt x="5715" y="202883"/>
                </a:lnTo>
                <a:cubicBezTo>
                  <a:pt x="2098" y="205561"/>
                  <a:pt x="0" y="209803"/>
                  <a:pt x="0" y="214313"/>
                </a:cubicBezTo>
                <a:cubicBezTo>
                  <a:pt x="0" y="222215"/>
                  <a:pt x="6385" y="228600"/>
                  <a:pt x="14288" y="228600"/>
                </a:cubicBezTo>
                <a:lnTo>
                  <a:pt x="214313" y="228600"/>
                </a:lnTo>
                <a:cubicBezTo>
                  <a:pt x="222215" y="228600"/>
                  <a:pt x="228600" y="222215"/>
                  <a:pt x="228600" y="214313"/>
                </a:cubicBezTo>
                <a:cubicBezTo>
                  <a:pt x="228600" y="209803"/>
                  <a:pt x="226502" y="205561"/>
                  <a:pt x="222885" y="202883"/>
                </a:cubicBezTo>
                <a:lnTo>
                  <a:pt x="200025" y="185738"/>
                </a:lnTo>
                <a:lnTo>
                  <a:pt x="200025" y="92869"/>
                </a:lnTo>
                <a:lnTo>
                  <a:pt x="214313" y="92869"/>
                </a:lnTo>
                <a:cubicBezTo>
                  <a:pt x="220787" y="92869"/>
                  <a:pt x="226457" y="88493"/>
                  <a:pt x="228109" y="82242"/>
                </a:cubicBezTo>
                <a:cubicBezTo>
                  <a:pt x="229761" y="75992"/>
                  <a:pt x="226993" y="69384"/>
                  <a:pt x="221367" y="66169"/>
                </a:cubicBezTo>
                <a:lnTo>
                  <a:pt x="121354" y="9019"/>
                </a:lnTo>
                <a:close/>
                <a:moveTo>
                  <a:pt x="178594" y="92869"/>
                </a:moveTo>
                <a:lnTo>
                  <a:pt x="178594" y="185738"/>
                </a:lnTo>
                <a:lnTo>
                  <a:pt x="150019" y="185738"/>
                </a:lnTo>
                <a:lnTo>
                  <a:pt x="150019" y="92869"/>
                </a:lnTo>
                <a:lnTo>
                  <a:pt x="178594" y="92869"/>
                </a:lnTo>
                <a:close/>
                <a:moveTo>
                  <a:pt x="128588" y="92869"/>
                </a:moveTo>
                <a:lnTo>
                  <a:pt x="128588" y="185738"/>
                </a:lnTo>
                <a:lnTo>
                  <a:pt x="100013" y="185738"/>
                </a:lnTo>
                <a:lnTo>
                  <a:pt x="100013" y="92869"/>
                </a:lnTo>
                <a:lnTo>
                  <a:pt x="128588" y="92869"/>
                </a:lnTo>
                <a:close/>
                <a:moveTo>
                  <a:pt x="78581" y="92869"/>
                </a:moveTo>
                <a:lnTo>
                  <a:pt x="78581" y="185738"/>
                </a:lnTo>
                <a:lnTo>
                  <a:pt x="50006" y="185738"/>
                </a:lnTo>
                <a:lnTo>
                  <a:pt x="50006" y="92869"/>
                </a:lnTo>
                <a:lnTo>
                  <a:pt x="78581" y="92869"/>
                </a:lnTo>
                <a:close/>
                <a:moveTo>
                  <a:pt x="114300" y="42863"/>
                </a:moveTo>
                <a:cubicBezTo>
                  <a:pt x="122185" y="42863"/>
                  <a:pt x="128588" y="49265"/>
                  <a:pt x="128588" y="57150"/>
                </a:cubicBezTo>
                <a:cubicBezTo>
                  <a:pt x="128588" y="65035"/>
                  <a:pt x="122185" y="71438"/>
                  <a:pt x="114300" y="71438"/>
                </a:cubicBezTo>
                <a:cubicBezTo>
                  <a:pt x="106415" y="71438"/>
                  <a:pt x="100013" y="65035"/>
                  <a:pt x="100013" y="57150"/>
                </a:cubicBezTo>
                <a:cubicBezTo>
                  <a:pt x="100013" y="49265"/>
                  <a:pt x="106415" y="42863"/>
                  <a:pt x="114300" y="42863"/>
                </a:cubicBezTo>
                <a:close/>
              </a:path>
            </a:pathLst>
          </a:custGeom>
          <a:solidFill>
            <a:srgbClr val="8C92AC"/>
          </a:solidFill>
          <a:ln/>
        </p:spPr>
      </p:sp>
      <p:sp>
        <p:nvSpPr>
          <p:cNvPr id="8" name="Text 6"/>
          <p:cNvSpPr/>
          <p:nvPr/>
        </p:nvSpPr>
        <p:spPr>
          <a:xfrm>
            <a:off x="895350" y="1752600"/>
            <a:ext cx="61722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C2C2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Plateforme Nationale d'Expertise des Cours en Ligne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609600" y="2171700"/>
            <a:ext cx="641985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8C92A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OCE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(Office des Cours En ligne) est une plateforme nationale développée par le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Ministère de l'Enseignement Supérieur et de la Recherche Scientifique (MESRS)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algérien, en collaboration avec la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Commission Nationale d'Enseignement à Distance (CNEAD)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609600" y="3028950"/>
            <a:ext cx="641985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Lancée dans le cadre de la digitalisation de l'enseignement supérieur, cette plateforme permet aux enseignants-chercheurs de faire expertiser leurs supports pédagogiques en ligne et d'obtenir une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attestation officielle d'enseignement à distance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400050" y="5257800"/>
            <a:ext cx="6743700" cy="1524000"/>
          </a:xfrm>
          <a:custGeom>
            <a:avLst/>
            <a:gdLst/>
            <a:ahLst/>
            <a:cxnLst/>
            <a:rect l="l" t="t" r="r" b="b"/>
            <a:pathLst>
              <a:path w="6743700" h="1524000">
                <a:moveTo>
                  <a:pt x="38100" y="0"/>
                </a:moveTo>
                <a:lnTo>
                  <a:pt x="6667500" y="0"/>
                </a:lnTo>
                <a:cubicBezTo>
                  <a:pt x="6709556" y="0"/>
                  <a:pt x="6743700" y="34144"/>
                  <a:pt x="6743700" y="76200"/>
                </a:cubicBezTo>
                <a:lnTo>
                  <a:pt x="6743700" y="1447800"/>
                </a:lnTo>
                <a:cubicBezTo>
                  <a:pt x="6743700" y="1489856"/>
                  <a:pt x="6709556" y="1524000"/>
                  <a:pt x="6667500" y="1524000"/>
                </a:cubicBezTo>
                <a:lnTo>
                  <a:pt x="38100" y="1524000"/>
                </a:lnTo>
                <a:cubicBezTo>
                  <a:pt x="17072" y="1524000"/>
                  <a:pt x="0" y="1506928"/>
                  <a:pt x="0" y="1485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6B7A8F">
              <a:alpha val="10196"/>
            </a:srgbClr>
          </a:solidFill>
          <a:ln/>
        </p:spPr>
      </p:sp>
      <p:sp>
        <p:nvSpPr>
          <p:cNvPr id="12" name="Shape 10"/>
          <p:cNvSpPr/>
          <p:nvPr/>
        </p:nvSpPr>
        <p:spPr>
          <a:xfrm>
            <a:off x="400050" y="5257800"/>
            <a:ext cx="38100" cy="1524000"/>
          </a:xfrm>
          <a:custGeom>
            <a:avLst/>
            <a:gdLst/>
            <a:ahLst/>
            <a:cxnLst/>
            <a:rect l="l" t="t" r="r" b="b"/>
            <a:pathLst>
              <a:path w="38100" h="1524000">
                <a:moveTo>
                  <a:pt x="38100" y="0"/>
                </a:moveTo>
                <a:lnTo>
                  <a:pt x="38100" y="0"/>
                </a:lnTo>
                <a:lnTo>
                  <a:pt x="38100" y="1524000"/>
                </a:lnTo>
                <a:lnTo>
                  <a:pt x="38100" y="1524000"/>
                </a:lnTo>
                <a:cubicBezTo>
                  <a:pt x="17072" y="1524000"/>
                  <a:pt x="0" y="1506928"/>
                  <a:pt x="0" y="1485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6B7A8F"/>
          </a:solidFill>
          <a:ln/>
        </p:spPr>
      </p:sp>
      <p:sp>
        <p:nvSpPr>
          <p:cNvPr id="13" name="Shape 11"/>
          <p:cNvSpPr/>
          <p:nvPr/>
        </p:nvSpPr>
        <p:spPr>
          <a:xfrm>
            <a:off x="633413" y="54864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66688" y="95250"/>
                </a:moveTo>
                <a:cubicBezTo>
                  <a:pt x="166688" y="55823"/>
                  <a:pt x="134677" y="23812"/>
                  <a:pt x="95250" y="23812"/>
                </a:cubicBezTo>
                <a:cubicBezTo>
                  <a:pt x="55823" y="23812"/>
                  <a:pt x="23813" y="55823"/>
                  <a:pt x="23812" y="95250"/>
                </a:cubicBezTo>
                <a:cubicBezTo>
                  <a:pt x="23812" y="134677"/>
                  <a:pt x="55823" y="166688"/>
                  <a:pt x="95250" y="166688"/>
                </a:cubicBezTo>
                <a:cubicBezTo>
                  <a:pt x="134677" y="166688"/>
                  <a:pt x="166688" y="134677"/>
                  <a:pt x="166688" y="95250"/>
                </a:cubicBezTo>
                <a:close/>
                <a:moveTo>
                  <a:pt x="0" y="95250"/>
                </a:moveTo>
                <a:cubicBezTo>
                  <a:pt x="0" y="42680"/>
                  <a:pt x="42680" y="0"/>
                  <a:pt x="95250" y="0"/>
                </a:cubicBezTo>
                <a:cubicBezTo>
                  <a:pt x="147820" y="0"/>
                  <a:pt x="190500" y="42680"/>
                  <a:pt x="190500" y="95250"/>
                </a:cubicBezTo>
                <a:cubicBezTo>
                  <a:pt x="190500" y="147820"/>
                  <a:pt x="147820" y="190500"/>
                  <a:pt x="95250" y="190500"/>
                </a:cubicBezTo>
                <a:cubicBezTo>
                  <a:pt x="42680" y="190500"/>
                  <a:pt x="0" y="147820"/>
                  <a:pt x="0" y="95250"/>
                </a:cubicBezTo>
                <a:close/>
                <a:moveTo>
                  <a:pt x="95250" y="125016"/>
                </a:moveTo>
                <a:cubicBezTo>
                  <a:pt x="111678" y="125016"/>
                  <a:pt x="125016" y="111678"/>
                  <a:pt x="125016" y="95250"/>
                </a:cubicBezTo>
                <a:cubicBezTo>
                  <a:pt x="125016" y="78822"/>
                  <a:pt x="111678" y="65484"/>
                  <a:pt x="95250" y="65484"/>
                </a:cubicBezTo>
                <a:cubicBezTo>
                  <a:pt x="78822" y="65484"/>
                  <a:pt x="65484" y="78822"/>
                  <a:pt x="65484" y="95250"/>
                </a:cubicBezTo>
                <a:cubicBezTo>
                  <a:pt x="65484" y="111678"/>
                  <a:pt x="78822" y="125016"/>
                  <a:pt x="95250" y="125016"/>
                </a:cubicBezTo>
                <a:close/>
                <a:moveTo>
                  <a:pt x="95250" y="41672"/>
                </a:moveTo>
                <a:cubicBezTo>
                  <a:pt x="124821" y="41672"/>
                  <a:pt x="148828" y="65679"/>
                  <a:pt x="148828" y="95250"/>
                </a:cubicBezTo>
                <a:cubicBezTo>
                  <a:pt x="148828" y="124821"/>
                  <a:pt x="124821" y="148828"/>
                  <a:pt x="95250" y="148828"/>
                </a:cubicBezTo>
                <a:cubicBezTo>
                  <a:pt x="65679" y="148828"/>
                  <a:pt x="41672" y="124821"/>
                  <a:pt x="41672" y="95250"/>
                </a:cubicBezTo>
                <a:cubicBezTo>
                  <a:pt x="41672" y="65679"/>
                  <a:pt x="65679" y="41672"/>
                  <a:pt x="95250" y="41672"/>
                </a:cubicBezTo>
                <a:close/>
                <a:moveTo>
                  <a:pt x="83344" y="95250"/>
                </a:moveTo>
                <a:cubicBezTo>
                  <a:pt x="83344" y="88679"/>
                  <a:pt x="88679" y="83344"/>
                  <a:pt x="95250" y="83344"/>
                </a:cubicBezTo>
                <a:cubicBezTo>
                  <a:pt x="101821" y="83344"/>
                  <a:pt x="107156" y="88679"/>
                  <a:pt x="107156" y="95250"/>
                </a:cubicBezTo>
                <a:cubicBezTo>
                  <a:pt x="107156" y="101821"/>
                  <a:pt x="101821" y="107156"/>
                  <a:pt x="95250" y="107156"/>
                </a:cubicBezTo>
                <a:cubicBezTo>
                  <a:pt x="88679" y="107156"/>
                  <a:pt x="83344" y="101821"/>
                  <a:pt x="83344" y="95250"/>
                </a:cubicBezTo>
                <a:close/>
              </a:path>
            </a:pathLst>
          </a:custGeom>
          <a:solidFill>
            <a:srgbClr val="6B7A8F"/>
          </a:solidFill>
          <a:ln/>
        </p:spPr>
      </p:sp>
      <p:sp>
        <p:nvSpPr>
          <p:cNvPr id="14" name="Text 12"/>
          <p:cNvSpPr/>
          <p:nvPr/>
        </p:nvSpPr>
        <p:spPr>
          <a:xfrm>
            <a:off x="847725" y="5448300"/>
            <a:ext cx="62007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C2C2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Objectifs principaux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609600" y="59055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38100" y="0"/>
                </a:lnTo>
                <a:cubicBezTo>
                  <a:pt x="59128" y="0"/>
                  <a:pt x="76200" y="17072"/>
                  <a:pt x="76200" y="38100"/>
                </a:cubicBezTo>
                <a:lnTo>
                  <a:pt x="76200" y="38100"/>
                </a:lnTo>
                <a:cubicBezTo>
                  <a:pt x="76200" y="59128"/>
                  <a:pt x="59128" y="76200"/>
                  <a:pt x="381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6B7A8F"/>
          </a:solidFill>
          <a:ln/>
        </p:spPr>
      </p:sp>
      <p:sp>
        <p:nvSpPr>
          <p:cNvPr id="16" name="Text 14"/>
          <p:cNvSpPr/>
          <p:nvPr/>
        </p:nvSpPr>
        <p:spPr>
          <a:xfrm>
            <a:off x="800100" y="5829300"/>
            <a:ext cx="27622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Standardiser la qualité des cours en ligne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3859411" y="59055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38100" y="0"/>
                </a:lnTo>
                <a:cubicBezTo>
                  <a:pt x="59128" y="0"/>
                  <a:pt x="76200" y="17072"/>
                  <a:pt x="76200" y="38100"/>
                </a:cubicBezTo>
                <a:lnTo>
                  <a:pt x="76200" y="38100"/>
                </a:lnTo>
                <a:cubicBezTo>
                  <a:pt x="76200" y="59128"/>
                  <a:pt x="59128" y="76200"/>
                  <a:pt x="381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6B7A8F"/>
          </a:solidFill>
          <a:ln/>
        </p:spPr>
      </p:sp>
      <p:sp>
        <p:nvSpPr>
          <p:cNvPr id="18" name="Text 16"/>
          <p:cNvSpPr/>
          <p:nvPr/>
        </p:nvSpPr>
        <p:spPr>
          <a:xfrm>
            <a:off x="4049911" y="5829300"/>
            <a:ext cx="29813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Reconnaître officiellement l'enseignement à distance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609600" y="64389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38100" y="0"/>
                </a:lnTo>
                <a:cubicBezTo>
                  <a:pt x="59128" y="0"/>
                  <a:pt x="76200" y="17072"/>
                  <a:pt x="76200" y="38100"/>
                </a:cubicBezTo>
                <a:lnTo>
                  <a:pt x="76200" y="38100"/>
                </a:lnTo>
                <a:cubicBezTo>
                  <a:pt x="76200" y="59128"/>
                  <a:pt x="59128" y="76200"/>
                  <a:pt x="381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6B7A8F"/>
          </a:solidFill>
          <a:ln/>
        </p:spPr>
      </p:sp>
      <p:sp>
        <p:nvSpPr>
          <p:cNvPr id="20" name="Text 18"/>
          <p:cNvSpPr/>
          <p:nvPr/>
        </p:nvSpPr>
        <p:spPr>
          <a:xfrm>
            <a:off x="800100" y="6362700"/>
            <a:ext cx="26765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Faciliter les candidatures au professorat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3859411" y="64389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38100" y="0"/>
                </a:lnTo>
                <a:cubicBezTo>
                  <a:pt x="59128" y="0"/>
                  <a:pt x="76200" y="17072"/>
                  <a:pt x="76200" y="38100"/>
                </a:cubicBezTo>
                <a:lnTo>
                  <a:pt x="76200" y="38100"/>
                </a:lnTo>
                <a:cubicBezTo>
                  <a:pt x="76200" y="59128"/>
                  <a:pt x="59128" y="76200"/>
                  <a:pt x="381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6B7A8F"/>
          </a:solidFill>
          <a:ln/>
        </p:spPr>
      </p:sp>
      <p:sp>
        <p:nvSpPr>
          <p:cNvPr id="22" name="Text 20"/>
          <p:cNvSpPr/>
          <p:nvPr/>
        </p:nvSpPr>
        <p:spPr>
          <a:xfrm>
            <a:off x="4049911" y="6362700"/>
            <a:ext cx="2533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Promouvoir l'innovation pédagogique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7376071" y="1562100"/>
            <a:ext cx="4438650" cy="4305300"/>
          </a:xfrm>
          <a:custGeom>
            <a:avLst/>
            <a:gdLst/>
            <a:ahLst/>
            <a:cxnLst/>
            <a:rect l="l" t="t" r="r" b="b"/>
            <a:pathLst>
              <a:path w="4438650" h="4305300">
                <a:moveTo>
                  <a:pt x="76204" y="0"/>
                </a:moveTo>
                <a:lnTo>
                  <a:pt x="4362446" y="0"/>
                </a:lnTo>
                <a:cubicBezTo>
                  <a:pt x="4404532" y="0"/>
                  <a:pt x="4438650" y="34118"/>
                  <a:pt x="4438650" y="76204"/>
                </a:cubicBezTo>
                <a:lnTo>
                  <a:pt x="4438650" y="4229096"/>
                </a:lnTo>
                <a:cubicBezTo>
                  <a:pt x="4438650" y="4271182"/>
                  <a:pt x="4404532" y="4305300"/>
                  <a:pt x="4362446" y="4305300"/>
                </a:cubicBezTo>
                <a:lnTo>
                  <a:pt x="76204" y="4305300"/>
                </a:lnTo>
                <a:cubicBezTo>
                  <a:pt x="34118" y="4305300"/>
                  <a:pt x="0" y="4271182"/>
                  <a:pt x="0" y="4229096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solidFill>
            <a:srgbClr val="B0A59A"/>
          </a:solidFill>
          <a:ln/>
        </p:spPr>
      </p:sp>
      <p:sp>
        <p:nvSpPr>
          <p:cNvPr id="24" name="Shape 22"/>
          <p:cNvSpPr/>
          <p:nvPr/>
        </p:nvSpPr>
        <p:spPr>
          <a:xfrm>
            <a:off x="7566571" y="1790700"/>
            <a:ext cx="238125" cy="190500"/>
          </a:xfrm>
          <a:custGeom>
            <a:avLst/>
            <a:gdLst/>
            <a:ahLst/>
            <a:cxnLst/>
            <a:rect l="l" t="t" r="r" b="b"/>
            <a:pathLst>
              <a:path w="238125" h="190500">
                <a:moveTo>
                  <a:pt x="119063" y="5953"/>
                </a:moveTo>
                <a:cubicBezTo>
                  <a:pt x="140419" y="5953"/>
                  <a:pt x="157758" y="23292"/>
                  <a:pt x="157758" y="44648"/>
                </a:cubicBezTo>
                <a:cubicBezTo>
                  <a:pt x="157758" y="66005"/>
                  <a:pt x="140419" y="83344"/>
                  <a:pt x="119063" y="83344"/>
                </a:cubicBezTo>
                <a:cubicBezTo>
                  <a:pt x="97706" y="83344"/>
                  <a:pt x="80367" y="66005"/>
                  <a:pt x="80367" y="44648"/>
                </a:cubicBezTo>
                <a:cubicBezTo>
                  <a:pt x="80367" y="23292"/>
                  <a:pt x="97706" y="5953"/>
                  <a:pt x="119063" y="5953"/>
                </a:cubicBezTo>
                <a:close/>
                <a:moveTo>
                  <a:pt x="35719" y="32742"/>
                </a:moveTo>
                <a:cubicBezTo>
                  <a:pt x="50504" y="32742"/>
                  <a:pt x="62508" y="44746"/>
                  <a:pt x="62508" y="59531"/>
                </a:cubicBezTo>
                <a:cubicBezTo>
                  <a:pt x="62508" y="74317"/>
                  <a:pt x="50504" y="86320"/>
                  <a:pt x="35719" y="86320"/>
                </a:cubicBezTo>
                <a:cubicBezTo>
                  <a:pt x="20933" y="86320"/>
                  <a:pt x="8930" y="74317"/>
                  <a:pt x="8930" y="59531"/>
                </a:cubicBezTo>
                <a:cubicBezTo>
                  <a:pt x="8930" y="44746"/>
                  <a:pt x="20933" y="32742"/>
                  <a:pt x="35719" y="32742"/>
                </a:cubicBezTo>
                <a:close/>
                <a:moveTo>
                  <a:pt x="0" y="154781"/>
                </a:moveTo>
                <a:cubicBezTo>
                  <a:pt x="0" y="128476"/>
                  <a:pt x="21320" y="107156"/>
                  <a:pt x="47625" y="107156"/>
                </a:cubicBezTo>
                <a:cubicBezTo>
                  <a:pt x="52388" y="107156"/>
                  <a:pt x="57001" y="107863"/>
                  <a:pt x="61354" y="109165"/>
                </a:cubicBezTo>
                <a:cubicBezTo>
                  <a:pt x="49113" y="122858"/>
                  <a:pt x="41672" y="140940"/>
                  <a:pt x="41672" y="160734"/>
                </a:cubicBezTo>
                <a:lnTo>
                  <a:pt x="41672" y="166688"/>
                </a:lnTo>
                <a:cubicBezTo>
                  <a:pt x="41672" y="170929"/>
                  <a:pt x="42565" y="174947"/>
                  <a:pt x="44165" y="178594"/>
                </a:cubicBezTo>
                <a:lnTo>
                  <a:pt x="11906" y="178594"/>
                </a:lnTo>
                <a:cubicBezTo>
                  <a:pt x="5321" y="178594"/>
                  <a:pt x="0" y="173273"/>
                  <a:pt x="0" y="166688"/>
                </a:cubicBezTo>
                <a:lnTo>
                  <a:pt x="0" y="154781"/>
                </a:lnTo>
                <a:close/>
                <a:moveTo>
                  <a:pt x="193960" y="178594"/>
                </a:moveTo>
                <a:cubicBezTo>
                  <a:pt x="195560" y="174947"/>
                  <a:pt x="196453" y="170929"/>
                  <a:pt x="196453" y="166688"/>
                </a:cubicBezTo>
                <a:lnTo>
                  <a:pt x="196453" y="160734"/>
                </a:lnTo>
                <a:cubicBezTo>
                  <a:pt x="196453" y="140940"/>
                  <a:pt x="189012" y="122858"/>
                  <a:pt x="176771" y="109165"/>
                </a:cubicBezTo>
                <a:cubicBezTo>
                  <a:pt x="181124" y="107863"/>
                  <a:pt x="185738" y="107156"/>
                  <a:pt x="190500" y="107156"/>
                </a:cubicBezTo>
                <a:cubicBezTo>
                  <a:pt x="216805" y="107156"/>
                  <a:pt x="238125" y="128476"/>
                  <a:pt x="238125" y="154781"/>
                </a:cubicBezTo>
                <a:lnTo>
                  <a:pt x="238125" y="166688"/>
                </a:lnTo>
                <a:cubicBezTo>
                  <a:pt x="238125" y="173273"/>
                  <a:pt x="232804" y="178594"/>
                  <a:pt x="226219" y="178594"/>
                </a:cubicBezTo>
                <a:lnTo>
                  <a:pt x="193960" y="178594"/>
                </a:lnTo>
                <a:close/>
                <a:moveTo>
                  <a:pt x="175617" y="59531"/>
                </a:moveTo>
                <a:cubicBezTo>
                  <a:pt x="175617" y="44746"/>
                  <a:pt x="187621" y="32742"/>
                  <a:pt x="202406" y="32742"/>
                </a:cubicBezTo>
                <a:cubicBezTo>
                  <a:pt x="217192" y="32742"/>
                  <a:pt x="229195" y="44746"/>
                  <a:pt x="229195" y="59531"/>
                </a:cubicBezTo>
                <a:cubicBezTo>
                  <a:pt x="229195" y="74317"/>
                  <a:pt x="217192" y="86320"/>
                  <a:pt x="202406" y="86320"/>
                </a:cubicBezTo>
                <a:cubicBezTo>
                  <a:pt x="187621" y="86320"/>
                  <a:pt x="175617" y="74317"/>
                  <a:pt x="175617" y="59531"/>
                </a:cubicBezTo>
                <a:close/>
                <a:moveTo>
                  <a:pt x="59531" y="160734"/>
                </a:moveTo>
                <a:cubicBezTo>
                  <a:pt x="59531" y="127843"/>
                  <a:pt x="86171" y="101203"/>
                  <a:pt x="119063" y="101203"/>
                </a:cubicBezTo>
                <a:cubicBezTo>
                  <a:pt x="151954" y="101203"/>
                  <a:pt x="178594" y="127843"/>
                  <a:pt x="178594" y="160734"/>
                </a:cubicBezTo>
                <a:lnTo>
                  <a:pt x="178594" y="166688"/>
                </a:lnTo>
                <a:cubicBezTo>
                  <a:pt x="178594" y="173273"/>
                  <a:pt x="173273" y="178594"/>
                  <a:pt x="166688" y="178594"/>
                </a:cubicBezTo>
                <a:lnTo>
                  <a:pt x="71438" y="178594"/>
                </a:lnTo>
                <a:cubicBezTo>
                  <a:pt x="64852" y="178594"/>
                  <a:pt x="59531" y="173273"/>
                  <a:pt x="59531" y="166688"/>
                </a:cubicBezTo>
                <a:lnTo>
                  <a:pt x="59531" y="160734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5" name="Text 23"/>
          <p:cNvSpPr/>
          <p:nvPr/>
        </p:nvSpPr>
        <p:spPr>
          <a:xfrm>
            <a:off x="7804696" y="1752600"/>
            <a:ext cx="39147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Acteurs clés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7566571" y="2133600"/>
            <a:ext cx="4057650" cy="647700"/>
          </a:xfrm>
          <a:custGeom>
            <a:avLst/>
            <a:gdLst/>
            <a:ahLst/>
            <a:cxnLst/>
            <a:rect l="l" t="t" r="r" b="b"/>
            <a:pathLst>
              <a:path w="4057650" h="647700">
                <a:moveTo>
                  <a:pt x="38098" y="0"/>
                </a:moveTo>
                <a:lnTo>
                  <a:pt x="4019552" y="0"/>
                </a:lnTo>
                <a:cubicBezTo>
                  <a:pt x="4040579" y="0"/>
                  <a:pt x="4057650" y="17071"/>
                  <a:pt x="4057650" y="38098"/>
                </a:cubicBezTo>
                <a:lnTo>
                  <a:pt x="4057650" y="609602"/>
                </a:lnTo>
                <a:cubicBezTo>
                  <a:pt x="4057650" y="630643"/>
                  <a:pt x="4040593" y="647700"/>
                  <a:pt x="4019552" y="647700"/>
                </a:cubicBezTo>
                <a:lnTo>
                  <a:pt x="38098" y="647700"/>
                </a:lnTo>
                <a:cubicBezTo>
                  <a:pt x="17071" y="647700"/>
                  <a:pt x="0" y="630629"/>
                  <a:pt x="0" y="609602"/>
                </a:cubicBezTo>
                <a:lnTo>
                  <a:pt x="0" y="38098"/>
                </a:lnTo>
                <a:cubicBezTo>
                  <a:pt x="0" y="17071"/>
                  <a:pt x="17071" y="0"/>
                  <a:pt x="38098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27" name="Text 25"/>
          <p:cNvSpPr/>
          <p:nvPr/>
        </p:nvSpPr>
        <p:spPr>
          <a:xfrm>
            <a:off x="7680871" y="2247900"/>
            <a:ext cx="39052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CNEAD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7680871" y="2476500"/>
            <a:ext cx="38957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Commission Nationale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7566571" y="2857500"/>
            <a:ext cx="4057650" cy="647700"/>
          </a:xfrm>
          <a:custGeom>
            <a:avLst/>
            <a:gdLst/>
            <a:ahLst/>
            <a:cxnLst/>
            <a:rect l="l" t="t" r="r" b="b"/>
            <a:pathLst>
              <a:path w="4057650" h="647700">
                <a:moveTo>
                  <a:pt x="38098" y="0"/>
                </a:moveTo>
                <a:lnTo>
                  <a:pt x="4019552" y="0"/>
                </a:lnTo>
                <a:cubicBezTo>
                  <a:pt x="4040579" y="0"/>
                  <a:pt x="4057650" y="17071"/>
                  <a:pt x="4057650" y="38098"/>
                </a:cubicBezTo>
                <a:lnTo>
                  <a:pt x="4057650" y="609602"/>
                </a:lnTo>
                <a:cubicBezTo>
                  <a:pt x="4057650" y="630643"/>
                  <a:pt x="4040593" y="647700"/>
                  <a:pt x="4019552" y="647700"/>
                </a:cubicBezTo>
                <a:lnTo>
                  <a:pt x="38098" y="647700"/>
                </a:lnTo>
                <a:cubicBezTo>
                  <a:pt x="17071" y="647700"/>
                  <a:pt x="0" y="630629"/>
                  <a:pt x="0" y="609602"/>
                </a:cubicBezTo>
                <a:lnTo>
                  <a:pt x="0" y="38098"/>
                </a:lnTo>
                <a:cubicBezTo>
                  <a:pt x="0" y="17071"/>
                  <a:pt x="17071" y="0"/>
                  <a:pt x="38098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30" name="Text 28"/>
          <p:cNvSpPr/>
          <p:nvPr/>
        </p:nvSpPr>
        <p:spPr>
          <a:xfrm>
            <a:off x="7680871" y="2971800"/>
            <a:ext cx="39052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BSN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7680871" y="3200400"/>
            <a:ext cx="38957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Bureau de Soutien Numérique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7566571" y="3581400"/>
            <a:ext cx="4057650" cy="647700"/>
          </a:xfrm>
          <a:custGeom>
            <a:avLst/>
            <a:gdLst/>
            <a:ahLst/>
            <a:cxnLst/>
            <a:rect l="l" t="t" r="r" b="b"/>
            <a:pathLst>
              <a:path w="4057650" h="647700">
                <a:moveTo>
                  <a:pt x="38098" y="0"/>
                </a:moveTo>
                <a:lnTo>
                  <a:pt x="4019552" y="0"/>
                </a:lnTo>
                <a:cubicBezTo>
                  <a:pt x="4040579" y="0"/>
                  <a:pt x="4057650" y="17071"/>
                  <a:pt x="4057650" y="38098"/>
                </a:cubicBezTo>
                <a:lnTo>
                  <a:pt x="4057650" y="609602"/>
                </a:lnTo>
                <a:cubicBezTo>
                  <a:pt x="4057650" y="630643"/>
                  <a:pt x="4040593" y="647700"/>
                  <a:pt x="4019552" y="647700"/>
                </a:cubicBezTo>
                <a:lnTo>
                  <a:pt x="38098" y="647700"/>
                </a:lnTo>
                <a:cubicBezTo>
                  <a:pt x="17071" y="647700"/>
                  <a:pt x="0" y="630629"/>
                  <a:pt x="0" y="609602"/>
                </a:cubicBezTo>
                <a:lnTo>
                  <a:pt x="0" y="38098"/>
                </a:lnTo>
                <a:cubicBezTo>
                  <a:pt x="0" y="17071"/>
                  <a:pt x="17071" y="0"/>
                  <a:pt x="38098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33" name="Text 31"/>
          <p:cNvSpPr/>
          <p:nvPr/>
        </p:nvSpPr>
        <p:spPr>
          <a:xfrm>
            <a:off x="7680871" y="3695700"/>
            <a:ext cx="39052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Vice-Doyen PG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7680871" y="3924300"/>
            <a:ext cx="38957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Post-graduation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7566571" y="4305300"/>
            <a:ext cx="4057650" cy="647700"/>
          </a:xfrm>
          <a:custGeom>
            <a:avLst/>
            <a:gdLst/>
            <a:ahLst/>
            <a:cxnLst/>
            <a:rect l="l" t="t" r="r" b="b"/>
            <a:pathLst>
              <a:path w="4057650" h="647700">
                <a:moveTo>
                  <a:pt x="38098" y="0"/>
                </a:moveTo>
                <a:lnTo>
                  <a:pt x="4019552" y="0"/>
                </a:lnTo>
                <a:cubicBezTo>
                  <a:pt x="4040579" y="0"/>
                  <a:pt x="4057650" y="17071"/>
                  <a:pt x="4057650" y="38098"/>
                </a:cubicBezTo>
                <a:lnTo>
                  <a:pt x="4057650" y="609602"/>
                </a:lnTo>
                <a:cubicBezTo>
                  <a:pt x="4057650" y="630643"/>
                  <a:pt x="4040593" y="647700"/>
                  <a:pt x="4019552" y="647700"/>
                </a:cubicBezTo>
                <a:lnTo>
                  <a:pt x="38098" y="647700"/>
                </a:lnTo>
                <a:cubicBezTo>
                  <a:pt x="17071" y="647700"/>
                  <a:pt x="0" y="630629"/>
                  <a:pt x="0" y="609602"/>
                </a:cubicBezTo>
                <a:lnTo>
                  <a:pt x="0" y="38098"/>
                </a:lnTo>
                <a:cubicBezTo>
                  <a:pt x="0" y="17071"/>
                  <a:pt x="17071" y="0"/>
                  <a:pt x="38098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36" name="Text 34"/>
          <p:cNvSpPr/>
          <p:nvPr/>
        </p:nvSpPr>
        <p:spPr>
          <a:xfrm>
            <a:off x="7680871" y="4419600"/>
            <a:ext cx="39052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Directeur NTIC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7680871" y="4648200"/>
            <a:ext cx="38957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Centre NTIC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7566571" y="5029200"/>
            <a:ext cx="4057650" cy="647700"/>
          </a:xfrm>
          <a:custGeom>
            <a:avLst/>
            <a:gdLst/>
            <a:ahLst/>
            <a:cxnLst/>
            <a:rect l="l" t="t" r="r" b="b"/>
            <a:pathLst>
              <a:path w="4057650" h="647700">
                <a:moveTo>
                  <a:pt x="38098" y="0"/>
                </a:moveTo>
                <a:lnTo>
                  <a:pt x="4019552" y="0"/>
                </a:lnTo>
                <a:cubicBezTo>
                  <a:pt x="4040579" y="0"/>
                  <a:pt x="4057650" y="17071"/>
                  <a:pt x="4057650" y="38098"/>
                </a:cubicBezTo>
                <a:lnTo>
                  <a:pt x="4057650" y="609602"/>
                </a:lnTo>
                <a:cubicBezTo>
                  <a:pt x="4057650" y="630643"/>
                  <a:pt x="4040593" y="647700"/>
                  <a:pt x="4019552" y="647700"/>
                </a:cubicBezTo>
                <a:lnTo>
                  <a:pt x="38098" y="647700"/>
                </a:lnTo>
                <a:cubicBezTo>
                  <a:pt x="17071" y="647700"/>
                  <a:pt x="0" y="630629"/>
                  <a:pt x="0" y="609602"/>
                </a:cubicBezTo>
                <a:lnTo>
                  <a:pt x="0" y="38098"/>
                </a:lnTo>
                <a:cubicBezTo>
                  <a:pt x="0" y="17071"/>
                  <a:pt x="17071" y="0"/>
                  <a:pt x="38098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39" name="Text 37"/>
          <p:cNvSpPr/>
          <p:nvPr/>
        </p:nvSpPr>
        <p:spPr>
          <a:xfrm>
            <a:off x="7680871" y="5143500"/>
            <a:ext cx="39052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Experts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7680871" y="5372100"/>
            <a:ext cx="38957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Enseignants spécialisés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7376071" y="6019800"/>
            <a:ext cx="4438650" cy="762000"/>
          </a:xfrm>
          <a:custGeom>
            <a:avLst/>
            <a:gdLst/>
            <a:ahLst/>
            <a:cxnLst/>
            <a:rect l="l" t="t" r="r" b="b"/>
            <a:pathLst>
              <a:path w="4438650" h="762000">
                <a:moveTo>
                  <a:pt x="76200" y="0"/>
                </a:moveTo>
                <a:lnTo>
                  <a:pt x="4362450" y="0"/>
                </a:lnTo>
                <a:cubicBezTo>
                  <a:pt x="4404506" y="0"/>
                  <a:pt x="4438650" y="34144"/>
                  <a:pt x="4438650" y="76200"/>
                </a:cubicBezTo>
                <a:lnTo>
                  <a:pt x="4438650" y="685800"/>
                </a:lnTo>
                <a:cubicBezTo>
                  <a:pt x="4438650" y="727856"/>
                  <a:pt x="4404506" y="762000"/>
                  <a:pt x="4362450" y="762000"/>
                </a:cubicBezTo>
                <a:lnTo>
                  <a:pt x="76200" y="762000"/>
                </a:lnTo>
                <a:cubicBezTo>
                  <a:pt x="34144" y="762000"/>
                  <a:pt x="0" y="727856"/>
                  <a:pt x="0" y="685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8C92AC">
              <a:alpha val="10196"/>
            </a:srgbClr>
          </a:solidFill>
          <a:ln/>
        </p:spPr>
      </p:sp>
      <p:sp>
        <p:nvSpPr>
          <p:cNvPr id="42" name="Shape 40"/>
          <p:cNvSpPr/>
          <p:nvPr/>
        </p:nvSpPr>
        <p:spPr>
          <a:xfrm>
            <a:off x="7547521" y="62103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66675" y="47625"/>
                </a:moveTo>
                <a:cubicBezTo>
                  <a:pt x="66675" y="42368"/>
                  <a:pt x="70943" y="38100"/>
                  <a:pt x="76200" y="38100"/>
                </a:cubicBezTo>
                <a:cubicBezTo>
                  <a:pt x="81457" y="38100"/>
                  <a:pt x="85725" y="42368"/>
                  <a:pt x="85725" y="47625"/>
                </a:cubicBezTo>
                <a:cubicBezTo>
                  <a:pt x="85725" y="52882"/>
                  <a:pt x="81457" y="57150"/>
                  <a:pt x="76200" y="57150"/>
                </a:cubicBezTo>
                <a:cubicBezTo>
                  <a:pt x="70943" y="57150"/>
                  <a:pt x="66675" y="52882"/>
                  <a:pt x="66675" y="47625"/>
                </a:cubicBezTo>
                <a:close/>
                <a:moveTo>
                  <a:pt x="64294" y="66675"/>
                </a:moveTo>
                <a:lnTo>
                  <a:pt x="78581" y="66675"/>
                </a:lnTo>
                <a:cubicBezTo>
                  <a:pt x="82540" y="66675"/>
                  <a:pt x="85725" y="69860"/>
                  <a:pt x="85725" y="73819"/>
                </a:cubicBezTo>
                <a:lnTo>
                  <a:pt x="85725" y="100013"/>
                </a:lnTo>
                <a:lnTo>
                  <a:pt x="88106" y="100013"/>
                </a:lnTo>
                <a:cubicBezTo>
                  <a:pt x="92065" y="100013"/>
                  <a:pt x="95250" y="103197"/>
                  <a:pt x="95250" y="107156"/>
                </a:cubicBezTo>
                <a:cubicBezTo>
                  <a:pt x="95250" y="111115"/>
                  <a:pt x="92065" y="114300"/>
                  <a:pt x="88106" y="114300"/>
                </a:cubicBezTo>
                <a:lnTo>
                  <a:pt x="64294" y="114300"/>
                </a:lnTo>
                <a:cubicBezTo>
                  <a:pt x="60335" y="114300"/>
                  <a:pt x="57150" y="111115"/>
                  <a:pt x="57150" y="107156"/>
                </a:cubicBezTo>
                <a:cubicBezTo>
                  <a:pt x="57150" y="103197"/>
                  <a:pt x="60335" y="100013"/>
                  <a:pt x="64294" y="100013"/>
                </a:cubicBezTo>
                <a:lnTo>
                  <a:pt x="71438" y="100013"/>
                </a:lnTo>
                <a:lnTo>
                  <a:pt x="71438" y="80962"/>
                </a:lnTo>
                <a:lnTo>
                  <a:pt x="64294" y="80962"/>
                </a:lnTo>
                <a:cubicBezTo>
                  <a:pt x="60335" y="80962"/>
                  <a:pt x="57150" y="77778"/>
                  <a:pt x="57150" y="73819"/>
                </a:cubicBezTo>
                <a:cubicBezTo>
                  <a:pt x="57150" y="69860"/>
                  <a:pt x="60335" y="66675"/>
                  <a:pt x="64294" y="66675"/>
                </a:cubicBezTo>
                <a:close/>
              </a:path>
            </a:pathLst>
          </a:custGeom>
          <a:solidFill>
            <a:srgbClr val="8C92AC"/>
          </a:solidFill>
          <a:ln/>
        </p:spPr>
      </p:sp>
      <p:sp>
        <p:nvSpPr>
          <p:cNvPr id="43" name="Text 41"/>
          <p:cNvSpPr/>
          <p:nvPr/>
        </p:nvSpPr>
        <p:spPr>
          <a:xfrm>
            <a:off x="7832527" y="6200775"/>
            <a:ext cx="1008757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URL officielle :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7528471" y="6429375"/>
            <a:ext cx="1678781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C92A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https://oce.umc.edu.dz/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s39613.pcdn.co/84b169be6c7dc9f63635dde210889243222f2f1f.jpg">    </p:cNvPr>
          <p:cNvPicPr>
            <a:picLocks noChangeAspect="1"/>
          </p:cNvPicPr>
          <p:nvPr/>
        </p:nvPicPr>
        <p:blipFill>
          <a:blip r:embed="rId1"/>
          <a:srcRect l="2778" r="2778" t="0" b="0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8C92AC">
                  <a:alpha val="95000"/>
                </a:srgbClr>
              </a:gs>
              <a:gs pos="100000">
                <a:srgbClr val="6B7A8F">
                  <a:alpha val="9000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1000" y="1609725"/>
            <a:ext cx="1409700" cy="381000"/>
          </a:xfrm>
          <a:custGeom>
            <a:avLst/>
            <a:gdLst/>
            <a:ahLst/>
            <a:cxnLst/>
            <a:rect l="l" t="t" r="r" b="b"/>
            <a:pathLst>
              <a:path w="1409700" h="381000">
                <a:moveTo>
                  <a:pt x="38100" y="0"/>
                </a:moveTo>
                <a:lnTo>
                  <a:pt x="1371600" y="0"/>
                </a:lnTo>
                <a:cubicBezTo>
                  <a:pt x="1392628" y="0"/>
                  <a:pt x="1409700" y="17072"/>
                  <a:pt x="1409700" y="38100"/>
                </a:cubicBezTo>
                <a:lnTo>
                  <a:pt x="1409700" y="342900"/>
                </a:lnTo>
                <a:cubicBezTo>
                  <a:pt x="1409700" y="363928"/>
                  <a:pt x="1392628" y="381000"/>
                  <a:pt x="1371600" y="381000"/>
                </a:cubicBezTo>
                <a:lnTo>
                  <a:pt x="38100" y="381000"/>
                </a:lnTo>
                <a:cubicBezTo>
                  <a:pt x="17072" y="381000"/>
                  <a:pt x="0" y="363928"/>
                  <a:pt x="0" y="342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1685925"/>
            <a:ext cx="1104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120" kern="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Chapitre 01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1000" y="2219325"/>
            <a:ext cx="796290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Conditions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préalables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81000" y="4162425"/>
            <a:ext cx="1219200" cy="38100"/>
          </a:xfrm>
          <a:custGeom>
            <a:avLst/>
            <a:gdLst/>
            <a:ahLst/>
            <a:cxnLst/>
            <a:rect l="l" t="t" r="r" b="b"/>
            <a:pathLst>
              <a:path w="1219200" h="38100">
                <a:moveTo>
                  <a:pt x="0" y="0"/>
                </a:moveTo>
                <a:lnTo>
                  <a:pt x="1219200" y="0"/>
                </a:lnTo>
                <a:lnTo>
                  <a:pt x="12192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Text 5"/>
          <p:cNvSpPr/>
          <p:nvPr/>
        </p:nvSpPr>
        <p:spPr>
          <a:xfrm>
            <a:off x="381000" y="4505325"/>
            <a:ext cx="77343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FFFFFF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Prérequis essentiels avant de déposer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FFFFFF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une demande d'expertise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210" kern="0" dirty="0">
                <a:solidFill>
                  <a:srgbClr val="8C92A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Chapitre 01 - Conditions préalables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2C2C2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Conditions d'éligibilité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1104900"/>
            <a:ext cx="11515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2C2C2C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Critères que doit remplir l'enseignant pour déposer une demande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1485900"/>
            <a:ext cx="762000" cy="38100"/>
          </a:xfrm>
          <a:custGeom>
            <a:avLst/>
            <a:gdLst/>
            <a:ahLst/>
            <a:cxnLst/>
            <a:rect l="l" t="t" r="r" b="b"/>
            <a:pathLst>
              <a:path w="762000" h="38100">
                <a:moveTo>
                  <a:pt x="0" y="0"/>
                </a:moveTo>
                <a:lnTo>
                  <a:pt x="762000" y="0"/>
                </a:lnTo>
                <a:lnTo>
                  <a:pt x="762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B0A59A"/>
          </a:solidFill>
          <a:ln/>
        </p:spPr>
      </p:sp>
      <p:sp>
        <p:nvSpPr>
          <p:cNvPr id="6" name="Shape 4"/>
          <p:cNvSpPr/>
          <p:nvPr/>
        </p:nvSpPr>
        <p:spPr>
          <a:xfrm>
            <a:off x="381000" y="1676400"/>
            <a:ext cx="5638800" cy="1495425"/>
          </a:xfrm>
          <a:custGeom>
            <a:avLst/>
            <a:gdLst/>
            <a:ahLst/>
            <a:cxnLst/>
            <a:rect l="l" t="t" r="r" b="b"/>
            <a:pathLst>
              <a:path w="5638800" h="1495425">
                <a:moveTo>
                  <a:pt x="76207" y="0"/>
                </a:moveTo>
                <a:lnTo>
                  <a:pt x="5562593" y="0"/>
                </a:lnTo>
                <a:cubicBezTo>
                  <a:pt x="5604681" y="0"/>
                  <a:pt x="5638800" y="34119"/>
                  <a:pt x="5638800" y="76207"/>
                </a:cubicBezTo>
                <a:lnTo>
                  <a:pt x="5638800" y="1419218"/>
                </a:lnTo>
                <a:cubicBezTo>
                  <a:pt x="5638800" y="1461306"/>
                  <a:pt x="5604681" y="1495425"/>
                  <a:pt x="5562593" y="1495425"/>
                </a:cubicBezTo>
                <a:lnTo>
                  <a:pt x="76207" y="1495425"/>
                </a:lnTo>
                <a:cubicBezTo>
                  <a:pt x="34119" y="1495425"/>
                  <a:pt x="0" y="1461306"/>
                  <a:pt x="0" y="1419218"/>
                </a:cubicBezTo>
                <a:lnTo>
                  <a:pt x="0" y="76207"/>
                </a:lnTo>
                <a:cubicBezTo>
                  <a:pt x="0" y="34147"/>
                  <a:pt x="34147" y="0"/>
                  <a:pt x="76207" y="0"/>
                </a:cubicBezTo>
                <a:close/>
              </a:path>
            </a:pathLst>
          </a:custGeom>
          <a:solidFill>
            <a:srgbClr val="8C92AC"/>
          </a:solidFill>
          <a:ln/>
        </p:spPr>
      </p:sp>
      <p:sp>
        <p:nvSpPr>
          <p:cNvPr id="7" name="Shape 5"/>
          <p:cNvSpPr/>
          <p:nvPr/>
        </p:nvSpPr>
        <p:spPr>
          <a:xfrm>
            <a:off x="533400" y="1882676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Shape 6"/>
          <p:cNvSpPr/>
          <p:nvPr/>
        </p:nvSpPr>
        <p:spPr>
          <a:xfrm>
            <a:off x="678656" y="2016026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47625" y="0"/>
                </a:moveTo>
                <a:cubicBezTo>
                  <a:pt x="54211" y="0"/>
                  <a:pt x="59531" y="5321"/>
                  <a:pt x="59531" y="11906"/>
                </a:cubicBezTo>
                <a:lnTo>
                  <a:pt x="59531" y="23812"/>
                </a:lnTo>
                <a:lnTo>
                  <a:pt x="107156" y="23812"/>
                </a:lnTo>
                <a:lnTo>
                  <a:pt x="107156" y="11906"/>
                </a:lnTo>
                <a:cubicBezTo>
                  <a:pt x="107156" y="5321"/>
                  <a:pt x="112477" y="0"/>
                  <a:pt x="119063" y="0"/>
                </a:cubicBezTo>
                <a:cubicBezTo>
                  <a:pt x="125648" y="0"/>
                  <a:pt x="130969" y="5321"/>
                  <a:pt x="130969" y="11906"/>
                </a:cubicBezTo>
                <a:lnTo>
                  <a:pt x="130969" y="23812"/>
                </a:lnTo>
                <a:lnTo>
                  <a:pt x="142875" y="23812"/>
                </a:lnTo>
                <a:cubicBezTo>
                  <a:pt x="156009" y="23812"/>
                  <a:pt x="166688" y="34491"/>
                  <a:pt x="166688" y="47625"/>
                </a:cubicBezTo>
                <a:lnTo>
                  <a:pt x="166688" y="154781"/>
                </a:lnTo>
                <a:cubicBezTo>
                  <a:pt x="166688" y="167915"/>
                  <a:pt x="156009" y="178594"/>
                  <a:pt x="142875" y="178594"/>
                </a:cubicBezTo>
                <a:lnTo>
                  <a:pt x="23812" y="178594"/>
                </a:lnTo>
                <a:cubicBezTo>
                  <a:pt x="10678" y="178594"/>
                  <a:pt x="0" y="167915"/>
                  <a:pt x="0" y="154781"/>
                </a:cubicBezTo>
                <a:lnTo>
                  <a:pt x="0" y="47625"/>
                </a:lnTo>
                <a:cubicBezTo>
                  <a:pt x="0" y="34491"/>
                  <a:pt x="10678" y="23812"/>
                  <a:pt x="23812" y="23812"/>
                </a:cubicBezTo>
                <a:lnTo>
                  <a:pt x="35719" y="23812"/>
                </a:lnTo>
                <a:lnTo>
                  <a:pt x="35719" y="11906"/>
                </a:lnTo>
                <a:cubicBezTo>
                  <a:pt x="35719" y="5321"/>
                  <a:pt x="41039" y="0"/>
                  <a:pt x="47625" y="0"/>
                </a:cubicBezTo>
                <a:close/>
                <a:moveTo>
                  <a:pt x="114746" y="85092"/>
                </a:moveTo>
                <a:cubicBezTo>
                  <a:pt x="117351" y="80925"/>
                  <a:pt x="116086" y="75419"/>
                  <a:pt x="111919" y="72777"/>
                </a:cubicBezTo>
                <a:cubicBezTo>
                  <a:pt x="107752" y="70135"/>
                  <a:pt x="102245" y="71438"/>
                  <a:pt x="99603" y="75605"/>
                </a:cubicBezTo>
                <a:lnTo>
                  <a:pt x="76758" y="112179"/>
                </a:lnTo>
                <a:lnTo>
                  <a:pt x="66712" y="98785"/>
                </a:lnTo>
                <a:cubicBezTo>
                  <a:pt x="63736" y="94841"/>
                  <a:pt x="58155" y="94022"/>
                  <a:pt x="54211" y="96999"/>
                </a:cubicBezTo>
                <a:cubicBezTo>
                  <a:pt x="50267" y="99975"/>
                  <a:pt x="49448" y="105556"/>
                  <a:pt x="52425" y="109500"/>
                </a:cubicBezTo>
                <a:lnTo>
                  <a:pt x="70284" y="133313"/>
                </a:lnTo>
                <a:cubicBezTo>
                  <a:pt x="72033" y="135657"/>
                  <a:pt x="74861" y="136996"/>
                  <a:pt x="77800" y="136885"/>
                </a:cubicBezTo>
                <a:cubicBezTo>
                  <a:pt x="80739" y="136773"/>
                  <a:pt x="83418" y="135210"/>
                  <a:pt x="84981" y="132680"/>
                </a:cubicBezTo>
                <a:lnTo>
                  <a:pt x="114746" y="85055"/>
                </a:lnTo>
                <a:close/>
              </a:path>
            </a:pathLst>
          </a:custGeom>
          <a:solidFill>
            <a:srgbClr val="8C92AC"/>
          </a:solidFill>
          <a:ln/>
        </p:spPr>
      </p:sp>
      <p:sp>
        <p:nvSpPr>
          <p:cNvPr id="9" name="Text 7"/>
          <p:cNvSpPr/>
          <p:nvPr/>
        </p:nvSpPr>
        <p:spPr>
          <a:xfrm>
            <a:off x="1104900" y="1882676"/>
            <a:ext cx="48577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Enseignement en ligne effectif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104900" y="2225576"/>
            <a:ext cx="48387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L'inscription n'est effective qu'après un minimum de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 semestre d'enseignement en ligne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. Le cours doit avoir été réellement dispensé aux étudiants via la plateforme Moodle de l'établissement.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381000" y="3327350"/>
            <a:ext cx="5638800" cy="1495425"/>
          </a:xfrm>
          <a:custGeom>
            <a:avLst/>
            <a:gdLst/>
            <a:ahLst/>
            <a:cxnLst/>
            <a:rect l="l" t="t" r="r" b="b"/>
            <a:pathLst>
              <a:path w="5638800" h="1495425">
                <a:moveTo>
                  <a:pt x="76207" y="0"/>
                </a:moveTo>
                <a:lnTo>
                  <a:pt x="5562593" y="0"/>
                </a:lnTo>
                <a:cubicBezTo>
                  <a:pt x="5604681" y="0"/>
                  <a:pt x="5638800" y="34119"/>
                  <a:pt x="5638800" y="76207"/>
                </a:cubicBezTo>
                <a:lnTo>
                  <a:pt x="5638800" y="1419218"/>
                </a:lnTo>
                <a:cubicBezTo>
                  <a:pt x="5638800" y="1461306"/>
                  <a:pt x="5604681" y="1495425"/>
                  <a:pt x="5562593" y="1495425"/>
                </a:cubicBezTo>
                <a:lnTo>
                  <a:pt x="76207" y="1495425"/>
                </a:lnTo>
                <a:cubicBezTo>
                  <a:pt x="34119" y="1495425"/>
                  <a:pt x="0" y="1461306"/>
                  <a:pt x="0" y="1419218"/>
                </a:cubicBezTo>
                <a:lnTo>
                  <a:pt x="0" y="76207"/>
                </a:lnTo>
                <a:cubicBezTo>
                  <a:pt x="0" y="34147"/>
                  <a:pt x="34147" y="0"/>
                  <a:pt x="76207" y="0"/>
                </a:cubicBezTo>
                <a:close/>
              </a:path>
            </a:pathLst>
          </a:custGeom>
          <a:solidFill>
            <a:srgbClr val="B0A59A"/>
          </a:solidFill>
          <a:ln/>
        </p:spPr>
      </p:sp>
      <p:sp>
        <p:nvSpPr>
          <p:cNvPr id="12" name="Shape 10"/>
          <p:cNvSpPr/>
          <p:nvPr/>
        </p:nvSpPr>
        <p:spPr>
          <a:xfrm>
            <a:off x="533400" y="3533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3" name="Shape 11"/>
          <p:cNvSpPr/>
          <p:nvPr/>
        </p:nvSpPr>
        <p:spPr>
          <a:xfrm>
            <a:off x="666750" y="3667125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190500"/>
                </a:moveTo>
                <a:cubicBezTo>
                  <a:pt x="147820" y="190500"/>
                  <a:pt x="190500" y="147820"/>
                  <a:pt x="190500" y="95250"/>
                </a:cubicBezTo>
                <a:cubicBezTo>
                  <a:pt x="190500" y="42680"/>
                  <a:pt x="147820" y="0"/>
                  <a:pt x="95250" y="0"/>
                </a:cubicBezTo>
                <a:cubicBezTo>
                  <a:pt x="42680" y="0"/>
                  <a:pt x="0" y="42680"/>
                  <a:pt x="0" y="95250"/>
                </a:cubicBezTo>
                <a:cubicBezTo>
                  <a:pt x="0" y="147820"/>
                  <a:pt x="42680" y="190500"/>
                  <a:pt x="95250" y="190500"/>
                </a:cubicBezTo>
                <a:close/>
                <a:moveTo>
                  <a:pt x="126653" y="79139"/>
                </a:moveTo>
                <a:lnTo>
                  <a:pt x="96887" y="126764"/>
                </a:lnTo>
                <a:cubicBezTo>
                  <a:pt x="95324" y="129257"/>
                  <a:pt x="92646" y="130820"/>
                  <a:pt x="89706" y="130969"/>
                </a:cubicBezTo>
                <a:cubicBezTo>
                  <a:pt x="86767" y="131118"/>
                  <a:pt x="83939" y="129778"/>
                  <a:pt x="82190" y="127397"/>
                </a:cubicBezTo>
                <a:lnTo>
                  <a:pt x="64331" y="103584"/>
                </a:lnTo>
                <a:cubicBezTo>
                  <a:pt x="61354" y="99640"/>
                  <a:pt x="62173" y="94059"/>
                  <a:pt x="66117" y="91083"/>
                </a:cubicBezTo>
                <a:cubicBezTo>
                  <a:pt x="70061" y="88106"/>
                  <a:pt x="75642" y="88925"/>
                  <a:pt x="78618" y="92869"/>
                </a:cubicBezTo>
                <a:lnTo>
                  <a:pt x="88664" y="106263"/>
                </a:lnTo>
                <a:lnTo>
                  <a:pt x="111509" y="69689"/>
                </a:lnTo>
                <a:cubicBezTo>
                  <a:pt x="114114" y="65522"/>
                  <a:pt x="119621" y="64219"/>
                  <a:pt x="123825" y="66861"/>
                </a:cubicBezTo>
                <a:cubicBezTo>
                  <a:pt x="128029" y="69503"/>
                  <a:pt x="129294" y="74972"/>
                  <a:pt x="126653" y="79177"/>
                </a:cubicBezTo>
                <a:close/>
              </a:path>
            </a:pathLst>
          </a:custGeom>
          <a:solidFill>
            <a:srgbClr val="B0A59A"/>
          </a:solidFill>
          <a:ln/>
        </p:spPr>
      </p:sp>
      <p:sp>
        <p:nvSpPr>
          <p:cNvPr id="14" name="Text 12"/>
          <p:cNvSpPr/>
          <p:nvPr/>
        </p:nvSpPr>
        <p:spPr>
          <a:xfrm>
            <a:off x="1104900" y="3533775"/>
            <a:ext cx="48577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Validation scientifique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104900" y="3876675"/>
            <a:ext cx="48387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 contenu pédagogique doit être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validé par les instances scientifiques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de la faculté (Conseil Scientifique de la Faculté - CSF) pour éviter tout problème de propriété intellectuelle.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381000" y="4978450"/>
            <a:ext cx="5638800" cy="1495425"/>
          </a:xfrm>
          <a:custGeom>
            <a:avLst/>
            <a:gdLst/>
            <a:ahLst/>
            <a:cxnLst/>
            <a:rect l="l" t="t" r="r" b="b"/>
            <a:pathLst>
              <a:path w="5638800" h="1495425">
                <a:moveTo>
                  <a:pt x="76207" y="0"/>
                </a:moveTo>
                <a:lnTo>
                  <a:pt x="5562593" y="0"/>
                </a:lnTo>
                <a:cubicBezTo>
                  <a:pt x="5604681" y="0"/>
                  <a:pt x="5638800" y="34119"/>
                  <a:pt x="5638800" y="76207"/>
                </a:cubicBezTo>
                <a:lnTo>
                  <a:pt x="5638800" y="1419218"/>
                </a:lnTo>
                <a:cubicBezTo>
                  <a:pt x="5638800" y="1461306"/>
                  <a:pt x="5604681" y="1495425"/>
                  <a:pt x="5562593" y="1495425"/>
                </a:cubicBezTo>
                <a:lnTo>
                  <a:pt x="76207" y="1495425"/>
                </a:lnTo>
                <a:cubicBezTo>
                  <a:pt x="34119" y="1495425"/>
                  <a:pt x="0" y="1461306"/>
                  <a:pt x="0" y="1419218"/>
                </a:cubicBezTo>
                <a:lnTo>
                  <a:pt x="0" y="76207"/>
                </a:lnTo>
                <a:cubicBezTo>
                  <a:pt x="0" y="34147"/>
                  <a:pt x="34147" y="0"/>
                  <a:pt x="76207" y="0"/>
                </a:cubicBezTo>
                <a:close/>
              </a:path>
            </a:pathLst>
          </a:custGeom>
          <a:solidFill>
            <a:srgbClr val="6B7A8F"/>
          </a:solidFill>
          <a:ln/>
        </p:spPr>
      </p:sp>
      <p:sp>
        <p:nvSpPr>
          <p:cNvPr id="17" name="Shape 15"/>
          <p:cNvSpPr/>
          <p:nvPr/>
        </p:nvSpPr>
        <p:spPr>
          <a:xfrm>
            <a:off x="533400" y="518472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8" name="Shape 16"/>
          <p:cNvSpPr/>
          <p:nvPr/>
        </p:nvSpPr>
        <p:spPr>
          <a:xfrm>
            <a:off x="642938" y="5318075"/>
            <a:ext cx="238125" cy="190500"/>
          </a:xfrm>
          <a:custGeom>
            <a:avLst/>
            <a:gdLst/>
            <a:ahLst/>
            <a:cxnLst/>
            <a:rect l="l" t="t" r="r" b="b"/>
            <a:pathLst>
              <a:path w="238125" h="190500">
                <a:moveTo>
                  <a:pt x="47625" y="11906"/>
                </a:moveTo>
                <a:cubicBezTo>
                  <a:pt x="34491" y="11906"/>
                  <a:pt x="23812" y="22585"/>
                  <a:pt x="23812" y="35719"/>
                </a:cubicBezTo>
                <a:lnTo>
                  <a:pt x="23812" y="125016"/>
                </a:lnTo>
                <a:lnTo>
                  <a:pt x="47625" y="125016"/>
                </a:lnTo>
                <a:lnTo>
                  <a:pt x="47625" y="35719"/>
                </a:lnTo>
                <a:lnTo>
                  <a:pt x="190500" y="35719"/>
                </a:lnTo>
                <a:lnTo>
                  <a:pt x="190500" y="125016"/>
                </a:lnTo>
                <a:lnTo>
                  <a:pt x="214313" y="125016"/>
                </a:lnTo>
                <a:lnTo>
                  <a:pt x="214313" y="35719"/>
                </a:lnTo>
                <a:cubicBezTo>
                  <a:pt x="214313" y="22585"/>
                  <a:pt x="203634" y="11906"/>
                  <a:pt x="190500" y="11906"/>
                </a:cubicBezTo>
                <a:lnTo>
                  <a:pt x="47625" y="11906"/>
                </a:lnTo>
                <a:close/>
                <a:moveTo>
                  <a:pt x="7144" y="142875"/>
                </a:moveTo>
                <a:cubicBezTo>
                  <a:pt x="3200" y="142875"/>
                  <a:pt x="0" y="146075"/>
                  <a:pt x="0" y="150019"/>
                </a:cubicBezTo>
                <a:cubicBezTo>
                  <a:pt x="0" y="165795"/>
                  <a:pt x="12799" y="178594"/>
                  <a:pt x="28575" y="178594"/>
                </a:cubicBezTo>
                <a:lnTo>
                  <a:pt x="209550" y="178594"/>
                </a:lnTo>
                <a:cubicBezTo>
                  <a:pt x="225326" y="178594"/>
                  <a:pt x="238125" y="165795"/>
                  <a:pt x="238125" y="150019"/>
                </a:cubicBezTo>
                <a:cubicBezTo>
                  <a:pt x="238125" y="146075"/>
                  <a:pt x="234925" y="142875"/>
                  <a:pt x="230981" y="142875"/>
                </a:cubicBezTo>
                <a:lnTo>
                  <a:pt x="7144" y="142875"/>
                </a:lnTo>
                <a:close/>
              </a:path>
            </a:pathLst>
          </a:custGeom>
          <a:solidFill>
            <a:srgbClr val="6B7A8F"/>
          </a:solidFill>
          <a:ln/>
        </p:spPr>
      </p:sp>
      <p:sp>
        <p:nvSpPr>
          <p:cNvPr id="19" name="Text 17"/>
          <p:cNvSpPr/>
          <p:nvPr/>
        </p:nvSpPr>
        <p:spPr>
          <a:xfrm>
            <a:off x="1104900" y="5184725"/>
            <a:ext cx="48577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Support interactif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104900" y="5527625"/>
            <a:ext cx="48387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 support doit être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enseigné en ligne ou en hybride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via la plateforme Moodle de l'établissement. Les supports diffusés uniquement en format statique (PDF, etc.) ne sont pas éligibles.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6191250" y="1676400"/>
            <a:ext cx="5619750" cy="1524000"/>
          </a:xfrm>
          <a:custGeom>
            <a:avLst/>
            <a:gdLst/>
            <a:ahLst/>
            <a:cxnLst/>
            <a:rect l="l" t="t" r="r" b="b"/>
            <a:pathLst>
              <a:path w="5619750" h="1524000">
                <a:moveTo>
                  <a:pt x="38100" y="0"/>
                </a:moveTo>
                <a:lnTo>
                  <a:pt x="5543550" y="0"/>
                </a:lnTo>
                <a:cubicBezTo>
                  <a:pt x="5585606" y="0"/>
                  <a:pt x="5619750" y="34144"/>
                  <a:pt x="5619750" y="76200"/>
                </a:cubicBezTo>
                <a:lnTo>
                  <a:pt x="5619750" y="1447800"/>
                </a:lnTo>
                <a:cubicBezTo>
                  <a:pt x="5619750" y="1489856"/>
                  <a:pt x="5585606" y="1524000"/>
                  <a:pt x="5543550" y="1524000"/>
                </a:cubicBezTo>
                <a:lnTo>
                  <a:pt x="38100" y="1524000"/>
                </a:lnTo>
                <a:cubicBezTo>
                  <a:pt x="17072" y="1524000"/>
                  <a:pt x="0" y="1506928"/>
                  <a:pt x="0" y="1485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C92AC">
              <a:alpha val="10196"/>
            </a:srgbClr>
          </a:solidFill>
          <a:ln/>
        </p:spPr>
      </p:sp>
      <p:sp>
        <p:nvSpPr>
          <p:cNvPr id="22" name="Shape 20"/>
          <p:cNvSpPr/>
          <p:nvPr/>
        </p:nvSpPr>
        <p:spPr>
          <a:xfrm>
            <a:off x="6191250" y="1676400"/>
            <a:ext cx="38100" cy="1524000"/>
          </a:xfrm>
          <a:custGeom>
            <a:avLst/>
            <a:gdLst/>
            <a:ahLst/>
            <a:cxnLst/>
            <a:rect l="l" t="t" r="r" b="b"/>
            <a:pathLst>
              <a:path w="38100" h="1524000">
                <a:moveTo>
                  <a:pt x="38100" y="0"/>
                </a:moveTo>
                <a:lnTo>
                  <a:pt x="38100" y="0"/>
                </a:lnTo>
                <a:lnTo>
                  <a:pt x="38100" y="1524000"/>
                </a:lnTo>
                <a:lnTo>
                  <a:pt x="38100" y="1524000"/>
                </a:lnTo>
                <a:cubicBezTo>
                  <a:pt x="17072" y="1524000"/>
                  <a:pt x="0" y="1506928"/>
                  <a:pt x="0" y="1485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C92AC"/>
          </a:solidFill>
          <a:ln/>
        </p:spPr>
      </p:sp>
      <p:sp>
        <p:nvSpPr>
          <p:cNvPr id="23" name="Shape 21"/>
          <p:cNvSpPr/>
          <p:nvPr/>
        </p:nvSpPr>
        <p:spPr>
          <a:xfrm>
            <a:off x="6386513" y="18669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49783" y="13506"/>
                </a:moveTo>
                <a:cubicBezTo>
                  <a:pt x="53839" y="16334"/>
                  <a:pt x="54806" y="21915"/>
                  <a:pt x="51978" y="25933"/>
                </a:cubicBezTo>
                <a:lnTo>
                  <a:pt x="31142" y="55699"/>
                </a:lnTo>
                <a:cubicBezTo>
                  <a:pt x="29617" y="57857"/>
                  <a:pt x="27236" y="59234"/>
                  <a:pt x="24594" y="59457"/>
                </a:cubicBezTo>
                <a:cubicBezTo>
                  <a:pt x="21952" y="59680"/>
                  <a:pt x="19348" y="58787"/>
                  <a:pt x="17487" y="56927"/>
                </a:cubicBezTo>
                <a:lnTo>
                  <a:pt x="2604" y="42044"/>
                </a:lnTo>
                <a:cubicBezTo>
                  <a:pt x="-856" y="38546"/>
                  <a:pt x="-856" y="32891"/>
                  <a:pt x="2604" y="29394"/>
                </a:cubicBezTo>
                <a:cubicBezTo>
                  <a:pt x="6065" y="25896"/>
                  <a:pt x="11757" y="25933"/>
                  <a:pt x="15255" y="29394"/>
                </a:cubicBezTo>
                <a:lnTo>
                  <a:pt x="22622" y="36761"/>
                </a:lnTo>
                <a:lnTo>
                  <a:pt x="37356" y="15701"/>
                </a:lnTo>
                <a:cubicBezTo>
                  <a:pt x="40184" y="11646"/>
                  <a:pt x="45765" y="10678"/>
                  <a:pt x="49783" y="13506"/>
                </a:cubicBezTo>
                <a:close/>
                <a:moveTo>
                  <a:pt x="49783" y="73037"/>
                </a:moveTo>
                <a:cubicBezTo>
                  <a:pt x="53839" y="75865"/>
                  <a:pt x="54806" y="81446"/>
                  <a:pt x="51978" y="85465"/>
                </a:cubicBezTo>
                <a:lnTo>
                  <a:pt x="31142" y="115230"/>
                </a:lnTo>
                <a:cubicBezTo>
                  <a:pt x="29617" y="117388"/>
                  <a:pt x="27236" y="118765"/>
                  <a:pt x="24594" y="118988"/>
                </a:cubicBezTo>
                <a:cubicBezTo>
                  <a:pt x="21952" y="119211"/>
                  <a:pt x="19348" y="118318"/>
                  <a:pt x="17487" y="116458"/>
                </a:cubicBezTo>
                <a:lnTo>
                  <a:pt x="2604" y="101575"/>
                </a:lnTo>
                <a:cubicBezTo>
                  <a:pt x="-893" y="98078"/>
                  <a:pt x="-893" y="92422"/>
                  <a:pt x="2604" y="88962"/>
                </a:cubicBezTo>
                <a:cubicBezTo>
                  <a:pt x="6102" y="85502"/>
                  <a:pt x="11757" y="85465"/>
                  <a:pt x="15218" y="88962"/>
                </a:cubicBezTo>
                <a:lnTo>
                  <a:pt x="22585" y="96329"/>
                </a:lnTo>
                <a:lnTo>
                  <a:pt x="37319" y="75270"/>
                </a:lnTo>
                <a:cubicBezTo>
                  <a:pt x="40146" y="71214"/>
                  <a:pt x="45727" y="70247"/>
                  <a:pt x="49746" y="73075"/>
                </a:cubicBezTo>
                <a:close/>
                <a:moveTo>
                  <a:pt x="83344" y="35719"/>
                </a:moveTo>
                <a:cubicBezTo>
                  <a:pt x="83344" y="29133"/>
                  <a:pt x="88664" y="23812"/>
                  <a:pt x="95250" y="23812"/>
                </a:cubicBezTo>
                <a:lnTo>
                  <a:pt x="178594" y="23812"/>
                </a:lnTo>
                <a:cubicBezTo>
                  <a:pt x="185179" y="23812"/>
                  <a:pt x="190500" y="29133"/>
                  <a:pt x="190500" y="35719"/>
                </a:cubicBezTo>
                <a:cubicBezTo>
                  <a:pt x="190500" y="42304"/>
                  <a:pt x="185179" y="47625"/>
                  <a:pt x="178594" y="47625"/>
                </a:cubicBezTo>
                <a:lnTo>
                  <a:pt x="95250" y="47625"/>
                </a:lnTo>
                <a:cubicBezTo>
                  <a:pt x="88664" y="47625"/>
                  <a:pt x="83344" y="42304"/>
                  <a:pt x="83344" y="35719"/>
                </a:cubicBezTo>
                <a:close/>
                <a:moveTo>
                  <a:pt x="83344" y="95250"/>
                </a:moveTo>
                <a:cubicBezTo>
                  <a:pt x="83344" y="88664"/>
                  <a:pt x="88664" y="83344"/>
                  <a:pt x="95250" y="83344"/>
                </a:cubicBezTo>
                <a:lnTo>
                  <a:pt x="178594" y="83344"/>
                </a:lnTo>
                <a:cubicBezTo>
                  <a:pt x="185179" y="83344"/>
                  <a:pt x="190500" y="88664"/>
                  <a:pt x="190500" y="95250"/>
                </a:cubicBezTo>
                <a:cubicBezTo>
                  <a:pt x="190500" y="101836"/>
                  <a:pt x="185179" y="107156"/>
                  <a:pt x="178594" y="107156"/>
                </a:cubicBezTo>
                <a:lnTo>
                  <a:pt x="95250" y="107156"/>
                </a:lnTo>
                <a:cubicBezTo>
                  <a:pt x="88664" y="107156"/>
                  <a:pt x="83344" y="101836"/>
                  <a:pt x="83344" y="95250"/>
                </a:cubicBezTo>
                <a:close/>
                <a:moveTo>
                  <a:pt x="59531" y="154781"/>
                </a:moveTo>
                <a:cubicBezTo>
                  <a:pt x="59531" y="148196"/>
                  <a:pt x="64852" y="142875"/>
                  <a:pt x="71438" y="142875"/>
                </a:cubicBezTo>
                <a:lnTo>
                  <a:pt x="178594" y="142875"/>
                </a:lnTo>
                <a:cubicBezTo>
                  <a:pt x="185179" y="142875"/>
                  <a:pt x="190500" y="148196"/>
                  <a:pt x="190500" y="154781"/>
                </a:cubicBezTo>
                <a:cubicBezTo>
                  <a:pt x="190500" y="161367"/>
                  <a:pt x="185179" y="166688"/>
                  <a:pt x="178594" y="166688"/>
                </a:cubicBezTo>
                <a:lnTo>
                  <a:pt x="71438" y="166688"/>
                </a:lnTo>
                <a:cubicBezTo>
                  <a:pt x="64852" y="166688"/>
                  <a:pt x="59531" y="161367"/>
                  <a:pt x="59531" y="154781"/>
                </a:cubicBezTo>
                <a:close/>
                <a:moveTo>
                  <a:pt x="23812" y="139898"/>
                </a:moveTo>
                <a:cubicBezTo>
                  <a:pt x="32027" y="139898"/>
                  <a:pt x="38695" y="146567"/>
                  <a:pt x="38695" y="154781"/>
                </a:cubicBezTo>
                <a:cubicBezTo>
                  <a:pt x="38695" y="162995"/>
                  <a:pt x="32027" y="169664"/>
                  <a:pt x="23812" y="169664"/>
                </a:cubicBezTo>
                <a:cubicBezTo>
                  <a:pt x="15598" y="169664"/>
                  <a:pt x="8930" y="162995"/>
                  <a:pt x="8930" y="154781"/>
                </a:cubicBezTo>
                <a:cubicBezTo>
                  <a:pt x="8930" y="146567"/>
                  <a:pt x="15598" y="139898"/>
                  <a:pt x="23812" y="139898"/>
                </a:cubicBezTo>
                <a:close/>
              </a:path>
            </a:pathLst>
          </a:custGeom>
          <a:solidFill>
            <a:srgbClr val="8C92AC"/>
          </a:solidFill>
          <a:ln/>
        </p:spPr>
      </p:sp>
      <p:sp>
        <p:nvSpPr>
          <p:cNvPr id="24" name="Text 22"/>
          <p:cNvSpPr/>
          <p:nvPr/>
        </p:nvSpPr>
        <p:spPr>
          <a:xfrm>
            <a:off x="6600825" y="1828800"/>
            <a:ext cx="5153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C2C2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Types de supports éligibles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6362700" y="22860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38100" y="0"/>
                </a:lnTo>
                <a:cubicBezTo>
                  <a:pt x="59128" y="0"/>
                  <a:pt x="76200" y="17072"/>
                  <a:pt x="76200" y="38100"/>
                </a:cubicBezTo>
                <a:lnTo>
                  <a:pt x="76200" y="38100"/>
                </a:lnTo>
                <a:cubicBezTo>
                  <a:pt x="76200" y="59128"/>
                  <a:pt x="59128" y="76200"/>
                  <a:pt x="381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C92AC"/>
          </a:solidFill>
          <a:ln/>
        </p:spPr>
      </p:sp>
      <p:sp>
        <p:nvSpPr>
          <p:cNvPr id="26" name="Text 24"/>
          <p:cNvSpPr/>
          <p:nvPr/>
        </p:nvSpPr>
        <p:spPr>
          <a:xfrm>
            <a:off x="6553200" y="2209800"/>
            <a:ext cx="30194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Cours (C)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- Enseignement théorique complet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6362700" y="25908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38100" y="0"/>
                </a:lnTo>
                <a:cubicBezTo>
                  <a:pt x="59128" y="0"/>
                  <a:pt x="76200" y="17072"/>
                  <a:pt x="76200" y="38100"/>
                </a:cubicBezTo>
                <a:lnTo>
                  <a:pt x="76200" y="38100"/>
                </a:lnTo>
                <a:cubicBezTo>
                  <a:pt x="76200" y="59128"/>
                  <a:pt x="59128" y="76200"/>
                  <a:pt x="381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C92AC"/>
          </a:solidFill>
          <a:ln/>
        </p:spPr>
      </p:sp>
      <p:sp>
        <p:nvSpPr>
          <p:cNvPr id="28" name="Text 26"/>
          <p:cNvSpPr/>
          <p:nvPr/>
        </p:nvSpPr>
        <p:spPr>
          <a:xfrm>
            <a:off x="6553200" y="2514600"/>
            <a:ext cx="31813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Travaux Dirigés (TD)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- Exercices et applications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362700" y="28956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38100" y="0"/>
                </a:lnTo>
                <a:cubicBezTo>
                  <a:pt x="59128" y="0"/>
                  <a:pt x="76200" y="17072"/>
                  <a:pt x="76200" y="38100"/>
                </a:cubicBezTo>
                <a:lnTo>
                  <a:pt x="76200" y="38100"/>
                </a:lnTo>
                <a:cubicBezTo>
                  <a:pt x="76200" y="59128"/>
                  <a:pt x="59128" y="76200"/>
                  <a:pt x="381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C92AC"/>
          </a:solidFill>
          <a:ln/>
        </p:spPr>
      </p:sp>
      <p:sp>
        <p:nvSpPr>
          <p:cNvPr id="30" name="Text 28"/>
          <p:cNvSpPr/>
          <p:nvPr/>
        </p:nvSpPr>
        <p:spPr>
          <a:xfrm>
            <a:off x="6553200" y="2819400"/>
            <a:ext cx="3457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Travaux Pratiques (TP)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- Activités pratiques en ligne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6191250" y="3352800"/>
            <a:ext cx="5619750" cy="1524000"/>
          </a:xfrm>
          <a:custGeom>
            <a:avLst/>
            <a:gdLst/>
            <a:ahLst/>
            <a:cxnLst/>
            <a:rect l="l" t="t" r="r" b="b"/>
            <a:pathLst>
              <a:path w="5619750" h="1524000">
                <a:moveTo>
                  <a:pt x="38100" y="0"/>
                </a:moveTo>
                <a:lnTo>
                  <a:pt x="5543550" y="0"/>
                </a:lnTo>
                <a:cubicBezTo>
                  <a:pt x="5585606" y="0"/>
                  <a:pt x="5619750" y="34144"/>
                  <a:pt x="5619750" y="76200"/>
                </a:cubicBezTo>
                <a:lnTo>
                  <a:pt x="5619750" y="1447800"/>
                </a:lnTo>
                <a:cubicBezTo>
                  <a:pt x="5619750" y="1489856"/>
                  <a:pt x="5585606" y="1524000"/>
                  <a:pt x="5543550" y="1524000"/>
                </a:cubicBezTo>
                <a:lnTo>
                  <a:pt x="38100" y="1524000"/>
                </a:lnTo>
                <a:cubicBezTo>
                  <a:pt x="17072" y="1524000"/>
                  <a:pt x="0" y="1506928"/>
                  <a:pt x="0" y="1485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B0A59A">
              <a:alpha val="10196"/>
            </a:srgbClr>
          </a:solidFill>
          <a:ln/>
        </p:spPr>
      </p:sp>
      <p:sp>
        <p:nvSpPr>
          <p:cNvPr id="32" name="Shape 30"/>
          <p:cNvSpPr/>
          <p:nvPr/>
        </p:nvSpPr>
        <p:spPr>
          <a:xfrm>
            <a:off x="6191250" y="3352800"/>
            <a:ext cx="38100" cy="1524000"/>
          </a:xfrm>
          <a:custGeom>
            <a:avLst/>
            <a:gdLst/>
            <a:ahLst/>
            <a:cxnLst/>
            <a:rect l="l" t="t" r="r" b="b"/>
            <a:pathLst>
              <a:path w="38100" h="1524000">
                <a:moveTo>
                  <a:pt x="38100" y="0"/>
                </a:moveTo>
                <a:lnTo>
                  <a:pt x="38100" y="0"/>
                </a:lnTo>
                <a:lnTo>
                  <a:pt x="38100" y="1524000"/>
                </a:lnTo>
                <a:lnTo>
                  <a:pt x="38100" y="1524000"/>
                </a:lnTo>
                <a:cubicBezTo>
                  <a:pt x="17072" y="1524000"/>
                  <a:pt x="0" y="1506928"/>
                  <a:pt x="0" y="1485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B0A59A"/>
          </a:solidFill>
          <a:ln/>
        </p:spPr>
      </p:sp>
      <p:sp>
        <p:nvSpPr>
          <p:cNvPr id="33" name="Shape 31"/>
          <p:cNvSpPr/>
          <p:nvPr/>
        </p:nvSpPr>
        <p:spPr>
          <a:xfrm>
            <a:off x="6386513" y="35433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0"/>
                </a:moveTo>
                <a:cubicBezTo>
                  <a:pt x="100719" y="0"/>
                  <a:pt x="105742" y="3014"/>
                  <a:pt x="108347" y="7813"/>
                </a:cubicBezTo>
                <a:lnTo>
                  <a:pt x="188714" y="156642"/>
                </a:lnTo>
                <a:cubicBezTo>
                  <a:pt x="191207" y="161255"/>
                  <a:pt x="191095" y="166836"/>
                  <a:pt x="188416" y="171338"/>
                </a:cubicBezTo>
                <a:cubicBezTo>
                  <a:pt x="185737" y="175840"/>
                  <a:pt x="180863" y="178594"/>
                  <a:pt x="175617" y="178594"/>
                </a:cubicBezTo>
                <a:lnTo>
                  <a:pt x="14883" y="178594"/>
                </a:lnTo>
                <a:cubicBezTo>
                  <a:pt x="9637" y="178594"/>
                  <a:pt x="4800" y="175840"/>
                  <a:pt x="2084" y="171338"/>
                </a:cubicBezTo>
                <a:cubicBezTo>
                  <a:pt x="-633" y="166836"/>
                  <a:pt x="-707" y="161255"/>
                  <a:pt x="1786" y="156642"/>
                </a:cubicBezTo>
                <a:lnTo>
                  <a:pt x="82153" y="7813"/>
                </a:lnTo>
                <a:cubicBezTo>
                  <a:pt x="84758" y="3014"/>
                  <a:pt x="89781" y="0"/>
                  <a:pt x="95250" y="0"/>
                </a:cubicBezTo>
                <a:close/>
                <a:moveTo>
                  <a:pt x="95250" y="62508"/>
                </a:moveTo>
                <a:cubicBezTo>
                  <a:pt x="90301" y="62508"/>
                  <a:pt x="86320" y="66489"/>
                  <a:pt x="86320" y="71438"/>
                </a:cubicBezTo>
                <a:lnTo>
                  <a:pt x="86320" y="113109"/>
                </a:lnTo>
                <a:cubicBezTo>
                  <a:pt x="86320" y="118058"/>
                  <a:pt x="90301" y="122039"/>
                  <a:pt x="95250" y="122039"/>
                </a:cubicBezTo>
                <a:cubicBezTo>
                  <a:pt x="100199" y="122039"/>
                  <a:pt x="104180" y="118058"/>
                  <a:pt x="104180" y="113109"/>
                </a:cubicBezTo>
                <a:lnTo>
                  <a:pt x="104180" y="71438"/>
                </a:lnTo>
                <a:cubicBezTo>
                  <a:pt x="104180" y="66489"/>
                  <a:pt x="100199" y="62508"/>
                  <a:pt x="95250" y="62508"/>
                </a:cubicBezTo>
                <a:close/>
                <a:moveTo>
                  <a:pt x="105184" y="142875"/>
                </a:moveTo>
                <a:cubicBezTo>
                  <a:pt x="105410" y="139188"/>
                  <a:pt x="103571" y="135679"/>
                  <a:pt x="100410" y="133767"/>
                </a:cubicBezTo>
                <a:cubicBezTo>
                  <a:pt x="97249" y="131855"/>
                  <a:pt x="93288" y="131855"/>
                  <a:pt x="90127" y="133767"/>
                </a:cubicBezTo>
                <a:cubicBezTo>
                  <a:pt x="86966" y="135679"/>
                  <a:pt x="85127" y="139188"/>
                  <a:pt x="85353" y="142875"/>
                </a:cubicBezTo>
                <a:cubicBezTo>
                  <a:pt x="85127" y="146562"/>
                  <a:pt x="86966" y="150071"/>
                  <a:pt x="90127" y="151983"/>
                </a:cubicBezTo>
                <a:cubicBezTo>
                  <a:pt x="93288" y="153895"/>
                  <a:pt x="97249" y="153895"/>
                  <a:pt x="100410" y="151983"/>
                </a:cubicBezTo>
                <a:cubicBezTo>
                  <a:pt x="103571" y="150071"/>
                  <a:pt x="105410" y="146562"/>
                  <a:pt x="105184" y="142875"/>
                </a:cubicBezTo>
                <a:close/>
              </a:path>
            </a:pathLst>
          </a:custGeom>
          <a:solidFill>
            <a:srgbClr val="B0A59A"/>
          </a:solidFill>
          <a:ln/>
        </p:spPr>
      </p:sp>
      <p:sp>
        <p:nvSpPr>
          <p:cNvPr id="34" name="Text 32"/>
          <p:cNvSpPr/>
          <p:nvPr/>
        </p:nvSpPr>
        <p:spPr>
          <a:xfrm>
            <a:off x="6600825" y="3505200"/>
            <a:ext cx="5153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C2C2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Points d'attention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6381750" y="39243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49709" y="49709"/>
                </a:moveTo>
                <a:cubicBezTo>
                  <a:pt x="52507" y="46911"/>
                  <a:pt x="57031" y="46911"/>
                  <a:pt x="59799" y="49709"/>
                </a:cubicBezTo>
                <a:lnTo>
                  <a:pt x="76170" y="66080"/>
                </a:lnTo>
                <a:lnTo>
                  <a:pt x="92541" y="49709"/>
                </a:lnTo>
                <a:cubicBezTo>
                  <a:pt x="95339" y="46911"/>
                  <a:pt x="99864" y="46911"/>
                  <a:pt x="102632" y="49709"/>
                </a:cubicBezTo>
                <a:cubicBezTo>
                  <a:pt x="105400" y="52507"/>
                  <a:pt x="105430" y="57031"/>
                  <a:pt x="102632" y="59799"/>
                </a:cubicBezTo>
                <a:lnTo>
                  <a:pt x="86261" y="76170"/>
                </a:lnTo>
                <a:lnTo>
                  <a:pt x="102632" y="92541"/>
                </a:lnTo>
                <a:cubicBezTo>
                  <a:pt x="105430" y="95339"/>
                  <a:pt x="105430" y="99864"/>
                  <a:pt x="102632" y="102632"/>
                </a:cubicBezTo>
                <a:cubicBezTo>
                  <a:pt x="99834" y="105400"/>
                  <a:pt x="95310" y="105430"/>
                  <a:pt x="92541" y="102632"/>
                </a:cubicBezTo>
                <a:lnTo>
                  <a:pt x="76170" y="86261"/>
                </a:lnTo>
                <a:lnTo>
                  <a:pt x="59799" y="102632"/>
                </a:lnTo>
                <a:cubicBezTo>
                  <a:pt x="57001" y="105430"/>
                  <a:pt x="52477" y="105430"/>
                  <a:pt x="49709" y="102632"/>
                </a:cubicBezTo>
                <a:cubicBezTo>
                  <a:pt x="46940" y="99834"/>
                  <a:pt x="46911" y="95310"/>
                  <a:pt x="49709" y="92541"/>
                </a:cubicBezTo>
                <a:lnTo>
                  <a:pt x="66080" y="76170"/>
                </a:lnTo>
                <a:lnTo>
                  <a:pt x="49709" y="59799"/>
                </a:lnTo>
                <a:cubicBezTo>
                  <a:pt x="46911" y="57001"/>
                  <a:pt x="46911" y="52477"/>
                  <a:pt x="49709" y="49709"/>
                </a:cubicBezTo>
                <a:close/>
              </a:path>
            </a:pathLst>
          </a:custGeom>
          <a:solidFill>
            <a:srgbClr val="B0A59A"/>
          </a:solidFill>
          <a:ln/>
        </p:spPr>
      </p:sp>
      <p:sp>
        <p:nvSpPr>
          <p:cNvPr id="36" name="Text 34"/>
          <p:cNvSpPr/>
          <p:nvPr/>
        </p:nvSpPr>
        <p:spPr>
          <a:xfrm>
            <a:off x="6667500" y="3886200"/>
            <a:ext cx="26574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Supports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uniquement PDF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non éligibles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6381750" y="42291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49709" y="49709"/>
                </a:moveTo>
                <a:cubicBezTo>
                  <a:pt x="52507" y="46911"/>
                  <a:pt x="57031" y="46911"/>
                  <a:pt x="59799" y="49709"/>
                </a:cubicBezTo>
                <a:lnTo>
                  <a:pt x="76170" y="66080"/>
                </a:lnTo>
                <a:lnTo>
                  <a:pt x="92541" y="49709"/>
                </a:lnTo>
                <a:cubicBezTo>
                  <a:pt x="95339" y="46911"/>
                  <a:pt x="99864" y="46911"/>
                  <a:pt x="102632" y="49709"/>
                </a:cubicBezTo>
                <a:cubicBezTo>
                  <a:pt x="105400" y="52507"/>
                  <a:pt x="105430" y="57031"/>
                  <a:pt x="102632" y="59799"/>
                </a:cubicBezTo>
                <a:lnTo>
                  <a:pt x="86261" y="76170"/>
                </a:lnTo>
                <a:lnTo>
                  <a:pt x="102632" y="92541"/>
                </a:lnTo>
                <a:cubicBezTo>
                  <a:pt x="105430" y="95339"/>
                  <a:pt x="105430" y="99864"/>
                  <a:pt x="102632" y="102632"/>
                </a:cubicBezTo>
                <a:cubicBezTo>
                  <a:pt x="99834" y="105400"/>
                  <a:pt x="95310" y="105430"/>
                  <a:pt x="92541" y="102632"/>
                </a:cubicBezTo>
                <a:lnTo>
                  <a:pt x="76170" y="86261"/>
                </a:lnTo>
                <a:lnTo>
                  <a:pt x="59799" y="102632"/>
                </a:lnTo>
                <a:cubicBezTo>
                  <a:pt x="57001" y="105430"/>
                  <a:pt x="52477" y="105430"/>
                  <a:pt x="49709" y="102632"/>
                </a:cubicBezTo>
                <a:cubicBezTo>
                  <a:pt x="46940" y="99834"/>
                  <a:pt x="46911" y="95310"/>
                  <a:pt x="49709" y="92541"/>
                </a:cubicBezTo>
                <a:lnTo>
                  <a:pt x="66080" y="76170"/>
                </a:lnTo>
                <a:lnTo>
                  <a:pt x="49709" y="59799"/>
                </a:lnTo>
                <a:cubicBezTo>
                  <a:pt x="46911" y="57001"/>
                  <a:pt x="46911" y="52477"/>
                  <a:pt x="49709" y="49709"/>
                </a:cubicBezTo>
                <a:close/>
              </a:path>
            </a:pathLst>
          </a:custGeom>
          <a:solidFill>
            <a:srgbClr val="B0A59A"/>
          </a:solidFill>
          <a:ln/>
        </p:spPr>
      </p:sp>
      <p:sp>
        <p:nvSpPr>
          <p:cNvPr id="38" name="Text 36"/>
          <p:cNvSpPr/>
          <p:nvPr/>
        </p:nvSpPr>
        <p:spPr>
          <a:xfrm>
            <a:off x="6667500" y="4191000"/>
            <a:ext cx="27622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Cours sans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inscription d'étudiants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rejetés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6381750" y="45339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6B7A8F"/>
          </a:solidFill>
          <a:ln/>
        </p:spPr>
      </p:sp>
      <p:sp>
        <p:nvSpPr>
          <p:cNvPr id="40" name="Text 38"/>
          <p:cNvSpPr/>
          <p:nvPr/>
        </p:nvSpPr>
        <p:spPr>
          <a:xfrm>
            <a:off x="6667500" y="4495800"/>
            <a:ext cx="30575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Supports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multi-auteurs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acceptés (1 expertise)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6172200" y="5029200"/>
            <a:ext cx="5638800" cy="1447800"/>
          </a:xfrm>
          <a:custGeom>
            <a:avLst/>
            <a:gdLst/>
            <a:ahLst/>
            <a:cxnLst/>
            <a:rect l="l" t="t" r="r" b="b"/>
            <a:pathLst>
              <a:path w="5638800" h="1447800">
                <a:moveTo>
                  <a:pt x="76198" y="0"/>
                </a:moveTo>
                <a:lnTo>
                  <a:pt x="5562602" y="0"/>
                </a:lnTo>
                <a:cubicBezTo>
                  <a:pt x="5604657" y="0"/>
                  <a:pt x="5638800" y="34143"/>
                  <a:pt x="5638800" y="76198"/>
                </a:cubicBezTo>
                <a:lnTo>
                  <a:pt x="5638800" y="1371602"/>
                </a:lnTo>
                <a:cubicBezTo>
                  <a:pt x="5638800" y="1413657"/>
                  <a:pt x="5604657" y="1447800"/>
                  <a:pt x="5562602" y="1447800"/>
                </a:cubicBezTo>
                <a:lnTo>
                  <a:pt x="76198" y="1447800"/>
                </a:lnTo>
                <a:cubicBezTo>
                  <a:pt x="34143" y="1447800"/>
                  <a:pt x="0" y="1413657"/>
                  <a:pt x="0" y="13716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6B7A8F">
              <a:alpha val="10196"/>
            </a:srgbClr>
          </a:solidFill>
          <a:ln/>
        </p:spPr>
      </p:sp>
      <p:sp>
        <p:nvSpPr>
          <p:cNvPr id="42" name="Shape 40"/>
          <p:cNvSpPr/>
          <p:nvPr/>
        </p:nvSpPr>
        <p:spPr>
          <a:xfrm>
            <a:off x="6362700" y="5429250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87184" y="114300"/>
                </a:moveTo>
                <a:cubicBezTo>
                  <a:pt x="89356" y="107662"/>
                  <a:pt x="93702" y="101650"/>
                  <a:pt x="98614" y="96470"/>
                </a:cubicBezTo>
                <a:cubicBezTo>
                  <a:pt x="108347" y="86231"/>
                  <a:pt x="114300" y="72390"/>
                  <a:pt x="114300" y="57150"/>
                </a:cubicBezTo>
                <a:cubicBezTo>
                  <a:pt x="114300" y="25598"/>
                  <a:pt x="88702" y="0"/>
                  <a:pt x="57150" y="0"/>
                </a:cubicBezTo>
                <a:cubicBezTo>
                  <a:pt x="25598" y="0"/>
                  <a:pt x="0" y="25598"/>
                  <a:pt x="0" y="57150"/>
                </a:cubicBezTo>
                <a:cubicBezTo>
                  <a:pt x="0" y="72390"/>
                  <a:pt x="5953" y="86231"/>
                  <a:pt x="15686" y="96470"/>
                </a:cubicBezTo>
                <a:cubicBezTo>
                  <a:pt x="20598" y="101650"/>
                  <a:pt x="24973" y="107662"/>
                  <a:pt x="27116" y="114300"/>
                </a:cubicBezTo>
                <a:lnTo>
                  <a:pt x="87154" y="114300"/>
                </a:lnTo>
                <a:close/>
                <a:moveTo>
                  <a:pt x="85725" y="128588"/>
                </a:moveTo>
                <a:lnTo>
                  <a:pt x="28575" y="128588"/>
                </a:lnTo>
                <a:lnTo>
                  <a:pt x="28575" y="133350"/>
                </a:lnTo>
                <a:cubicBezTo>
                  <a:pt x="28575" y="146506"/>
                  <a:pt x="39231" y="157163"/>
                  <a:pt x="52388" y="157163"/>
                </a:cubicBezTo>
                <a:lnTo>
                  <a:pt x="61912" y="157163"/>
                </a:lnTo>
                <a:cubicBezTo>
                  <a:pt x="75069" y="157163"/>
                  <a:pt x="85725" y="146506"/>
                  <a:pt x="85725" y="133350"/>
                </a:cubicBezTo>
                <a:lnTo>
                  <a:pt x="85725" y="128588"/>
                </a:lnTo>
                <a:close/>
                <a:moveTo>
                  <a:pt x="54769" y="33338"/>
                </a:moveTo>
                <a:cubicBezTo>
                  <a:pt x="42922" y="33338"/>
                  <a:pt x="33338" y="42922"/>
                  <a:pt x="33338" y="54769"/>
                </a:cubicBezTo>
                <a:cubicBezTo>
                  <a:pt x="33338" y="58728"/>
                  <a:pt x="30153" y="61912"/>
                  <a:pt x="26194" y="61912"/>
                </a:cubicBezTo>
                <a:cubicBezTo>
                  <a:pt x="22235" y="61912"/>
                  <a:pt x="19050" y="58728"/>
                  <a:pt x="19050" y="54769"/>
                </a:cubicBezTo>
                <a:cubicBezTo>
                  <a:pt x="19050" y="35034"/>
                  <a:pt x="35034" y="19050"/>
                  <a:pt x="54769" y="19050"/>
                </a:cubicBezTo>
                <a:cubicBezTo>
                  <a:pt x="58728" y="19050"/>
                  <a:pt x="61912" y="22235"/>
                  <a:pt x="61912" y="26194"/>
                </a:cubicBezTo>
                <a:cubicBezTo>
                  <a:pt x="61912" y="30153"/>
                  <a:pt x="58728" y="33338"/>
                  <a:pt x="54769" y="33338"/>
                </a:cubicBezTo>
                <a:close/>
              </a:path>
            </a:pathLst>
          </a:custGeom>
          <a:solidFill>
            <a:srgbClr val="6B7A8F"/>
          </a:solidFill>
          <a:ln/>
        </p:spPr>
      </p:sp>
      <p:sp>
        <p:nvSpPr>
          <p:cNvPr id="43" name="Text 41"/>
          <p:cNvSpPr/>
          <p:nvPr/>
        </p:nvSpPr>
        <p:spPr>
          <a:xfrm>
            <a:off x="6572250" y="5381625"/>
            <a:ext cx="516255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Conseil :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Vérifiez que votre cours respecte la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structuration pédagogique CNEAD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avant de déposer votre demande pour maximiser vos chances de succès.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210" kern="0" dirty="0">
                <a:solidFill>
                  <a:srgbClr val="8C92A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Chapitre 01 - Conditions préalables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2C2C2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Documents requis pour la demande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1104900"/>
            <a:ext cx="11515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2C2C2C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Liste exhaustive des pièces justificatives à préparer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1485900"/>
            <a:ext cx="762000" cy="38100"/>
          </a:xfrm>
          <a:custGeom>
            <a:avLst/>
            <a:gdLst/>
            <a:ahLst/>
            <a:cxnLst/>
            <a:rect l="l" t="t" r="r" b="b"/>
            <a:pathLst>
              <a:path w="762000" h="38100">
                <a:moveTo>
                  <a:pt x="0" y="0"/>
                </a:moveTo>
                <a:lnTo>
                  <a:pt x="762000" y="0"/>
                </a:lnTo>
                <a:lnTo>
                  <a:pt x="762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B0A59A"/>
          </a:solidFill>
          <a:ln/>
        </p:spPr>
      </p:sp>
      <p:sp>
        <p:nvSpPr>
          <p:cNvPr id="6" name="Shape 4"/>
          <p:cNvSpPr/>
          <p:nvPr/>
        </p:nvSpPr>
        <p:spPr>
          <a:xfrm>
            <a:off x="381000" y="1676400"/>
            <a:ext cx="3705225" cy="3543300"/>
          </a:xfrm>
          <a:custGeom>
            <a:avLst/>
            <a:gdLst/>
            <a:ahLst/>
            <a:cxnLst/>
            <a:rect l="l" t="t" r="r" b="b"/>
            <a:pathLst>
              <a:path w="3705225" h="3543300">
                <a:moveTo>
                  <a:pt x="76216" y="0"/>
                </a:moveTo>
                <a:lnTo>
                  <a:pt x="3629009" y="0"/>
                </a:lnTo>
                <a:cubicBezTo>
                  <a:pt x="3671102" y="0"/>
                  <a:pt x="3705225" y="34123"/>
                  <a:pt x="3705225" y="76216"/>
                </a:cubicBezTo>
                <a:lnTo>
                  <a:pt x="3705225" y="3467084"/>
                </a:lnTo>
                <a:cubicBezTo>
                  <a:pt x="3705225" y="3509177"/>
                  <a:pt x="3671102" y="3543300"/>
                  <a:pt x="3629009" y="3543300"/>
                </a:cubicBezTo>
                <a:lnTo>
                  <a:pt x="76216" y="3543300"/>
                </a:lnTo>
                <a:cubicBezTo>
                  <a:pt x="34123" y="3543300"/>
                  <a:pt x="0" y="3509177"/>
                  <a:pt x="0" y="3467084"/>
                </a:cubicBezTo>
                <a:lnTo>
                  <a:pt x="0" y="76216"/>
                </a:lnTo>
                <a:cubicBezTo>
                  <a:pt x="0" y="34151"/>
                  <a:pt x="34151" y="0"/>
                  <a:pt x="76216" y="0"/>
                </a:cubicBezTo>
                <a:close/>
              </a:path>
            </a:pathLst>
          </a:custGeom>
          <a:solidFill>
            <a:srgbClr val="8C92AC"/>
          </a:solidFill>
          <a:ln/>
        </p:spPr>
      </p:sp>
      <p:sp>
        <p:nvSpPr>
          <p:cNvPr id="7" name="Shape 5"/>
          <p:cNvSpPr/>
          <p:nvPr/>
        </p:nvSpPr>
        <p:spPr>
          <a:xfrm>
            <a:off x="5334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Text 6"/>
          <p:cNvSpPr/>
          <p:nvPr/>
        </p:nvSpPr>
        <p:spPr>
          <a:xfrm>
            <a:off x="684758" y="1924050"/>
            <a:ext cx="247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8C92A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01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104900" y="1924050"/>
            <a:ext cx="20574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Attestation de production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33400" y="2495550"/>
            <a:ext cx="34766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Document obligatoire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visé par le Doyen ou le Vice-Doyen de la pédagogie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33400" y="3143250"/>
            <a:ext cx="3400425" cy="990600"/>
          </a:xfrm>
          <a:custGeom>
            <a:avLst/>
            <a:gdLst/>
            <a:ahLst/>
            <a:cxnLst/>
            <a:rect l="l" t="t" r="r" b="b"/>
            <a:pathLst>
              <a:path w="3400425" h="990600">
                <a:moveTo>
                  <a:pt x="38098" y="0"/>
                </a:moveTo>
                <a:lnTo>
                  <a:pt x="3362327" y="0"/>
                </a:lnTo>
                <a:cubicBezTo>
                  <a:pt x="3383368" y="0"/>
                  <a:pt x="3400425" y="17057"/>
                  <a:pt x="3400425" y="38098"/>
                </a:cubicBezTo>
                <a:lnTo>
                  <a:pt x="3400425" y="952502"/>
                </a:lnTo>
                <a:cubicBezTo>
                  <a:pt x="3400425" y="973543"/>
                  <a:pt x="3383368" y="990600"/>
                  <a:pt x="3362327" y="990600"/>
                </a:cubicBezTo>
                <a:lnTo>
                  <a:pt x="38098" y="990600"/>
                </a:lnTo>
                <a:cubicBezTo>
                  <a:pt x="17057" y="990600"/>
                  <a:pt x="0" y="973543"/>
                  <a:pt x="0" y="952502"/>
                </a:cubicBezTo>
                <a:lnTo>
                  <a:pt x="0" y="38098"/>
                </a:lnTo>
                <a:cubicBezTo>
                  <a:pt x="0" y="17071"/>
                  <a:pt x="17071" y="0"/>
                  <a:pt x="38098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12" name="Shape 10"/>
          <p:cNvSpPr/>
          <p:nvPr/>
        </p:nvSpPr>
        <p:spPr>
          <a:xfrm>
            <a:off x="723900" y="3333750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0" y="19050"/>
                </a:moveTo>
                <a:cubicBezTo>
                  <a:pt x="0" y="8543"/>
                  <a:pt x="8543" y="0"/>
                  <a:pt x="19050" y="0"/>
                </a:cubicBezTo>
                <a:lnTo>
                  <a:pt x="63550" y="0"/>
                </a:lnTo>
                <a:cubicBezTo>
                  <a:pt x="68610" y="0"/>
                  <a:pt x="73462" y="1994"/>
                  <a:pt x="77033" y="5566"/>
                </a:cubicBezTo>
                <a:lnTo>
                  <a:pt x="108734" y="37296"/>
                </a:lnTo>
                <a:cubicBezTo>
                  <a:pt x="112306" y="40868"/>
                  <a:pt x="114300" y="45720"/>
                  <a:pt x="114300" y="50780"/>
                </a:cubicBezTo>
                <a:lnTo>
                  <a:pt x="114300" y="133350"/>
                </a:lnTo>
                <a:cubicBezTo>
                  <a:pt x="114300" y="143857"/>
                  <a:pt x="105757" y="152400"/>
                  <a:pt x="95250" y="152400"/>
                </a:cubicBezTo>
                <a:lnTo>
                  <a:pt x="19050" y="152400"/>
                </a:lnTo>
                <a:cubicBezTo>
                  <a:pt x="8543" y="152400"/>
                  <a:pt x="0" y="143857"/>
                  <a:pt x="0" y="133350"/>
                </a:cubicBezTo>
                <a:lnTo>
                  <a:pt x="0" y="19050"/>
                </a:lnTo>
                <a:close/>
                <a:moveTo>
                  <a:pt x="61912" y="17413"/>
                </a:moveTo>
                <a:lnTo>
                  <a:pt x="61912" y="45244"/>
                </a:lnTo>
                <a:cubicBezTo>
                  <a:pt x="61912" y="49203"/>
                  <a:pt x="65097" y="52388"/>
                  <a:pt x="69056" y="52388"/>
                </a:cubicBezTo>
                <a:lnTo>
                  <a:pt x="96887" y="52388"/>
                </a:lnTo>
                <a:lnTo>
                  <a:pt x="61912" y="17413"/>
                </a:lnTo>
                <a:close/>
                <a:moveTo>
                  <a:pt x="35719" y="76200"/>
                </a:moveTo>
                <a:cubicBezTo>
                  <a:pt x="31760" y="76200"/>
                  <a:pt x="28575" y="79385"/>
                  <a:pt x="28575" y="83344"/>
                </a:cubicBezTo>
                <a:cubicBezTo>
                  <a:pt x="28575" y="87303"/>
                  <a:pt x="31760" y="90488"/>
                  <a:pt x="35719" y="90488"/>
                </a:cubicBezTo>
                <a:lnTo>
                  <a:pt x="78581" y="90488"/>
                </a:lnTo>
                <a:cubicBezTo>
                  <a:pt x="82540" y="90488"/>
                  <a:pt x="85725" y="87303"/>
                  <a:pt x="85725" y="83344"/>
                </a:cubicBezTo>
                <a:cubicBezTo>
                  <a:pt x="85725" y="79385"/>
                  <a:pt x="82540" y="76200"/>
                  <a:pt x="78581" y="76200"/>
                </a:cubicBezTo>
                <a:lnTo>
                  <a:pt x="35719" y="76200"/>
                </a:lnTo>
                <a:close/>
                <a:moveTo>
                  <a:pt x="35719" y="104775"/>
                </a:moveTo>
                <a:cubicBezTo>
                  <a:pt x="31760" y="104775"/>
                  <a:pt x="28575" y="107960"/>
                  <a:pt x="28575" y="111919"/>
                </a:cubicBezTo>
                <a:cubicBezTo>
                  <a:pt x="28575" y="115878"/>
                  <a:pt x="31760" y="119062"/>
                  <a:pt x="35719" y="119062"/>
                </a:cubicBezTo>
                <a:lnTo>
                  <a:pt x="78581" y="119062"/>
                </a:lnTo>
                <a:cubicBezTo>
                  <a:pt x="82540" y="119062"/>
                  <a:pt x="85725" y="115878"/>
                  <a:pt x="85725" y="111919"/>
                </a:cubicBezTo>
                <a:cubicBezTo>
                  <a:pt x="85725" y="107960"/>
                  <a:pt x="82540" y="104775"/>
                  <a:pt x="78581" y="104775"/>
                </a:cubicBezTo>
                <a:lnTo>
                  <a:pt x="35719" y="104775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3" name="Text 11"/>
          <p:cNvSpPr/>
          <p:nvPr/>
        </p:nvSpPr>
        <p:spPr>
          <a:xfrm>
            <a:off x="933450" y="3295650"/>
            <a:ext cx="292417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Alternative : Extrait du PV du conseil scientifique mentionnant la validation du support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52450" y="43243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66675" y="47625"/>
                </a:moveTo>
                <a:cubicBezTo>
                  <a:pt x="66675" y="42368"/>
                  <a:pt x="70943" y="38100"/>
                  <a:pt x="76200" y="38100"/>
                </a:cubicBezTo>
                <a:cubicBezTo>
                  <a:pt x="81457" y="38100"/>
                  <a:pt x="85725" y="42368"/>
                  <a:pt x="85725" y="47625"/>
                </a:cubicBezTo>
                <a:cubicBezTo>
                  <a:pt x="85725" y="52882"/>
                  <a:pt x="81457" y="57150"/>
                  <a:pt x="76200" y="57150"/>
                </a:cubicBezTo>
                <a:cubicBezTo>
                  <a:pt x="70943" y="57150"/>
                  <a:pt x="66675" y="52882"/>
                  <a:pt x="66675" y="47625"/>
                </a:cubicBezTo>
                <a:close/>
                <a:moveTo>
                  <a:pt x="64294" y="66675"/>
                </a:moveTo>
                <a:lnTo>
                  <a:pt x="78581" y="66675"/>
                </a:lnTo>
                <a:cubicBezTo>
                  <a:pt x="82540" y="66675"/>
                  <a:pt x="85725" y="69860"/>
                  <a:pt x="85725" y="73819"/>
                </a:cubicBezTo>
                <a:lnTo>
                  <a:pt x="85725" y="100013"/>
                </a:lnTo>
                <a:lnTo>
                  <a:pt x="88106" y="100013"/>
                </a:lnTo>
                <a:cubicBezTo>
                  <a:pt x="92065" y="100013"/>
                  <a:pt x="95250" y="103197"/>
                  <a:pt x="95250" y="107156"/>
                </a:cubicBezTo>
                <a:cubicBezTo>
                  <a:pt x="95250" y="111115"/>
                  <a:pt x="92065" y="114300"/>
                  <a:pt x="88106" y="114300"/>
                </a:cubicBezTo>
                <a:lnTo>
                  <a:pt x="64294" y="114300"/>
                </a:lnTo>
                <a:cubicBezTo>
                  <a:pt x="60335" y="114300"/>
                  <a:pt x="57150" y="111115"/>
                  <a:pt x="57150" y="107156"/>
                </a:cubicBezTo>
                <a:cubicBezTo>
                  <a:pt x="57150" y="103197"/>
                  <a:pt x="60335" y="100013"/>
                  <a:pt x="64294" y="100013"/>
                </a:cubicBezTo>
                <a:lnTo>
                  <a:pt x="71438" y="100013"/>
                </a:lnTo>
                <a:lnTo>
                  <a:pt x="71438" y="80962"/>
                </a:lnTo>
                <a:lnTo>
                  <a:pt x="64294" y="80962"/>
                </a:lnTo>
                <a:cubicBezTo>
                  <a:pt x="60335" y="80962"/>
                  <a:pt x="57150" y="77778"/>
                  <a:pt x="57150" y="73819"/>
                </a:cubicBezTo>
                <a:cubicBezTo>
                  <a:pt x="57150" y="69860"/>
                  <a:pt x="60335" y="66675"/>
                  <a:pt x="64294" y="66675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5" name="Text 13"/>
          <p:cNvSpPr/>
          <p:nvPr/>
        </p:nvSpPr>
        <p:spPr>
          <a:xfrm>
            <a:off x="781050" y="4286250"/>
            <a:ext cx="322897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Ce document atteste que le support a été produit par l'enseignant et validé par les instances compétentes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4241750" y="1676400"/>
            <a:ext cx="3705225" cy="3543300"/>
          </a:xfrm>
          <a:custGeom>
            <a:avLst/>
            <a:gdLst/>
            <a:ahLst/>
            <a:cxnLst/>
            <a:rect l="l" t="t" r="r" b="b"/>
            <a:pathLst>
              <a:path w="3705225" h="3543300">
                <a:moveTo>
                  <a:pt x="76216" y="0"/>
                </a:moveTo>
                <a:lnTo>
                  <a:pt x="3629009" y="0"/>
                </a:lnTo>
                <a:cubicBezTo>
                  <a:pt x="3671102" y="0"/>
                  <a:pt x="3705225" y="34123"/>
                  <a:pt x="3705225" y="76216"/>
                </a:cubicBezTo>
                <a:lnTo>
                  <a:pt x="3705225" y="3467084"/>
                </a:lnTo>
                <a:cubicBezTo>
                  <a:pt x="3705225" y="3509177"/>
                  <a:pt x="3671102" y="3543300"/>
                  <a:pt x="3629009" y="3543300"/>
                </a:cubicBezTo>
                <a:lnTo>
                  <a:pt x="76216" y="3543300"/>
                </a:lnTo>
                <a:cubicBezTo>
                  <a:pt x="34123" y="3543300"/>
                  <a:pt x="0" y="3509177"/>
                  <a:pt x="0" y="3467084"/>
                </a:cubicBezTo>
                <a:lnTo>
                  <a:pt x="0" y="76216"/>
                </a:lnTo>
                <a:cubicBezTo>
                  <a:pt x="0" y="34151"/>
                  <a:pt x="34151" y="0"/>
                  <a:pt x="76216" y="0"/>
                </a:cubicBezTo>
                <a:close/>
              </a:path>
            </a:pathLst>
          </a:custGeom>
          <a:solidFill>
            <a:srgbClr val="B0A59A"/>
          </a:solidFill>
          <a:ln/>
        </p:spPr>
      </p:sp>
      <p:sp>
        <p:nvSpPr>
          <p:cNvPr id="17" name="Shape 15"/>
          <p:cNvSpPr/>
          <p:nvPr/>
        </p:nvSpPr>
        <p:spPr>
          <a:xfrm>
            <a:off x="439415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8" name="Text 16"/>
          <p:cNvSpPr/>
          <p:nvPr/>
        </p:nvSpPr>
        <p:spPr>
          <a:xfrm>
            <a:off x="4527947" y="1924050"/>
            <a:ext cx="2857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B0A59A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02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4965650" y="1924050"/>
            <a:ext cx="18478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Preuve d'enseignement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4394150" y="2609850"/>
            <a:ext cx="34766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Attestation établie par le Chef de département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en concertation avec le responsable de spécialité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4394150" y="3257550"/>
            <a:ext cx="3400425" cy="990600"/>
          </a:xfrm>
          <a:custGeom>
            <a:avLst/>
            <a:gdLst/>
            <a:ahLst/>
            <a:cxnLst/>
            <a:rect l="l" t="t" r="r" b="b"/>
            <a:pathLst>
              <a:path w="3400425" h="990600">
                <a:moveTo>
                  <a:pt x="38098" y="0"/>
                </a:moveTo>
                <a:lnTo>
                  <a:pt x="3362327" y="0"/>
                </a:lnTo>
                <a:cubicBezTo>
                  <a:pt x="3383368" y="0"/>
                  <a:pt x="3400425" y="17057"/>
                  <a:pt x="3400425" y="38098"/>
                </a:cubicBezTo>
                <a:lnTo>
                  <a:pt x="3400425" y="952502"/>
                </a:lnTo>
                <a:cubicBezTo>
                  <a:pt x="3400425" y="973543"/>
                  <a:pt x="3383368" y="990600"/>
                  <a:pt x="3362327" y="990600"/>
                </a:cubicBezTo>
                <a:lnTo>
                  <a:pt x="38098" y="990600"/>
                </a:lnTo>
                <a:cubicBezTo>
                  <a:pt x="17057" y="990600"/>
                  <a:pt x="0" y="973543"/>
                  <a:pt x="0" y="952502"/>
                </a:cubicBezTo>
                <a:lnTo>
                  <a:pt x="0" y="38098"/>
                </a:lnTo>
                <a:cubicBezTo>
                  <a:pt x="0" y="17071"/>
                  <a:pt x="17071" y="0"/>
                  <a:pt x="38098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22" name="Shape 20"/>
          <p:cNvSpPr/>
          <p:nvPr/>
        </p:nvSpPr>
        <p:spPr>
          <a:xfrm>
            <a:off x="4575125" y="3448050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38100" y="0"/>
                </a:moveTo>
                <a:cubicBezTo>
                  <a:pt x="43369" y="0"/>
                  <a:pt x="47625" y="4256"/>
                  <a:pt x="47625" y="9525"/>
                </a:cubicBezTo>
                <a:lnTo>
                  <a:pt x="47625" y="19050"/>
                </a:lnTo>
                <a:lnTo>
                  <a:pt x="85725" y="19050"/>
                </a:lnTo>
                <a:lnTo>
                  <a:pt x="85725" y="9525"/>
                </a:lnTo>
                <a:cubicBezTo>
                  <a:pt x="85725" y="4256"/>
                  <a:pt x="89981" y="0"/>
                  <a:pt x="95250" y="0"/>
                </a:cubicBezTo>
                <a:cubicBezTo>
                  <a:pt x="100519" y="0"/>
                  <a:pt x="104775" y="4256"/>
                  <a:pt x="104775" y="9525"/>
                </a:cubicBezTo>
                <a:lnTo>
                  <a:pt x="104775" y="19050"/>
                </a:lnTo>
                <a:lnTo>
                  <a:pt x="114300" y="19050"/>
                </a:lnTo>
                <a:cubicBezTo>
                  <a:pt x="124807" y="19050"/>
                  <a:pt x="133350" y="27593"/>
                  <a:pt x="133350" y="38100"/>
                </a:cubicBezTo>
                <a:lnTo>
                  <a:pt x="133350" y="123825"/>
                </a:lnTo>
                <a:cubicBezTo>
                  <a:pt x="133350" y="134332"/>
                  <a:pt x="124807" y="142875"/>
                  <a:pt x="114300" y="142875"/>
                </a:cubicBezTo>
                <a:lnTo>
                  <a:pt x="19050" y="142875"/>
                </a:lnTo>
                <a:cubicBezTo>
                  <a:pt x="8543" y="142875"/>
                  <a:pt x="0" y="134332"/>
                  <a:pt x="0" y="123825"/>
                </a:cubicBezTo>
                <a:lnTo>
                  <a:pt x="0" y="38100"/>
                </a:lnTo>
                <a:cubicBezTo>
                  <a:pt x="0" y="27593"/>
                  <a:pt x="8543" y="19050"/>
                  <a:pt x="19050" y="19050"/>
                </a:cubicBezTo>
                <a:lnTo>
                  <a:pt x="28575" y="19050"/>
                </a:lnTo>
                <a:lnTo>
                  <a:pt x="28575" y="9525"/>
                </a:lnTo>
                <a:cubicBezTo>
                  <a:pt x="28575" y="4256"/>
                  <a:pt x="32831" y="0"/>
                  <a:pt x="38100" y="0"/>
                </a:cubicBezTo>
                <a:close/>
                <a:moveTo>
                  <a:pt x="91797" y="68074"/>
                </a:moveTo>
                <a:cubicBezTo>
                  <a:pt x="93881" y="64740"/>
                  <a:pt x="92869" y="60335"/>
                  <a:pt x="89535" y="58222"/>
                </a:cubicBezTo>
                <a:cubicBezTo>
                  <a:pt x="86201" y="56108"/>
                  <a:pt x="81796" y="57150"/>
                  <a:pt x="79683" y="60484"/>
                </a:cubicBezTo>
                <a:lnTo>
                  <a:pt x="61406" y="89743"/>
                </a:lnTo>
                <a:lnTo>
                  <a:pt x="53370" y="79028"/>
                </a:lnTo>
                <a:cubicBezTo>
                  <a:pt x="50989" y="75873"/>
                  <a:pt x="46524" y="75218"/>
                  <a:pt x="43369" y="77599"/>
                </a:cubicBezTo>
                <a:cubicBezTo>
                  <a:pt x="40213" y="79980"/>
                  <a:pt x="39559" y="84445"/>
                  <a:pt x="41940" y="87600"/>
                </a:cubicBezTo>
                <a:lnTo>
                  <a:pt x="56227" y="106650"/>
                </a:lnTo>
                <a:cubicBezTo>
                  <a:pt x="57626" y="108525"/>
                  <a:pt x="59888" y="109597"/>
                  <a:pt x="62240" y="109508"/>
                </a:cubicBezTo>
                <a:cubicBezTo>
                  <a:pt x="64591" y="109418"/>
                  <a:pt x="66735" y="108168"/>
                  <a:pt x="67985" y="106144"/>
                </a:cubicBezTo>
                <a:lnTo>
                  <a:pt x="91797" y="68044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3" name="Text 21"/>
          <p:cNvSpPr/>
          <p:nvPr/>
        </p:nvSpPr>
        <p:spPr>
          <a:xfrm>
            <a:off x="4794200" y="3409950"/>
            <a:ext cx="292417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Doit mentionner : la période d'enseignement, le nombre d'étudiants inscrits, et la plateforme utilisée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4413200" y="44386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cubicBezTo>
                  <a:pt x="80576" y="0"/>
                  <a:pt x="84594" y="2411"/>
                  <a:pt x="86678" y="6251"/>
                </a:cubicBezTo>
                <a:lnTo>
                  <a:pt x="150971" y="125313"/>
                </a:lnTo>
                <a:cubicBezTo>
                  <a:pt x="152966" y="129004"/>
                  <a:pt x="152876" y="133469"/>
                  <a:pt x="150733" y="137071"/>
                </a:cubicBezTo>
                <a:cubicBezTo>
                  <a:pt x="148590" y="140672"/>
                  <a:pt x="144691" y="142875"/>
                  <a:pt x="140494" y="142875"/>
                </a:cubicBezTo>
                <a:lnTo>
                  <a:pt x="11906" y="142875"/>
                </a:lnTo>
                <a:cubicBezTo>
                  <a:pt x="7709" y="142875"/>
                  <a:pt x="3840" y="140672"/>
                  <a:pt x="1667" y="137071"/>
                </a:cubicBezTo>
                <a:cubicBezTo>
                  <a:pt x="-506" y="133469"/>
                  <a:pt x="-566" y="129004"/>
                  <a:pt x="1429" y="125313"/>
                </a:cubicBezTo>
                <a:lnTo>
                  <a:pt x="65723" y="6251"/>
                </a:lnTo>
                <a:cubicBezTo>
                  <a:pt x="67806" y="2411"/>
                  <a:pt x="71824" y="0"/>
                  <a:pt x="76200" y="0"/>
                </a:cubicBezTo>
                <a:close/>
                <a:moveTo>
                  <a:pt x="76200" y="50006"/>
                </a:moveTo>
                <a:cubicBezTo>
                  <a:pt x="72241" y="50006"/>
                  <a:pt x="69056" y="53191"/>
                  <a:pt x="69056" y="57150"/>
                </a:cubicBezTo>
                <a:lnTo>
                  <a:pt x="69056" y="90488"/>
                </a:lnTo>
                <a:cubicBezTo>
                  <a:pt x="69056" y="94446"/>
                  <a:pt x="72241" y="97631"/>
                  <a:pt x="76200" y="97631"/>
                </a:cubicBezTo>
                <a:cubicBezTo>
                  <a:pt x="80159" y="97631"/>
                  <a:pt x="83344" y="94446"/>
                  <a:pt x="83344" y="90488"/>
                </a:cubicBezTo>
                <a:lnTo>
                  <a:pt x="83344" y="57150"/>
                </a:lnTo>
                <a:cubicBezTo>
                  <a:pt x="83344" y="53191"/>
                  <a:pt x="80159" y="50006"/>
                  <a:pt x="76200" y="50006"/>
                </a:cubicBezTo>
                <a:close/>
                <a:moveTo>
                  <a:pt x="84147" y="114300"/>
                </a:moveTo>
                <a:cubicBezTo>
                  <a:pt x="84328" y="111350"/>
                  <a:pt x="82857" y="108543"/>
                  <a:pt x="80328" y="107014"/>
                </a:cubicBezTo>
                <a:cubicBezTo>
                  <a:pt x="77799" y="105484"/>
                  <a:pt x="74630" y="105484"/>
                  <a:pt x="72102" y="107014"/>
                </a:cubicBezTo>
                <a:cubicBezTo>
                  <a:pt x="69573" y="108543"/>
                  <a:pt x="68102" y="111350"/>
                  <a:pt x="68282" y="114300"/>
                </a:cubicBezTo>
                <a:cubicBezTo>
                  <a:pt x="68102" y="117250"/>
                  <a:pt x="69573" y="120057"/>
                  <a:pt x="72102" y="121586"/>
                </a:cubicBezTo>
                <a:cubicBezTo>
                  <a:pt x="74630" y="123116"/>
                  <a:pt x="77799" y="123116"/>
                  <a:pt x="80328" y="121586"/>
                </a:cubicBezTo>
                <a:cubicBezTo>
                  <a:pt x="82857" y="120057"/>
                  <a:pt x="84328" y="117250"/>
                  <a:pt x="84147" y="11430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5" name="Text 23"/>
          <p:cNvSpPr/>
          <p:nvPr/>
        </p:nvSpPr>
        <p:spPr>
          <a:xfrm>
            <a:off x="4641800" y="4400550"/>
            <a:ext cx="32289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Document crucial : sans preuve d'enseignement effectif, la demande sera rejetée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8102501" y="1676400"/>
            <a:ext cx="3705225" cy="3543300"/>
          </a:xfrm>
          <a:custGeom>
            <a:avLst/>
            <a:gdLst/>
            <a:ahLst/>
            <a:cxnLst/>
            <a:rect l="l" t="t" r="r" b="b"/>
            <a:pathLst>
              <a:path w="3705225" h="3543300">
                <a:moveTo>
                  <a:pt x="76216" y="0"/>
                </a:moveTo>
                <a:lnTo>
                  <a:pt x="3629009" y="0"/>
                </a:lnTo>
                <a:cubicBezTo>
                  <a:pt x="3671102" y="0"/>
                  <a:pt x="3705225" y="34123"/>
                  <a:pt x="3705225" y="76216"/>
                </a:cubicBezTo>
                <a:lnTo>
                  <a:pt x="3705225" y="3467084"/>
                </a:lnTo>
                <a:cubicBezTo>
                  <a:pt x="3705225" y="3509177"/>
                  <a:pt x="3671102" y="3543300"/>
                  <a:pt x="3629009" y="3543300"/>
                </a:cubicBezTo>
                <a:lnTo>
                  <a:pt x="76216" y="3543300"/>
                </a:lnTo>
                <a:cubicBezTo>
                  <a:pt x="34123" y="3543300"/>
                  <a:pt x="0" y="3509177"/>
                  <a:pt x="0" y="3467084"/>
                </a:cubicBezTo>
                <a:lnTo>
                  <a:pt x="0" y="76216"/>
                </a:lnTo>
                <a:cubicBezTo>
                  <a:pt x="0" y="34151"/>
                  <a:pt x="34151" y="0"/>
                  <a:pt x="76216" y="0"/>
                </a:cubicBezTo>
                <a:close/>
              </a:path>
            </a:pathLst>
          </a:custGeom>
          <a:solidFill>
            <a:srgbClr val="6B7A8F"/>
          </a:solidFill>
          <a:ln/>
        </p:spPr>
      </p:sp>
      <p:sp>
        <p:nvSpPr>
          <p:cNvPr id="27" name="Shape 25"/>
          <p:cNvSpPr/>
          <p:nvPr/>
        </p:nvSpPr>
        <p:spPr>
          <a:xfrm>
            <a:off x="8254901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8" name="Text 26"/>
          <p:cNvSpPr/>
          <p:nvPr/>
        </p:nvSpPr>
        <p:spPr>
          <a:xfrm>
            <a:off x="8388251" y="1924050"/>
            <a:ext cx="2857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6B7A8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03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8826401" y="1924050"/>
            <a:ext cx="1724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Charte d'organisation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8254901" y="2609850"/>
            <a:ext cx="34766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Document structuré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décrivant l'organisation pédagogique du cours conforme au guide CNEAD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8254901" y="3257550"/>
            <a:ext cx="3400425" cy="990600"/>
          </a:xfrm>
          <a:custGeom>
            <a:avLst/>
            <a:gdLst/>
            <a:ahLst/>
            <a:cxnLst/>
            <a:rect l="l" t="t" r="r" b="b"/>
            <a:pathLst>
              <a:path w="3400425" h="990600">
                <a:moveTo>
                  <a:pt x="38098" y="0"/>
                </a:moveTo>
                <a:lnTo>
                  <a:pt x="3362327" y="0"/>
                </a:lnTo>
                <a:cubicBezTo>
                  <a:pt x="3383368" y="0"/>
                  <a:pt x="3400425" y="17057"/>
                  <a:pt x="3400425" y="38098"/>
                </a:cubicBezTo>
                <a:lnTo>
                  <a:pt x="3400425" y="952502"/>
                </a:lnTo>
                <a:cubicBezTo>
                  <a:pt x="3400425" y="973543"/>
                  <a:pt x="3383368" y="990600"/>
                  <a:pt x="3362327" y="990600"/>
                </a:cubicBezTo>
                <a:lnTo>
                  <a:pt x="38098" y="990600"/>
                </a:lnTo>
                <a:cubicBezTo>
                  <a:pt x="17057" y="990600"/>
                  <a:pt x="0" y="973543"/>
                  <a:pt x="0" y="952502"/>
                </a:cubicBezTo>
                <a:lnTo>
                  <a:pt x="0" y="38098"/>
                </a:lnTo>
                <a:cubicBezTo>
                  <a:pt x="0" y="17071"/>
                  <a:pt x="17071" y="0"/>
                  <a:pt x="38098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32" name="Shape 30"/>
          <p:cNvSpPr/>
          <p:nvPr/>
        </p:nvSpPr>
        <p:spPr>
          <a:xfrm>
            <a:off x="8426351" y="34480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4288" y="42863"/>
                </a:moveTo>
                <a:cubicBezTo>
                  <a:pt x="22173" y="42863"/>
                  <a:pt x="28575" y="36460"/>
                  <a:pt x="28575" y="28575"/>
                </a:cubicBezTo>
                <a:cubicBezTo>
                  <a:pt x="28575" y="20690"/>
                  <a:pt x="22173" y="14288"/>
                  <a:pt x="14288" y="14288"/>
                </a:cubicBezTo>
                <a:cubicBezTo>
                  <a:pt x="6402" y="14288"/>
                  <a:pt x="0" y="20690"/>
                  <a:pt x="0" y="28575"/>
                </a:cubicBezTo>
                <a:cubicBezTo>
                  <a:pt x="0" y="36460"/>
                  <a:pt x="6402" y="42863"/>
                  <a:pt x="14287" y="42863"/>
                </a:cubicBezTo>
                <a:close/>
                <a:moveTo>
                  <a:pt x="57150" y="19050"/>
                </a:moveTo>
                <a:cubicBezTo>
                  <a:pt x="51881" y="19050"/>
                  <a:pt x="47625" y="23306"/>
                  <a:pt x="47625" y="28575"/>
                </a:cubicBezTo>
                <a:cubicBezTo>
                  <a:pt x="47625" y="33844"/>
                  <a:pt x="51881" y="38100"/>
                  <a:pt x="57150" y="38100"/>
                </a:cubicBezTo>
                <a:lnTo>
                  <a:pt x="142875" y="38100"/>
                </a:lnTo>
                <a:cubicBezTo>
                  <a:pt x="148144" y="38100"/>
                  <a:pt x="152400" y="33844"/>
                  <a:pt x="152400" y="28575"/>
                </a:cubicBezTo>
                <a:cubicBezTo>
                  <a:pt x="152400" y="23306"/>
                  <a:pt x="148144" y="19050"/>
                  <a:pt x="142875" y="19050"/>
                </a:cubicBezTo>
                <a:lnTo>
                  <a:pt x="57150" y="19050"/>
                </a:lnTo>
                <a:close/>
                <a:moveTo>
                  <a:pt x="57150" y="66675"/>
                </a:moveTo>
                <a:cubicBezTo>
                  <a:pt x="51881" y="66675"/>
                  <a:pt x="47625" y="70931"/>
                  <a:pt x="47625" y="76200"/>
                </a:cubicBezTo>
                <a:cubicBezTo>
                  <a:pt x="47625" y="81469"/>
                  <a:pt x="51881" y="85725"/>
                  <a:pt x="57150" y="85725"/>
                </a:cubicBezTo>
                <a:lnTo>
                  <a:pt x="142875" y="85725"/>
                </a:lnTo>
                <a:cubicBezTo>
                  <a:pt x="148144" y="85725"/>
                  <a:pt x="152400" y="81469"/>
                  <a:pt x="152400" y="76200"/>
                </a:cubicBezTo>
                <a:cubicBezTo>
                  <a:pt x="152400" y="70931"/>
                  <a:pt x="148144" y="66675"/>
                  <a:pt x="142875" y="66675"/>
                </a:cubicBezTo>
                <a:lnTo>
                  <a:pt x="57150" y="66675"/>
                </a:lnTo>
                <a:close/>
                <a:moveTo>
                  <a:pt x="57150" y="114300"/>
                </a:moveTo>
                <a:cubicBezTo>
                  <a:pt x="51881" y="114300"/>
                  <a:pt x="47625" y="118556"/>
                  <a:pt x="47625" y="123825"/>
                </a:cubicBezTo>
                <a:cubicBezTo>
                  <a:pt x="47625" y="129094"/>
                  <a:pt x="51881" y="133350"/>
                  <a:pt x="57150" y="133350"/>
                </a:cubicBezTo>
                <a:lnTo>
                  <a:pt x="142875" y="133350"/>
                </a:lnTo>
                <a:cubicBezTo>
                  <a:pt x="148144" y="133350"/>
                  <a:pt x="152400" y="129094"/>
                  <a:pt x="152400" y="123825"/>
                </a:cubicBezTo>
                <a:cubicBezTo>
                  <a:pt x="152400" y="118556"/>
                  <a:pt x="148144" y="114300"/>
                  <a:pt x="142875" y="114300"/>
                </a:cubicBezTo>
                <a:lnTo>
                  <a:pt x="57150" y="114300"/>
                </a:lnTo>
                <a:close/>
                <a:moveTo>
                  <a:pt x="14288" y="138113"/>
                </a:moveTo>
                <a:cubicBezTo>
                  <a:pt x="22173" y="138113"/>
                  <a:pt x="28575" y="131710"/>
                  <a:pt x="28575" y="123825"/>
                </a:cubicBezTo>
                <a:cubicBezTo>
                  <a:pt x="28575" y="115940"/>
                  <a:pt x="22173" y="109537"/>
                  <a:pt x="14288" y="109537"/>
                </a:cubicBezTo>
                <a:cubicBezTo>
                  <a:pt x="6402" y="109537"/>
                  <a:pt x="0" y="115940"/>
                  <a:pt x="0" y="123825"/>
                </a:cubicBezTo>
                <a:cubicBezTo>
                  <a:pt x="0" y="131710"/>
                  <a:pt x="6402" y="138113"/>
                  <a:pt x="14287" y="138113"/>
                </a:cubicBezTo>
                <a:close/>
                <a:moveTo>
                  <a:pt x="28575" y="76200"/>
                </a:moveTo>
                <a:cubicBezTo>
                  <a:pt x="28575" y="68315"/>
                  <a:pt x="22173" y="61912"/>
                  <a:pt x="14288" y="61912"/>
                </a:cubicBezTo>
                <a:cubicBezTo>
                  <a:pt x="6402" y="61912"/>
                  <a:pt x="0" y="68315"/>
                  <a:pt x="0" y="76200"/>
                </a:cubicBezTo>
                <a:cubicBezTo>
                  <a:pt x="0" y="84085"/>
                  <a:pt x="6402" y="90488"/>
                  <a:pt x="14288" y="90488"/>
                </a:cubicBezTo>
                <a:cubicBezTo>
                  <a:pt x="22173" y="90488"/>
                  <a:pt x="28575" y="84085"/>
                  <a:pt x="28575" y="7620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3" name="Text 31"/>
          <p:cNvSpPr/>
          <p:nvPr/>
        </p:nvSpPr>
        <p:spPr>
          <a:xfrm>
            <a:off x="8654951" y="3409950"/>
            <a:ext cx="292417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Contient : objectifs, compétences visées, plan détaillé, activités d'apprentissage, modalités d'évaluation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8293001" y="4438650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87184" y="114300"/>
                </a:moveTo>
                <a:cubicBezTo>
                  <a:pt x="89356" y="107662"/>
                  <a:pt x="93702" y="101650"/>
                  <a:pt x="98614" y="96470"/>
                </a:cubicBezTo>
                <a:cubicBezTo>
                  <a:pt x="108347" y="86231"/>
                  <a:pt x="114300" y="72390"/>
                  <a:pt x="114300" y="57150"/>
                </a:cubicBezTo>
                <a:cubicBezTo>
                  <a:pt x="114300" y="25598"/>
                  <a:pt x="88702" y="0"/>
                  <a:pt x="57150" y="0"/>
                </a:cubicBezTo>
                <a:cubicBezTo>
                  <a:pt x="25598" y="0"/>
                  <a:pt x="0" y="25598"/>
                  <a:pt x="0" y="57150"/>
                </a:cubicBezTo>
                <a:cubicBezTo>
                  <a:pt x="0" y="72390"/>
                  <a:pt x="5953" y="86231"/>
                  <a:pt x="15686" y="96470"/>
                </a:cubicBezTo>
                <a:cubicBezTo>
                  <a:pt x="20598" y="101650"/>
                  <a:pt x="24973" y="107662"/>
                  <a:pt x="27116" y="114300"/>
                </a:cubicBezTo>
                <a:lnTo>
                  <a:pt x="87154" y="114300"/>
                </a:lnTo>
                <a:close/>
                <a:moveTo>
                  <a:pt x="85725" y="128588"/>
                </a:moveTo>
                <a:lnTo>
                  <a:pt x="28575" y="128588"/>
                </a:lnTo>
                <a:lnTo>
                  <a:pt x="28575" y="133350"/>
                </a:lnTo>
                <a:cubicBezTo>
                  <a:pt x="28575" y="146506"/>
                  <a:pt x="39231" y="157163"/>
                  <a:pt x="52388" y="157163"/>
                </a:cubicBezTo>
                <a:lnTo>
                  <a:pt x="61912" y="157163"/>
                </a:lnTo>
                <a:cubicBezTo>
                  <a:pt x="75069" y="157163"/>
                  <a:pt x="85725" y="146506"/>
                  <a:pt x="85725" y="133350"/>
                </a:cubicBezTo>
                <a:lnTo>
                  <a:pt x="85725" y="128588"/>
                </a:lnTo>
                <a:close/>
                <a:moveTo>
                  <a:pt x="54769" y="33338"/>
                </a:moveTo>
                <a:cubicBezTo>
                  <a:pt x="42922" y="33338"/>
                  <a:pt x="33338" y="42922"/>
                  <a:pt x="33338" y="54769"/>
                </a:cubicBezTo>
                <a:cubicBezTo>
                  <a:pt x="33338" y="58728"/>
                  <a:pt x="30153" y="61912"/>
                  <a:pt x="26194" y="61912"/>
                </a:cubicBezTo>
                <a:cubicBezTo>
                  <a:pt x="22235" y="61912"/>
                  <a:pt x="19050" y="58728"/>
                  <a:pt x="19050" y="54769"/>
                </a:cubicBezTo>
                <a:cubicBezTo>
                  <a:pt x="19050" y="35034"/>
                  <a:pt x="35034" y="19050"/>
                  <a:pt x="54769" y="19050"/>
                </a:cubicBezTo>
                <a:cubicBezTo>
                  <a:pt x="58728" y="19050"/>
                  <a:pt x="61912" y="22235"/>
                  <a:pt x="61912" y="26194"/>
                </a:cubicBezTo>
                <a:cubicBezTo>
                  <a:pt x="61912" y="30153"/>
                  <a:pt x="58728" y="33338"/>
                  <a:pt x="54769" y="33338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5" name="Text 33"/>
          <p:cNvSpPr/>
          <p:nvPr/>
        </p:nvSpPr>
        <p:spPr>
          <a:xfrm>
            <a:off x="8502551" y="4400550"/>
            <a:ext cx="32289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Cette charte guide les experts dans leur évaluation et assure la cohérence pédagogique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400050" y="5372100"/>
            <a:ext cx="11410950" cy="1104900"/>
          </a:xfrm>
          <a:custGeom>
            <a:avLst/>
            <a:gdLst/>
            <a:ahLst/>
            <a:cxnLst/>
            <a:rect l="l" t="t" r="r" b="b"/>
            <a:pathLst>
              <a:path w="11410950" h="1104900">
                <a:moveTo>
                  <a:pt x="38100" y="0"/>
                </a:moveTo>
                <a:lnTo>
                  <a:pt x="11334745" y="0"/>
                </a:lnTo>
                <a:cubicBezTo>
                  <a:pt x="11376832" y="0"/>
                  <a:pt x="11410950" y="34118"/>
                  <a:pt x="11410950" y="76205"/>
                </a:cubicBezTo>
                <a:lnTo>
                  <a:pt x="11410950" y="1028695"/>
                </a:lnTo>
                <a:cubicBezTo>
                  <a:pt x="11410950" y="1070782"/>
                  <a:pt x="11376832" y="1104900"/>
                  <a:pt x="11334745" y="1104900"/>
                </a:cubicBezTo>
                <a:lnTo>
                  <a:pt x="38100" y="1104900"/>
                </a:lnTo>
                <a:cubicBezTo>
                  <a:pt x="17072" y="1104900"/>
                  <a:pt x="0" y="1087828"/>
                  <a:pt x="0" y="1066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C92AC">
              <a:alpha val="10196"/>
            </a:srgbClr>
          </a:solidFill>
          <a:ln/>
        </p:spPr>
      </p:sp>
      <p:sp>
        <p:nvSpPr>
          <p:cNvPr id="37" name="Shape 35"/>
          <p:cNvSpPr/>
          <p:nvPr/>
        </p:nvSpPr>
        <p:spPr>
          <a:xfrm>
            <a:off x="400050" y="5372100"/>
            <a:ext cx="38100" cy="1104900"/>
          </a:xfrm>
          <a:custGeom>
            <a:avLst/>
            <a:gdLst/>
            <a:ahLst/>
            <a:cxnLst/>
            <a:rect l="l" t="t" r="r" b="b"/>
            <a:pathLst>
              <a:path w="38100" h="1104900">
                <a:moveTo>
                  <a:pt x="38100" y="0"/>
                </a:moveTo>
                <a:lnTo>
                  <a:pt x="38100" y="0"/>
                </a:lnTo>
                <a:lnTo>
                  <a:pt x="38100" y="1104900"/>
                </a:lnTo>
                <a:lnTo>
                  <a:pt x="38100" y="1104900"/>
                </a:lnTo>
                <a:cubicBezTo>
                  <a:pt x="17072" y="1104900"/>
                  <a:pt x="0" y="1087828"/>
                  <a:pt x="0" y="1066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C92AC"/>
          </a:solidFill>
          <a:ln/>
        </p:spPr>
      </p:sp>
      <p:sp>
        <p:nvSpPr>
          <p:cNvPr id="38" name="Shape 36"/>
          <p:cNvSpPr/>
          <p:nvPr/>
        </p:nvSpPr>
        <p:spPr>
          <a:xfrm>
            <a:off x="591741" y="5524500"/>
            <a:ext cx="321469" cy="285750"/>
          </a:xfrm>
          <a:custGeom>
            <a:avLst/>
            <a:gdLst/>
            <a:ahLst/>
            <a:cxnLst/>
            <a:rect l="l" t="t" r="r" b="b"/>
            <a:pathLst>
              <a:path w="321469" h="285750">
                <a:moveTo>
                  <a:pt x="31254" y="125909"/>
                </a:moveTo>
                <a:lnTo>
                  <a:pt x="18083" y="165311"/>
                </a:lnTo>
                <a:lnTo>
                  <a:pt x="18083" y="53578"/>
                </a:lnTo>
                <a:cubicBezTo>
                  <a:pt x="18083" y="33877"/>
                  <a:pt x="34100" y="17859"/>
                  <a:pt x="53801" y="17859"/>
                </a:cubicBezTo>
                <a:lnTo>
                  <a:pt x="131211" y="17859"/>
                </a:lnTo>
                <a:cubicBezTo>
                  <a:pt x="138912" y="17859"/>
                  <a:pt x="146447" y="20371"/>
                  <a:pt x="152642" y="25003"/>
                </a:cubicBezTo>
                <a:lnTo>
                  <a:pt x="174073" y="41077"/>
                </a:lnTo>
                <a:cubicBezTo>
                  <a:pt x="177143" y="43421"/>
                  <a:pt x="180938" y="44648"/>
                  <a:pt x="184789" y="44648"/>
                </a:cubicBezTo>
                <a:lnTo>
                  <a:pt x="250254" y="44648"/>
                </a:lnTo>
                <a:cubicBezTo>
                  <a:pt x="269956" y="44648"/>
                  <a:pt x="285973" y="60666"/>
                  <a:pt x="285973" y="80367"/>
                </a:cubicBezTo>
                <a:lnTo>
                  <a:pt x="285973" y="89297"/>
                </a:lnTo>
                <a:lnTo>
                  <a:pt x="82042" y="89297"/>
                </a:lnTo>
                <a:cubicBezTo>
                  <a:pt x="58992" y="89297"/>
                  <a:pt x="38509" y="104031"/>
                  <a:pt x="31198" y="125909"/>
                </a:cubicBezTo>
                <a:close/>
                <a:moveTo>
                  <a:pt x="266663" y="250031"/>
                </a:moveTo>
                <a:lnTo>
                  <a:pt x="55252" y="250031"/>
                </a:lnTo>
                <a:cubicBezTo>
                  <a:pt x="36947" y="250031"/>
                  <a:pt x="24054" y="232116"/>
                  <a:pt x="29859" y="214759"/>
                </a:cubicBezTo>
                <a:lnTo>
                  <a:pt x="56648" y="134392"/>
                </a:lnTo>
                <a:cubicBezTo>
                  <a:pt x="60275" y="123453"/>
                  <a:pt x="70545" y="116086"/>
                  <a:pt x="82042" y="116086"/>
                </a:cubicBezTo>
                <a:lnTo>
                  <a:pt x="293452" y="116086"/>
                </a:lnTo>
                <a:cubicBezTo>
                  <a:pt x="311758" y="116086"/>
                  <a:pt x="324650" y="134001"/>
                  <a:pt x="318846" y="151358"/>
                </a:cubicBezTo>
                <a:lnTo>
                  <a:pt x="292057" y="231725"/>
                </a:lnTo>
                <a:cubicBezTo>
                  <a:pt x="288429" y="242664"/>
                  <a:pt x="278160" y="250031"/>
                  <a:pt x="266663" y="250031"/>
                </a:cubicBezTo>
                <a:close/>
              </a:path>
            </a:pathLst>
          </a:custGeom>
          <a:solidFill>
            <a:srgbClr val="8C92AC"/>
          </a:solidFill>
          <a:ln/>
        </p:spPr>
      </p:sp>
      <p:sp>
        <p:nvSpPr>
          <p:cNvPr id="39" name="Text 37"/>
          <p:cNvSpPr/>
          <p:nvPr/>
        </p:nvSpPr>
        <p:spPr>
          <a:xfrm>
            <a:off x="1081088" y="5524500"/>
            <a:ext cx="106775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C2C2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Documents complémentaires (selon les cas)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1081088" y="59436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38100" y="0"/>
                </a:lnTo>
                <a:cubicBezTo>
                  <a:pt x="59128" y="0"/>
                  <a:pt x="76200" y="17072"/>
                  <a:pt x="76200" y="38100"/>
                </a:cubicBezTo>
                <a:lnTo>
                  <a:pt x="76200" y="38100"/>
                </a:lnTo>
                <a:cubicBezTo>
                  <a:pt x="76200" y="59128"/>
                  <a:pt x="59128" y="76200"/>
                  <a:pt x="381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C92AC"/>
          </a:solidFill>
          <a:ln/>
        </p:spPr>
      </p:sp>
      <p:sp>
        <p:nvSpPr>
          <p:cNvPr id="41" name="Text 39"/>
          <p:cNvSpPr/>
          <p:nvPr/>
        </p:nvSpPr>
        <p:spPr>
          <a:xfrm>
            <a:off x="1233488" y="5867400"/>
            <a:ext cx="335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Attestation de production pédagogique (pour les cours en co-auteur)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4657725" y="59436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38100" y="0"/>
                </a:lnTo>
                <a:cubicBezTo>
                  <a:pt x="59128" y="0"/>
                  <a:pt x="76200" y="17072"/>
                  <a:pt x="76200" y="38100"/>
                </a:cubicBezTo>
                <a:lnTo>
                  <a:pt x="76200" y="38100"/>
                </a:lnTo>
                <a:cubicBezTo>
                  <a:pt x="76200" y="59128"/>
                  <a:pt x="59128" y="76200"/>
                  <a:pt x="381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C92AC"/>
          </a:solidFill>
          <a:ln/>
        </p:spPr>
      </p:sp>
      <p:sp>
        <p:nvSpPr>
          <p:cNvPr id="43" name="Text 41"/>
          <p:cNvSpPr/>
          <p:nvPr/>
        </p:nvSpPr>
        <p:spPr>
          <a:xfrm>
            <a:off x="4810125" y="5867400"/>
            <a:ext cx="335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Extrait du PV du Conseil Scientifique du Département (CSD)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8234363" y="59436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38100" y="0"/>
                </a:lnTo>
                <a:cubicBezTo>
                  <a:pt x="59128" y="0"/>
                  <a:pt x="76200" y="17072"/>
                  <a:pt x="76200" y="38100"/>
                </a:cubicBezTo>
                <a:lnTo>
                  <a:pt x="76200" y="38100"/>
                </a:lnTo>
                <a:cubicBezTo>
                  <a:pt x="76200" y="59128"/>
                  <a:pt x="59128" y="76200"/>
                  <a:pt x="381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C92AC"/>
          </a:solidFill>
          <a:ln/>
        </p:spPr>
      </p:sp>
      <p:sp>
        <p:nvSpPr>
          <p:cNvPr id="45" name="Text 43"/>
          <p:cNvSpPr/>
          <p:nvPr/>
        </p:nvSpPr>
        <p:spPr>
          <a:xfrm>
            <a:off x="8386763" y="5867400"/>
            <a:ext cx="335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Tout autre document justifiant de l'enseignement en ligne (captures d'écran, listes d'étudiants, etc.)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ww.fau.edu/4bbea49e4f1e88c681ee04302868931d37887b48.jpg">    </p:cNvPr>
          <p:cNvPicPr>
            <a:picLocks noChangeAspect="1"/>
          </p:cNvPicPr>
          <p:nvPr/>
        </p:nvPicPr>
        <p:blipFill>
          <a:blip r:embed="rId1"/>
          <a:srcRect l="0" r="0" t="7813" b="7813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B0A59A">
                  <a:alpha val="95000"/>
                </a:srgbClr>
              </a:gs>
              <a:gs pos="100000">
                <a:srgbClr val="8C92AC">
                  <a:alpha val="9000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10371832" y="1609725"/>
            <a:ext cx="1438275" cy="381000"/>
          </a:xfrm>
          <a:custGeom>
            <a:avLst/>
            <a:gdLst/>
            <a:ahLst/>
            <a:cxnLst/>
            <a:rect l="l" t="t" r="r" b="b"/>
            <a:pathLst>
              <a:path w="1438275" h="381000">
                <a:moveTo>
                  <a:pt x="38100" y="0"/>
                </a:moveTo>
                <a:lnTo>
                  <a:pt x="1400175" y="0"/>
                </a:lnTo>
                <a:cubicBezTo>
                  <a:pt x="1421203" y="0"/>
                  <a:pt x="1438275" y="17072"/>
                  <a:pt x="1438275" y="38100"/>
                </a:cubicBezTo>
                <a:lnTo>
                  <a:pt x="1438275" y="342900"/>
                </a:lnTo>
                <a:cubicBezTo>
                  <a:pt x="1438275" y="363928"/>
                  <a:pt x="1421203" y="381000"/>
                  <a:pt x="1400175" y="381000"/>
                </a:cubicBezTo>
                <a:lnTo>
                  <a:pt x="38100" y="381000"/>
                </a:lnTo>
                <a:cubicBezTo>
                  <a:pt x="17072" y="381000"/>
                  <a:pt x="0" y="363928"/>
                  <a:pt x="0" y="342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10486132" y="1685925"/>
            <a:ext cx="11334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30000"/>
              </a:lnSpc>
            </a:pPr>
            <a:r>
              <a:rPr lang="en-US" sz="1200" b="1" spc="120" kern="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Chapitre 02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48100" y="2219325"/>
            <a:ext cx="796290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</a:pPr>
            <a:r>
              <a:rPr lang="en-US" sz="540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Processus</a:t>
            </a:r>
            <a:endParaRPr lang="en-US" sz="1600" dirty="0"/>
          </a:p>
          <a:p>
            <a:pPr algn="r">
              <a:lnSpc>
                <a:spcPct val="100000"/>
              </a:lnSpc>
            </a:pPr>
            <a:r>
              <a:rPr lang="en-US" sz="540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d'inscription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10591800" y="4162425"/>
            <a:ext cx="1219200" cy="38100"/>
          </a:xfrm>
          <a:custGeom>
            <a:avLst/>
            <a:gdLst/>
            <a:ahLst/>
            <a:cxnLst/>
            <a:rect l="l" t="t" r="r" b="b"/>
            <a:pathLst>
              <a:path w="1219200" h="38100">
                <a:moveTo>
                  <a:pt x="0" y="0"/>
                </a:moveTo>
                <a:lnTo>
                  <a:pt x="1219200" y="0"/>
                </a:lnTo>
                <a:lnTo>
                  <a:pt x="12192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Text 5"/>
          <p:cNvSpPr/>
          <p:nvPr/>
        </p:nvSpPr>
        <p:spPr>
          <a:xfrm>
            <a:off x="4076700" y="4505325"/>
            <a:ext cx="77343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40000"/>
              </a:lnSpc>
            </a:pPr>
            <a:r>
              <a:rPr lang="en-US" sz="1800" dirty="0">
                <a:solidFill>
                  <a:srgbClr val="FFFFFF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Étapes pour s'inscrire sur la plateforme</a:t>
            </a:r>
            <a:endParaRPr lang="en-US" sz="1600" dirty="0"/>
          </a:p>
          <a:p>
            <a:pPr algn="r">
              <a:lnSpc>
                <a:spcPct val="140000"/>
              </a:lnSpc>
            </a:pPr>
            <a:r>
              <a:rPr lang="en-US" sz="1800" dirty="0">
                <a:solidFill>
                  <a:srgbClr val="FFFFFF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et déposer sa demande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71707" y="371707"/>
            <a:ext cx="11513634" cy="185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4" b="1" spc="205" kern="0" dirty="0">
                <a:solidFill>
                  <a:srgbClr val="8C92A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Chapitre 02 - Processus d'inscription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71707" y="631902"/>
            <a:ext cx="11615854" cy="3717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634" b="1" dirty="0">
                <a:solidFill>
                  <a:srgbClr val="2C2C2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Étapes d'inscription sur la plateforme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71707" y="1077951"/>
            <a:ext cx="11532220" cy="260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17" dirty="0">
                <a:solidFill>
                  <a:srgbClr val="2C2C2C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Guide étape par étape pour créer votre compte et accéder à la plateforme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71707" y="1449659"/>
            <a:ext cx="743415" cy="37171"/>
          </a:xfrm>
          <a:custGeom>
            <a:avLst/>
            <a:gdLst/>
            <a:ahLst/>
            <a:cxnLst/>
            <a:rect l="l" t="t" r="r" b="b"/>
            <a:pathLst>
              <a:path w="743415" h="37171">
                <a:moveTo>
                  <a:pt x="0" y="0"/>
                </a:moveTo>
                <a:lnTo>
                  <a:pt x="743415" y="0"/>
                </a:lnTo>
                <a:lnTo>
                  <a:pt x="743415" y="37171"/>
                </a:lnTo>
                <a:lnTo>
                  <a:pt x="0" y="37171"/>
                </a:lnTo>
                <a:lnTo>
                  <a:pt x="0" y="0"/>
                </a:lnTo>
                <a:close/>
              </a:path>
            </a:pathLst>
          </a:custGeom>
          <a:solidFill>
            <a:srgbClr val="B0A59A"/>
          </a:solidFill>
          <a:ln/>
        </p:spPr>
      </p:sp>
      <p:sp>
        <p:nvSpPr>
          <p:cNvPr id="6" name="Shape 4"/>
          <p:cNvSpPr/>
          <p:nvPr/>
        </p:nvSpPr>
        <p:spPr>
          <a:xfrm>
            <a:off x="371707" y="1635512"/>
            <a:ext cx="5649951" cy="1003610"/>
          </a:xfrm>
          <a:custGeom>
            <a:avLst/>
            <a:gdLst/>
            <a:ahLst/>
            <a:cxnLst/>
            <a:rect l="l" t="t" r="r" b="b"/>
            <a:pathLst>
              <a:path w="5649951" h="1003610">
                <a:moveTo>
                  <a:pt x="74337" y="0"/>
                </a:moveTo>
                <a:lnTo>
                  <a:pt x="5575614" y="0"/>
                </a:lnTo>
                <a:cubicBezTo>
                  <a:pt x="5616669" y="0"/>
                  <a:pt x="5649951" y="33282"/>
                  <a:pt x="5649951" y="74337"/>
                </a:cubicBezTo>
                <a:lnTo>
                  <a:pt x="5649951" y="929272"/>
                </a:lnTo>
                <a:cubicBezTo>
                  <a:pt x="5649951" y="970328"/>
                  <a:pt x="5616669" y="1003610"/>
                  <a:pt x="5575614" y="1003610"/>
                </a:cubicBezTo>
                <a:lnTo>
                  <a:pt x="74337" y="1003610"/>
                </a:lnTo>
                <a:cubicBezTo>
                  <a:pt x="33309" y="1003610"/>
                  <a:pt x="0" y="970300"/>
                  <a:pt x="0" y="929272"/>
                </a:cubicBezTo>
                <a:lnTo>
                  <a:pt x="0" y="74337"/>
                </a:lnTo>
                <a:cubicBezTo>
                  <a:pt x="0" y="33309"/>
                  <a:pt x="33309" y="0"/>
                  <a:pt x="74337" y="0"/>
                </a:cubicBezTo>
                <a:close/>
              </a:path>
            </a:pathLst>
          </a:custGeom>
          <a:solidFill>
            <a:srgbClr val="8C92AC"/>
          </a:solidFill>
          <a:ln/>
        </p:spPr>
      </p:sp>
      <p:sp>
        <p:nvSpPr>
          <p:cNvPr id="7" name="Shape 5"/>
          <p:cNvSpPr/>
          <p:nvPr/>
        </p:nvSpPr>
        <p:spPr>
          <a:xfrm>
            <a:off x="483220" y="1747024"/>
            <a:ext cx="371707" cy="371707"/>
          </a:xfrm>
          <a:custGeom>
            <a:avLst/>
            <a:gdLst/>
            <a:ahLst/>
            <a:cxnLst/>
            <a:rect l="l" t="t" r="r" b="b"/>
            <a:pathLst>
              <a:path w="371707" h="371707">
                <a:moveTo>
                  <a:pt x="185854" y="0"/>
                </a:moveTo>
                <a:lnTo>
                  <a:pt x="185854" y="0"/>
                </a:lnTo>
                <a:cubicBezTo>
                  <a:pt x="288498" y="0"/>
                  <a:pt x="371707" y="83210"/>
                  <a:pt x="371707" y="185854"/>
                </a:cubicBezTo>
                <a:lnTo>
                  <a:pt x="371707" y="185854"/>
                </a:lnTo>
                <a:cubicBezTo>
                  <a:pt x="371707" y="288498"/>
                  <a:pt x="288498" y="371707"/>
                  <a:pt x="185854" y="371707"/>
                </a:cubicBezTo>
                <a:lnTo>
                  <a:pt x="185854" y="371707"/>
                </a:lnTo>
                <a:cubicBezTo>
                  <a:pt x="83210" y="371707"/>
                  <a:pt x="0" y="288498"/>
                  <a:pt x="0" y="185854"/>
                </a:cubicBezTo>
                <a:lnTo>
                  <a:pt x="0" y="185854"/>
                </a:lnTo>
                <a:cubicBezTo>
                  <a:pt x="0" y="83210"/>
                  <a:pt x="83210" y="0"/>
                  <a:pt x="185854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Text 6"/>
          <p:cNvSpPr/>
          <p:nvPr/>
        </p:nvSpPr>
        <p:spPr>
          <a:xfrm>
            <a:off x="601266" y="1802780"/>
            <a:ext cx="223024" cy="260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17" b="1" dirty="0">
                <a:solidFill>
                  <a:srgbClr val="8C92A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01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966439" y="1747024"/>
            <a:ext cx="5027341" cy="260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17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Accéder à la plateforme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966439" y="2044390"/>
            <a:ext cx="5018049" cy="483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Rendez-vous sur </a:t>
            </a:r>
            <a:pPr>
              <a:lnSpc>
                <a:spcPct val="140000"/>
              </a:lnSpc>
            </a:pPr>
            <a:r>
              <a:rPr lang="en-US" sz="1171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https://oce.umc.edu.dz/</a:t>
            </a:r>
            <a:pPr>
              <a:lnSpc>
                <a:spcPct val="140000"/>
              </a:lnSpc>
            </a:pPr>
            <a:r>
              <a:rPr lang="en-US" sz="117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via votre navigateur web. La plateforme est accessible 24h/24 et 7j/7.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371707" y="2713463"/>
            <a:ext cx="5649951" cy="1003610"/>
          </a:xfrm>
          <a:custGeom>
            <a:avLst/>
            <a:gdLst/>
            <a:ahLst/>
            <a:cxnLst/>
            <a:rect l="l" t="t" r="r" b="b"/>
            <a:pathLst>
              <a:path w="5649951" h="1003610">
                <a:moveTo>
                  <a:pt x="74337" y="0"/>
                </a:moveTo>
                <a:lnTo>
                  <a:pt x="5575614" y="0"/>
                </a:lnTo>
                <a:cubicBezTo>
                  <a:pt x="5616669" y="0"/>
                  <a:pt x="5649951" y="33282"/>
                  <a:pt x="5649951" y="74337"/>
                </a:cubicBezTo>
                <a:lnTo>
                  <a:pt x="5649951" y="929272"/>
                </a:lnTo>
                <a:cubicBezTo>
                  <a:pt x="5649951" y="970328"/>
                  <a:pt x="5616669" y="1003610"/>
                  <a:pt x="5575614" y="1003610"/>
                </a:cubicBezTo>
                <a:lnTo>
                  <a:pt x="74337" y="1003610"/>
                </a:lnTo>
                <a:cubicBezTo>
                  <a:pt x="33309" y="1003610"/>
                  <a:pt x="0" y="970300"/>
                  <a:pt x="0" y="929272"/>
                </a:cubicBezTo>
                <a:lnTo>
                  <a:pt x="0" y="74337"/>
                </a:lnTo>
                <a:cubicBezTo>
                  <a:pt x="0" y="33309"/>
                  <a:pt x="33309" y="0"/>
                  <a:pt x="74337" y="0"/>
                </a:cubicBezTo>
                <a:close/>
              </a:path>
            </a:pathLst>
          </a:custGeom>
          <a:solidFill>
            <a:srgbClr val="B0A59A"/>
          </a:solidFill>
          <a:ln/>
        </p:spPr>
      </p:sp>
      <p:sp>
        <p:nvSpPr>
          <p:cNvPr id="12" name="Shape 10"/>
          <p:cNvSpPr/>
          <p:nvPr/>
        </p:nvSpPr>
        <p:spPr>
          <a:xfrm>
            <a:off x="483220" y="2824976"/>
            <a:ext cx="371707" cy="371707"/>
          </a:xfrm>
          <a:custGeom>
            <a:avLst/>
            <a:gdLst/>
            <a:ahLst/>
            <a:cxnLst/>
            <a:rect l="l" t="t" r="r" b="b"/>
            <a:pathLst>
              <a:path w="371707" h="371707">
                <a:moveTo>
                  <a:pt x="185854" y="0"/>
                </a:moveTo>
                <a:lnTo>
                  <a:pt x="185854" y="0"/>
                </a:lnTo>
                <a:cubicBezTo>
                  <a:pt x="288498" y="0"/>
                  <a:pt x="371707" y="83210"/>
                  <a:pt x="371707" y="185854"/>
                </a:cubicBezTo>
                <a:lnTo>
                  <a:pt x="371707" y="185854"/>
                </a:lnTo>
                <a:cubicBezTo>
                  <a:pt x="371707" y="288498"/>
                  <a:pt x="288498" y="371707"/>
                  <a:pt x="185854" y="371707"/>
                </a:cubicBezTo>
                <a:lnTo>
                  <a:pt x="185854" y="371707"/>
                </a:lnTo>
                <a:cubicBezTo>
                  <a:pt x="83210" y="371707"/>
                  <a:pt x="0" y="288498"/>
                  <a:pt x="0" y="185854"/>
                </a:cubicBezTo>
                <a:lnTo>
                  <a:pt x="0" y="185854"/>
                </a:lnTo>
                <a:cubicBezTo>
                  <a:pt x="0" y="83210"/>
                  <a:pt x="83210" y="0"/>
                  <a:pt x="185854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3" name="Text 11"/>
          <p:cNvSpPr/>
          <p:nvPr/>
        </p:nvSpPr>
        <p:spPr>
          <a:xfrm>
            <a:off x="585729" y="2880732"/>
            <a:ext cx="250902" cy="260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17" b="1" dirty="0">
                <a:solidFill>
                  <a:srgbClr val="B0A59A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02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966439" y="2824976"/>
            <a:ext cx="5027341" cy="260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17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Créer votre compte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966439" y="3122341"/>
            <a:ext cx="5018049" cy="483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Cliquez sur </a:t>
            </a:r>
            <a:pPr>
              <a:lnSpc>
                <a:spcPct val="140000"/>
              </a:lnSpc>
            </a:pPr>
            <a:r>
              <a:rPr lang="en-US" sz="1171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« S'inscrire »</a:t>
            </a:r>
            <a:pPr>
              <a:lnSpc>
                <a:spcPct val="140000"/>
              </a:lnSpc>
            </a:pPr>
            <a:r>
              <a:rPr lang="en-US" sz="117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et remplissez tous les champs obligatoires : nom, prénom, email institutionnel, établissement, faculté, département.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371707" y="3791415"/>
            <a:ext cx="5649951" cy="1003610"/>
          </a:xfrm>
          <a:custGeom>
            <a:avLst/>
            <a:gdLst/>
            <a:ahLst/>
            <a:cxnLst/>
            <a:rect l="l" t="t" r="r" b="b"/>
            <a:pathLst>
              <a:path w="5649951" h="1003610">
                <a:moveTo>
                  <a:pt x="74337" y="0"/>
                </a:moveTo>
                <a:lnTo>
                  <a:pt x="5575614" y="0"/>
                </a:lnTo>
                <a:cubicBezTo>
                  <a:pt x="5616669" y="0"/>
                  <a:pt x="5649951" y="33282"/>
                  <a:pt x="5649951" y="74337"/>
                </a:cubicBezTo>
                <a:lnTo>
                  <a:pt x="5649951" y="929272"/>
                </a:lnTo>
                <a:cubicBezTo>
                  <a:pt x="5649951" y="970328"/>
                  <a:pt x="5616669" y="1003610"/>
                  <a:pt x="5575614" y="1003610"/>
                </a:cubicBezTo>
                <a:lnTo>
                  <a:pt x="74337" y="1003610"/>
                </a:lnTo>
                <a:cubicBezTo>
                  <a:pt x="33309" y="1003610"/>
                  <a:pt x="0" y="970300"/>
                  <a:pt x="0" y="929272"/>
                </a:cubicBezTo>
                <a:lnTo>
                  <a:pt x="0" y="74337"/>
                </a:lnTo>
                <a:cubicBezTo>
                  <a:pt x="0" y="33309"/>
                  <a:pt x="33309" y="0"/>
                  <a:pt x="74337" y="0"/>
                </a:cubicBezTo>
                <a:close/>
              </a:path>
            </a:pathLst>
          </a:custGeom>
          <a:solidFill>
            <a:srgbClr val="6B7A8F"/>
          </a:solidFill>
          <a:ln/>
        </p:spPr>
      </p:sp>
      <p:sp>
        <p:nvSpPr>
          <p:cNvPr id="17" name="Shape 15"/>
          <p:cNvSpPr/>
          <p:nvPr/>
        </p:nvSpPr>
        <p:spPr>
          <a:xfrm>
            <a:off x="483220" y="3902927"/>
            <a:ext cx="371707" cy="371707"/>
          </a:xfrm>
          <a:custGeom>
            <a:avLst/>
            <a:gdLst/>
            <a:ahLst/>
            <a:cxnLst/>
            <a:rect l="l" t="t" r="r" b="b"/>
            <a:pathLst>
              <a:path w="371707" h="371707">
                <a:moveTo>
                  <a:pt x="185854" y="0"/>
                </a:moveTo>
                <a:lnTo>
                  <a:pt x="185854" y="0"/>
                </a:lnTo>
                <a:cubicBezTo>
                  <a:pt x="288498" y="0"/>
                  <a:pt x="371707" y="83210"/>
                  <a:pt x="371707" y="185854"/>
                </a:cubicBezTo>
                <a:lnTo>
                  <a:pt x="371707" y="185854"/>
                </a:lnTo>
                <a:cubicBezTo>
                  <a:pt x="371707" y="288498"/>
                  <a:pt x="288498" y="371707"/>
                  <a:pt x="185854" y="371707"/>
                </a:cubicBezTo>
                <a:lnTo>
                  <a:pt x="185854" y="371707"/>
                </a:lnTo>
                <a:cubicBezTo>
                  <a:pt x="83210" y="371707"/>
                  <a:pt x="0" y="288498"/>
                  <a:pt x="0" y="185854"/>
                </a:cubicBezTo>
                <a:lnTo>
                  <a:pt x="0" y="185854"/>
                </a:lnTo>
                <a:cubicBezTo>
                  <a:pt x="0" y="83210"/>
                  <a:pt x="83210" y="0"/>
                  <a:pt x="185854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8" name="Text 16"/>
          <p:cNvSpPr/>
          <p:nvPr/>
        </p:nvSpPr>
        <p:spPr>
          <a:xfrm>
            <a:off x="585439" y="3958683"/>
            <a:ext cx="250902" cy="260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17" b="1" dirty="0">
                <a:solidFill>
                  <a:srgbClr val="6B7A8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03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966439" y="3902927"/>
            <a:ext cx="5027341" cy="260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17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Confirmer votre inscription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966439" y="4200293"/>
            <a:ext cx="5018049" cy="483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Consultez votre </a:t>
            </a:r>
            <a:pPr>
              <a:lnSpc>
                <a:spcPct val="140000"/>
              </a:lnSpc>
            </a:pPr>
            <a:r>
              <a:rPr lang="en-US" sz="1171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boîte email</a:t>
            </a:r>
            <a:pPr>
              <a:lnSpc>
                <a:spcPct val="140000"/>
              </a:lnSpc>
            </a:pPr>
            <a:r>
              <a:rPr lang="en-US" sz="117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et cliquez sur le lien de confirmation envoyé par la plateforme. Vérifiez aussi vos spams.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371707" y="4869366"/>
            <a:ext cx="5649951" cy="1003610"/>
          </a:xfrm>
          <a:custGeom>
            <a:avLst/>
            <a:gdLst/>
            <a:ahLst/>
            <a:cxnLst/>
            <a:rect l="l" t="t" r="r" b="b"/>
            <a:pathLst>
              <a:path w="5649951" h="1003610">
                <a:moveTo>
                  <a:pt x="74337" y="0"/>
                </a:moveTo>
                <a:lnTo>
                  <a:pt x="5575614" y="0"/>
                </a:lnTo>
                <a:cubicBezTo>
                  <a:pt x="5616669" y="0"/>
                  <a:pt x="5649951" y="33282"/>
                  <a:pt x="5649951" y="74337"/>
                </a:cubicBezTo>
                <a:lnTo>
                  <a:pt x="5649951" y="929272"/>
                </a:lnTo>
                <a:cubicBezTo>
                  <a:pt x="5649951" y="970328"/>
                  <a:pt x="5616669" y="1003610"/>
                  <a:pt x="5575614" y="1003610"/>
                </a:cubicBezTo>
                <a:lnTo>
                  <a:pt x="74337" y="1003610"/>
                </a:lnTo>
                <a:cubicBezTo>
                  <a:pt x="33309" y="1003610"/>
                  <a:pt x="0" y="970300"/>
                  <a:pt x="0" y="929272"/>
                </a:cubicBezTo>
                <a:lnTo>
                  <a:pt x="0" y="74337"/>
                </a:lnTo>
                <a:cubicBezTo>
                  <a:pt x="0" y="33309"/>
                  <a:pt x="33309" y="0"/>
                  <a:pt x="74337" y="0"/>
                </a:cubicBezTo>
                <a:close/>
              </a:path>
            </a:pathLst>
          </a:custGeom>
          <a:solidFill>
            <a:srgbClr val="8C92AC"/>
          </a:solidFill>
          <a:ln/>
        </p:spPr>
      </p:sp>
      <p:sp>
        <p:nvSpPr>
          <p:cNvPr id="22" name="Shape 20"/>
          <p:cNvSpPr/>
          <p:nvPr/>
        </p:nvSpPr>
        <p:spPr>
          <a:xfrm>
            <a:off x="483220" y="4980878"/>
            <a:ext cx="371707" cy="371707"/>
          </a:xfrm>
          <a:custGeom>
            <a:avLst/>
            <a:gdLst/>
            <a:ahLst/>
            <a:cxnLst/>
            <a:rect l="l" t="t" r="r" b="b"/>
            <a:pathLst>
              <a:path w="371707" h="371707">
                <a:moveTo>
                  <a:pt x="185854" y="0"/>
                </a:moveTo>
                <a:lnTo>
                  <a:pt x="185854" y="0"/>
                </a:lnTo>
                <a:cubicBezTo>
                  <a:pt x="288498" y="0"/>
                  <a:pt x="371707" y="83210"/>
                  <a:pt x="371707" y="185854"/>
                </a:cubicBezTo>
                <a:lnTo>
                  <a:pt x="371707" y="185854"/>
                </a:lnTo>
                <a:cubicBezTo>
                  <a:pt x="371707" y="288498"/>
                  <a:pt x="288498" y="371707"/>
                  <a:pt x="185854" y="371707"/>
                </a:cubicBezTo>
                <a:lnTo>
                  <a:pt x="185854" y="371707"/>
                </a:lnTo>
                <a:cubicBezTo>
                  <a:pt x="83210" y="371707"/>
                  <a:pt x="0" y="288498"/>
                  <a:pt x="0" y="185854"/>
                </a:cubicBezTo>
                <a:lnTo>
                  <a:pt x="0" y="185854"/>
                </a:lnTo>
                <a:cubicBezTo>
                  <a:pt x="0" y="83210"/>
                  <a:pt x="83210" y="0"/>
                  <a:pt x="185854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3" name="Text 21"/>
          <p:cNvSpPr/>
          <p:nvPr/>
        </p:nvSpPr>
        <p:spPr>
          <a:xfrm>
            <a:off x="581664" y="5036634"/>
            <a:ext cx="260195" cy="260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17" b="1" dirty="0">
                <a:solidFill>
                  <a:srgbClr val="8C92A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04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966439" y="4980878"/>
            <a:ext cx="5027341" cy="260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17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Obtenir vos identifiants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966439" y="5278244"/>
            <a:ext cx="5018049" cy="483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Après confirmation, votre </a:t>
            </a:r>
            <a:pPr>
              <a:lnSpc>
                <a:spcPct val="140000"/>
              </a:lnSpc>
            </a:pPr>
            <a:r>
              <a:rPr lang="en-US" sz="1171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identifiant et mot de passe</a:t>
            </a:r>
            <a:pPr>
              <a:lnSpc>
                <a:spcPct val="140000"/>
              </a:lnSpc>
            </a:pPr>
            <a:r>
              <a:rPr lang="en-US" sz="117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vous seront envoyés par email sous 24 à 48 heures ouvrées.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170341" y="1635512"/>
            <a:ext cx="5649951" cy="1003610"/>
          </a:xfrm>
          <a:custGeom>
            <a:avLst/>
            <a:gdLst/>
            <a:ahLst/>
            <a:cxnLst/>
            <a:rect l="l" t="t" r="r" b="b"/>
            <a:pathLst>
              <a:path w="5649951" h="1003610">
                <a:moveTo>
                  <a:pt x="74337" y="0"/>
                </a:moveTo>
                <a:lnTo>
                  <a:pt x="5575614" y="0"/>
                </a:lnTo>
                <a:cubicBezTo>
                  <a:pt x="5616669" y="0"/>
                  <a:pt x="5649951" y="33282"/>
                  <a:pt x="5649951" y="74337"/>
                </a:cubicBezTo>
                <a:lnTo>
                  <a:pt x="5649951" y="929272"/>
                </a:lnTo>
                <a:cubicBezTo>
                  <a:pt x="5649951" y="970328"/>
                  <a:pt x="5616669" y="1003610"/>
                  <a:pt x="5575614" y="1003610"/>
                </a:cubicBezTo>
                <a:lnTo>
                  <a:pt x="74337" y="1003610"/>
                </a:lnTo>
                <a:cubicBezTo>
                  <a:pt x="33309" y="1003610"/>
                  <a:pt x="0" y="970300"/>
                  <a:pt x="0" y="929272"/>
                </a:cubicBezTo>
                <a:lnTo>
                  <a:pt x="0" y="74337"/>
                </a:lnTo>
                <a:cubicBezTo>
                  <a:pt x="0" y="33309"/>
                  <a:pt x="33309" y="0"/>
                  <a:pt x="74337" y="0"/>
                </a:cubicBezTo>
                <a:close/>
              </a:path>
            </a:pathLst>
          </a:custGeom>
          <a:solidFill>
            <a:srgbClr val="B0A59A"/>
          </a:solidFill>
          <a:ln/>
        </p:spPr>
      </p:sp>
      <p:sp>
        <p:nvSpPr>
          <p:cNvPr id="27" name="Shape 25"/>
          <p:cNvSpPr/>
          <p:nvPr/>
        </p:nvSpPr>
        <p:spPr>
          <a:xfrm>
            <a:off x="6281854" y="1747024"/>
            <a:ext cx="371707" cy="371707"/>
          </a:xfrm>
          <a:custGeom>
            <a:avLst/>
            <a:gdLst/>
            <a:ahLst/>
            <a:cxnLst/>
            <a:rect l="l" t="t" r="r" b="b"/>
            <a:pathLst>
              <a:path w="371707" h="371707">
                <a:moveTo>
                  <a:pt x="185854" y="0"/>
                </a:moveTo>
                <a:lnTo>
                  <a:pt x="185854" y="0"/>
                </a:lnTo>
                <a:cubicBezTo>
                  <a:pt x="288498" y="0"/>
                  <a:pt x="371707" y="83210"/>
                  <a:pt x="371707" y="185854"/>
                </a:cubicBezTo>
                <a:lnTo>
                  <a:pt x="371707" y="185854"/>
                </a:lnTo>
                <a:cubicBezTo>
                  <a:pt x="371707" y="288498"/>
                  <a:pt x="288498" y="371707"/>
                  <a:pt x="185854" y="371707"/>
                </a:cubicBezTo>
                <a:lnTo>
                  <a:pt x="185854" y="371707"/>
                </a:lnTo>
                <a:cubicBezTo>
                  <a:pt x="83210" y="371707"/>
                  <a:pt x="0" y="288498"/>
                  <a:pt x="0" y="185854"/>
                </a:cubicBezTo>
                <a:lnTo>
                  <a:pt x="0" y="185854"/>
                </a:lnTo>
                <a:cubicBezTo>
                  <a:pt x="0" y="83210"/>
                  <a:pt x="83210" y="0"/>
                  <a:pt x="185854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8" name="Text 26"/>
          <p:cNvSpPr/>
          <p:nvPr/>
        </p:nvSpPr>
        <p:spPr>
          <a:xfrm>
            <a:off x="6384799" y="1802780"/>
            <a:ext cx="250902" cy="260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17" b="1" dirty="0">
                <a:solidFill>
                  <a:srgbClr val="B0A59A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05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765073" y="1747024"/>
            <a:ext cx="5027341" cy="260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17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Se connecter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6765073" y="2044390"/>
            <a:ext cx="5018049" cy="483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Retournez sur la plateforme, saisissez votre identifiant et mot de passe. </a:t>
            </a:r>
            <a:pPr>
              <a:lnSpc>
                <a:spcPct val="140000"/>
              </a:lnSpc>
            </a:pPr>
            <a:r>
              <a:rPr lang="en-US" sz="1171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Changez immédiatement votre mot de passe</a:t>
            </a:r>
            <a:pPr>
              <a:lnSpc>
                <a:spcPct val="140000"/>
              </a:lnSpc>
            </a:pPr>
            <a:r>
              <a:rPr lang="en-US" sz="117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lors de la première connexion.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6170341" y="2713463"/>
            <a:ext cx="5649951" cy="1003610"/>
          </a:xfrm>
          <a:custGeom>
            <a:avLst/>
            <a:gdLst/>
            <a:ahLst/>
            <a:cxnLst/>
            <a:rect l="l" t="t" r="r" b="b"/>
            <a:pathLst>
              <a:path w="5649951" h="1003610">
                <a:moveTo>
                  <a:pt x="74337" y="0"/>
                </a:moveTo>
                <a:lnTo>
                  <a:pt x="5575614" y="0"/>
                </a:lnTo>
                <a:cubicBezTo>
                  <a:pt x="5616669" y="0"/>
                  <a:pt x="5649951" y="33282"/>
                  <a:pt x="5649951" y="74337"/>
                </a:cubicBezTo>
                <a:lnTo>
                  <a:pt x="5649951" y="929272"/>
                </a:lnTo>
                <a:cubicBezTo>
                  <a:pt x="5649951" y="970328"/>
                  <a:pt x="5616669" y="1003610"/>
                  <a:pt x="5575614" y="1003610"/>
                </a:cubicBezTo>
                <a:lnTo>
                  <a:pt x="74337" y="1003610"/>
                </a:lnTo>
                <a:cubicBezTo>
                  <a:pt x="33309" y="1003610"/>
                  <a:pt x="0" y="970300"/>
                  <a:pt x="0" y="929272"/>
                </a:cubicBezTo>
                <a:lnTo>
                  <a:pt x="0" y="74337"/>
                </a:lnTo>
                <a:cubicBezTo>
                  <a:pt x="0" y="33309"/>
                  <a:pt x="33309" y="0"/>
                  <a:pt x="74337" y="0"/>
                </a:cubicBezTo>
                <a:close/>
              </a:path>
            </a:pathLst>
          </a:custGeom>
          <a:solidFill>
            <a:srgbClr val="6B7A8F"/>
          </a:solidFill>
          <a:ln/>
        </p:spPr>
      </p:sp>
      <p:sp>
        <p:nvSpPr>
          <p:cNvPr id="32" name="Shape 30"/>
          <p:cNvSpPr/>
          <p:nvPr/>
        </p:nvSpPr>
        <p:spPr>
          <a:xfrm>
            <a:off x="6281854" y="2824976"/>
            <a:ext cx="371707" cy="371707"/>
          </a:xfrm>
          <a:custGeom>
            <a:avLst/>
            <a:gdLst/>
            <a:ahLst/>
            <a:cxnLst/>
            <a:rect l="l" t="t" r="r" b="b"/>
            <a:pathLst>
              <a:path w="371707" h="371707">
                <a:moveTo>
                  <a:pt x="185854" y="0"/>
                </a:moveTo>
                <a:lnTo>
                  <a:pt x="185854" y="0"/>
                </a:lnTo>
                <a:cubicBezTo>
                  <a:pt x="288498" y="0"/>
                  <a:pt x="371707" y="83210"/>
                  <a:pt x="371707" y="185854"/>
                </a:cubicBezTo>
                <a:lnTo>
                  <a:pt x="371707" y="185854"/>
                </a:lnTo>
                <a:cubicBezTo>
                  <a:pt x="371707" y="288498"/>
                  <a:pt x="288498" y="371707"/>
                  <a:pt x="185854" y="371707"/>
                </a:cubicBezTo>
                <a:lnTo>
                  <a:pt x="185854" y="371707"/>
                </a:lnTo>
                <a:cubicBezTo>
                  <a:pt x="83210" y="371707"/>
                  <a:pt x="0" y="288498"/>
                  <a:pt x="0" y="185854"/>
                </a:cubicBezTo>
                <a:lnTo>
                  <a:pt x="0" y="185854"/>
                </a:lnTo>
                <a:cubicBezTo>
                  <a:pt x="0" y="83210"/>
                  <a:pt x="83210" y="0"/>
                  <a:pt x="185854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3" name="Text 31"/>
          <p:cNvSpPr/>
          <p:nvPr/>
        </p:nvSpPr>
        <p:spPr>
          <a:xfrm>
            <a:off x="6382766" y="2880732"/>
            <a:ext cx="250902" cy="260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17" b="1" dirty="0">
                <a:solidFill>
                  <a:srgbClr val="6B7A8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06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6765073" y="2824976"/>
            <a:ext cx="5027341" cy="260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17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Sélectionner votre rôle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6765073" y="3122341"/>
            <a:ext cx="5018049" cy="483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Cliquez sur </a:t>
            </a:r>
            <a:pPr>
              <a:lnSpc>
                <a:spcPct val="140000"/>
              </a:lnSpc>
            </a:pPr>
            <a:r>
              <a:rPr lang="en-US" sz="1171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« Sélectionner votre rôle »</a:t>
            </a:r>
            <a:pPr>
              <a:lnSpc>
                <a:spcPct val="140000"/>
              </a:lnSpc>
            </a:pPr>
            <a:r>
              <a:rPr lang="en-US" sz="117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en haut de la page et choisissez </a:t>
            </a:r>
            <a:pPr>
              <a:lnSpc>
                <a:spcPct val="140000"/>
              </a:lnSpc>
            </a:pPr>
            <a:r>
              <a:rPr lang="en-US" sz="1171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« Demandeur d'expertise »</a:t>
            </a:r>
            <a:pPr>
              <a:lnSpc>
                <a:spcPct val="140000"/>
              </a:lnSpc>
            </a:pPr>
            <a:r>
              <a:rPr lang="en-US" sz="117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pour accéder à votre espace dédié.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188927" y="3791415"/>
            <a:ext cx="5631366" cy="1802780"/>
          </a:xfrm>
          <a:custGeom>
            <a:avLst/>
            <a:gdLst/>
            <a:ahLst/>
            <a:cxnLst/>
            <a:rect l="l" t="t" r="r" b="b"/>
            <a:pathLst>
              <a:path w="5631366" h="1802780">
                <a:moveTo>
                  <a:pt x="37171" y="0"/>
                </a:moveTo>
                <a:lnTo>
                  <a:pt x="5557019" y="0"/>
                </a:lnTo>
                <a:cubicBezTo>
                  <a:pt x="5598080" y="0"/>
                  <a:pt x="5631366" y="33286"/>
                  <a:pt x="5631366" y="74347"/>
                </a:cubicBezTo>
                <a:lnTo>
                  <a:pt x="5631366" y="1728434"/>
                </a:lnTo>
                <a:cubicBezTo>
                  <a:pt x="5631366" y="1769494"/>
                  <a:pt x="5598080" y="1802780"/>
                  <a:pt x="5557019" y="1802780"/>
                </a:cubicBezTo>
                <a:lnTo>
                  <a:pt x="37171" y="1802780"/>
                </a:lnTo>
                <a:cubicBezTo>
                  <a:pt x="16642" y="1802780"/>
                  <a:pt x="0" y="1786139"/>
                  <a:pt x="0" y="1765610"/>
                </a:cubicBezTo>
                <a:lnTo>
                  <a:pt x="0" y="37171"/>
                </a:lnTo>
                <a:cubicBezTo>
                  <a:pt x="0" y="16642"/>
                  <a:pt x="16642" y="0"/>
                  <a:pt x="37171" y="0"/>
                </a:cubicBezTo>
                <a:close/>
              </a:path>
            </a:pathLst>
          </a:custGeom>
          <a:solidFill>
            <a:srgbClr val="8C92AC">
              <a:alpha val="10196"/>
            </a:srgbClr>
          </a:solidFill>
          <a:ln/>
        </p:spPr>
      </p:sp>
      <p:sp>
        <p:nvSpPr>
          <p:cNvPr id="37" name="Shape 35"/>
          <p:cNvSpPr/>
          <p:nvPr/>
        </p:nvSpPr>
        <p:spPr>
          <a:xfrm>
            <a:off x="6188927" y="3791415"/>
            <a:ext cx="37171" cy="1802780"/>
          </a:xfrm>
          <a:custGeom>
            <a:avLst/>
            <a:gdLst/>
            <a:ahLst/>
            <a:cxnLst/>
            <a:rect l="l" t="t" r="r" b="b"/>
            <a:pathLst>
              <a:path w="37171" h="1802780">
                <a:moveTo>
                  <a:pt x="37171" y="0"/>
                </a:moveTo>
                <a:lnTo>
                  <a:pt x="37171" y="0"/>
                </a:lnTo>
                <a:lnTo>
                  <a:pt x="37171" y="1802780"/>
                </a:lnTo>
                <a:lnTo>
                  <a:pt x="37171" y="1802780"/>
                </a:lnTo>
                <a:cubicBezTo>
                  <a:pt x="16642" y="1802780"/>
                  <a:pt x="0" y="1786139"/>
                  <a:pt x="0" y="1765610"/>
                </a:cubicBezTo>
                <a:lnTo>
                  <a:pt x="0" y="37171"/>
                </a:lnTo>
                <a:cubicBezTo>
                  <a:pt x="0" y="16642"/>
                  <a:pt x="16642" y="0"/>
                  <a:pt x="37171" y="0"/>
                </a:cubicBezTo>
                <a:close/>
              </a:path>
            </a:pathLst>
          </a:custGeom>
          <a:solidFill>
            <a:srgbClr val="8C92AC"/>
          </a:solidFill>
          <a:ln/>
        </p:spPr>
      </p:sp>
      <p:sp>
        <p:nvSpPr>
          <p:cNvPr id="38" name="Shape 36"/>
          <p:cNvSpPr/>
          <p:nvPr/>
        </p:nvSpPr>
        <p:spPr>
          <a:xfrm>
            <a:off x="6321348" y="3949390"/>
            <a:ext cx="209085" cy="167268"/>
          </a:xfrm>
          <a:custGeom>
            <a:avLst/>
            <a:gdLst/>
            <a:ahLst/>
            <a:cxnLst/>
            <a:rect l="l" t="t" r="r" b="b"/>
            <a:pathLst>
              <a:path w="209085" h="167268">
                <a:moveTo>
                  <a:pt x="44431" y="41817"/>
                </a:moveTo>
                <a:cubicBezTo>
                  <a:pt x="44431" y="20180"/>
                  <a:pt x="61997" y="2614"/>
                  <a:pt x="83634" y="2614"/>
                </a:cubicBezTo>
                <a:cubicBezTo>
                  <a:pt x="105271" y="2614"/>
                  <a:pt x="122838" y="20180"/>
                  <a:pt x="122838" y="41817"/>
                </a:cubicBezTo>
                <a:cubicBezTo>
                  <a:pt x="122838" y="63454"/>
                  <a:pt x="105271" y="81021"/>
                  <a:pt x="83634" y="81021"/>
                </a:cubicBezTo>
                <a:cubicBezTo>
                  <a:pt x="61997" y="81021"/>
                  <a:pt x="44431" y="63454"/>
                  <a:pt x="44431" y="41817"/>
                </a:cubicBezTo>
                <a:close/>
                <a:moveTo>
                  <a:pt x="15681" y="157565"/>
                </a:moveTo>
                <a:cubicBezTo>
                  <a:pt x="15681" y="125386"/>
                  <a:pt x="41752" y="99316"/>
                  <a:pt x="73931" y="99316"/>
                </a:cubicBezTo>
                <a:lnTo>
                  <a:pt x="93337" y="99316"/>
                </a:lnTo>
                <a:cubicBezTo>
                  <a:pt x="125517" y="99316"/>
                  <a:pt x="151587" y="125386"/>
                  <a:pt x="151587" y="157565"/>
                </a:cubicBezTo>
                <a:cubicBezTo>
                  <a:pt x="151587" y="162923"/>
                  <a:pt x="147242" y="167268"/>
                  <a:pt x="141884" y="167268"/>
                </a:cubicBezTo>
                <a:lnTo>
                  <a:pt x="25384" y="167268"/>
                </a:lnTo>
                <a:cubicBezTo>
                  <a:pt x="20026" y="167268"/>
                  <a:pt x="15681" y="162923"/>
                  <a:pt x="15681" y="157565"/>
                </a:cubicBezTo>
                <a:close/>
                <a:moveTo>
                  <a:pt x="200069" y="43353"/>
                </a:moveTo>
                <a:lnTo>
                  <a:pt x="173933" y="85170"/>
                </a:lnTo>
                <a:cubicBezTo>
                  <a:pt x="172561" y="87358"/>
                  <a:pt x="170209" y="88731"/>
                  <a:pt x="167628" y="88861"/>
                </a:cubicBezTo>
                <a:cubicBezTo>
                  <a:pt x="165047" y="88992"/>
                  <a:pt x="162564" y="87816"/>
                  <a:pt x="161028" y="85725"/>
                </a:cubicBezTo>
                <a:lnTo>
                  <a:pt x="145347" y="64816"/>
                </a:lnTo>
                <a:cubicBezTo>
                  <a:pt x="142733" y="61353"/>
                  <a:pt x="143452" y="56453"/>
                  <a:pt x="146915" y="53839"/>
                </a:cubicBezTo>
                <a:cubicBezTo>
                  <a:pt x="150378" y="51226"/>
                  <a:pt x="155279" y="51945"/>
                  <a:pt x="157892" y="55408"/>
                </a:cubicBezTo>
                <a:lnTo>
                  <a:pt x="166713" y="67169"/>
                </a:lnTo>
                <a:lnTo>
                  <a:pt x="186772" y="35054"/>
                </a:lnTo>
                <a:cubicBezTo>
                  <a:pt x="189059" y="31395"/>
                  <a:pt x="193894" y="30252"/>
                  <a:pt x="197586" y="32572"/>
                </a:cubicBezTo>
                <a:cubicBezTo>
                  <a:pt x="201277" y="34891"/>
                  <a:pt x="202388" y="39694"/>
                  <a:pt x="200069" y="43385"/>
                </a:cubicBezTo>
                <a:close/>
              </a:path>
            </a:pathLst>
          </a:custGeom>
          <a:solidFill>
            <a:srgbClr val="8C92AC"/>
          </a:solidFill>
          <a:ln/>
        </p:spPr>
      </p:sp>
      <p:sp>
        <p:nvSpPr>
          <p:cNvPr id="39" name="Text 37"/>
          <p:cNvSpPr/>
          <p:nvPr/>
        </p:nvSpPr>
        <p:spPr>
          <a:xfrm>
            <a:off x="6532756" y="3902927"/>
            <a:ext cx="5259659" cy="260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17" b="1" dirty="0">
                <a:solidFill>
                  <a:srgbClr val="2C2C2C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Pour les responsables (BSN, NTIC, VDPG)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6319024" y="4237463"/>
            <a:ext cx="5464098" cy="7248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1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Les responsables des BSN, Directeurs des centres NTIC, experts et responsables des structures de post-graduation reçoivent leurs identifiants directement de la </a:t>
            </a:r>
            <a:pPr>
              <a:lnSpc>
                <a:spcPct val="140000"/>
              </a:lnSpc>
            </a:pPr>
            <a:r>
              <a:rPr lang="en-US" sz="1171" b="1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CNEAD/BSN</a:t>
            </a:r>
            <a:pPr>
              <a:lnSpc>
                <a:spcPct val="140000"/>
              </a:lnSpc>
            </a:pPr>
            <a:r>
              <a:rPr lang="en-US" sz="1171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6319024" y="5036634"/>
            <a:ext cx="5464098" cy="4460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1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Ils peuvent ensuite basculer vers le rôle </a:t>
            </a:r>
            <a:pPr>
              <a:lnSpc>
                <a:spcPct val="130000"/>
              </a:lnSpc>
            </a:pPr>
            <a:r>
              <a:rPr lang="en-US" sz="1171" b="1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« Demandeur d'expertise »</a:t>
            </a:r>
            <a:pPr>
              <a:lnSpc>
                <a:spcPct val="130000"/>
              </a:lnSpc>
            </a:pPr>
            <a:r>
              <a:rPr lang="en-US" sz="1171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pour déposer leurs propres demandes.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6170341" y="5668537"/>
            <a:ext cx="5649951" cy="947854"/>
          </a:xfrm>
          <a:custGeom>
            <a:avLst/>
            <a:gdLst/>
            <a:ahLst/>
            <a:cxnLst/>
            <a:rect l="l" t="t" r="r" b="b"/>
            <a:pathLst>
              <a:path w="5649951" h="947854">
                <a:moveTo>
                  <a:pt x="74340" y="0"/>
                </a:moveTo>
                <a:lnTo>
                  <a:pt x="5575611" y="0"/>
                </a:lnTo>
                <a:cubicBezTo>
                  <a:pt x="5616668" y="0"/>
                  <a:pt x="5649951" y="33283"/>
                  <a:pt x="5649951" y="74340"/>
                </a:cubicBezTo>
                <a:lnTo>
                  <a:pt x="5649951" y="873513"/>
                </a:lnTo>
                <a:cubicBezTo>
                  <a:pt x="5649951" y="914570"/>
                  <a:pt x="5616668" y="947854"/>
                  <a:pt x="5575611" y="947854"/>
                </a:cubicBezTo>
                <a:lnTo>
                  <a:pt x="74340" y="947854"/>
                </a:lnTo>
                <a:cubicBezTo>
                  <a:pt x="33283" y="947854"/>
                  <a:pt x="0" y="914570"/>
                  <a:pt x="0" y="873513"/>
                </a:cubicBezTo>
                <a:lnTo>
                  <a:pt x="0" y="74340"/>
                </a:lnTo>
                <a:cubicBezTo>
                  <a:pt x="0" y="33283"/>
                  <a:pt x="33283" y="0"/>
                  <a:pt x="74340" y="0"/>
                </a:cubicBezTo>
                <a:close/>
              </a:path>
            </a:pathLst>
          </a:custGeom>
          <a:solidFill>
            <a:srgbClr val="B0A59A">
              <a:alpha val="10196"/>
            </a:srgbClr>
          </a:solidFill>
          <a:ln/>
        </p:spPr>
      </p:sp>
      <p:sp>
        <p:nvSpPr>
          <p:cNvPr id="43" name="Shape 41"/>
          <p:cNvSpPr/>
          <p:nvPr/>
        </p:nvSpPr>
        <p:spPr>
          <a:xfrm>
            <a:off x="6319024" y="5826512"/>
            <a:ext cx="111512" cy="148683"/>
          </a:xfrm>
          <a:custGeom>
            <a:avLst/>
            <a:gdLst/>
            <a:ahLst/>
            <a:cxnLst/>
            <a:rect l="l" t="t" r="r" b="b"/>
            <a:pathLst>
              <a:path w="111512" h="148683">
                <a:moveTo>
                  <a:pt x="85057" y="111512"/>
                </a:moveTo>
                <a:cubicBezTo>
                  <a:pt x="87177" y="105036"/>
                  <a:pt x="91417" y="99170"/>
                  <a:pt x="96208" y="94117"/>
                </a:cubicBezTo>
                <a:cubicBezTo>
                  <a:pt x="105704" y="84128"/>
                  <a:pt x="111512" y="70624"/>
                  <a:pt x="111512" y="55756"/>
                </a:cubicBezTo>
                <a:cubicBezTo>
                  <a:pt x="111512" y="24974"/>
                  <a:pt x="86538" y="0"/>
                  <a:pt x="55756" y="0"/>
                </a:cubicBezTo>
                <a:cubicBezTo>
                  <a:pt x="24974" y="0"/>
                  <a:pt x="0" y="24974"/>
                  <a:pt x="0" y="55756"/>
                </a:cubicBezTo>
                <a:cubicBezTo>
                  <a:pt x="0" y="70624"/>
                  <a:pt x="5808" y="84128"/>
                  <a:pt x="15304" y="94117"/>
                </a:cubicBezTo>
                <a:cubicBezTo>
                  <a:pt x="20095" y="99170"/>
                  <a:pt x="24364" y="105036"/>
                  <a:pt x="26455" y="111512"/>
                </a:cubicBezTo>
                <a:lnTo>
                  <a:pt x="85028" y="111512"/>
                </a:lnTo>
                <a:close/>
                <a:moveTo>
                  <a:pt x="83634" y="125451"/>
                </a:moveTo>
                <a:lnTo>
                  <a:pt x="27878" y="125451"/>
                </a:lnTo>
                <a:lnTo>
                  <a:pt x="27878" y="130098"/>
                </a:lnTo>
                <a:cubicBezTo>
                  <a:pt x="27878" y="142933"/>
                  <a:pt x="38274" y="153329"/>
                  <a:pt x="51110" y="153329"/>
                </a:cubicBezTo>
                <a:lnTo>
                  <a:pt x="60402" y="153329"/>
                </a:lnTo>
                <a:cubicBezTo>
                  <a:pt x="73238" y="153329"/>
                  <a:pt x="83634" y="142933"/>
                  <a:pt x="83634" y="130098"/>
                </a:cubicBezTo>
                <a:lnTo>
                  <a:pt x="83634" y="125451"/>
                </a:lnTo>
                <a:close/>
                <a:moveTo>
                  <a:pt x="53433" y="32524"/>
                </a:moveTo>
                <a:cubicBezTo>
                  <a:pt x="41875" y="32524"/>
                  <a:pt x="32524" y="41875"/>
                  <a:pt x="32524" y="53433"/>
                </a:cubicBezTo>
                <a:cubicBezTo>
                  <a:pt x="32524" y="57295"/>
                  <a:pt x="29417" y="60402"/>
                  <a:pt x="25555" y="60402"/>
                </a:cubicBezTo>
                <a:cubicBezTo>
                  <a:pt x="21693" y="60402"/>
                  <a:pt x="18585" y="57295"/>
                  <a:pt x="18585" y="53433"/>
                </a:cubicBezTo>
                <a:cubicBezTo>
                  <a:pt x="18585" y="34180"/>
                  <a:pt x="34180" y="18585"/>
                  <a:pt x="53433" y="18585"/>
                </a:cubicBezTo>
                <a:cubicBezTo>
                  <a:pt x="57295" y="18585"/>
                  <a:pt x="60402" y="21693"/>
                  <a:pt x="60402" y="25555"/>
                </a:cubicBezTo>
                <a:cubicBezTo>
                  <a:pt x="60402" y="29417"/>
                  <a:pt x="57295" y="32524"/>
                  <a:pt x="53433" y="32524"/>
                </a:cubicBezTo>
                <a:close/>
              </a:path>
            </a:pathLst>
          </a:custGeom>
          <a:solidFill>
            <a:srgbClr val="B0A59A"/>
          </a:solidFill>
          <a:ln/>
        </p:spPr>
      </p:sp>
      <p:sp>
        <p:nvSpPr>
          <p:cNvPr id="44" name="Text 42"/>
          <p:cNvSpPr/>
          <p:nvPr/>
        </p:nvSpPr>
        <p:spPr>
          <a:xfrm>
            <a:off x="6522104" y="5780049"/>
            <a:ext cx="5261018" cy="7248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1" b="1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Conseil pratique :</a:t>
            </a:r>
            <a:pPr>
              <a:lnSpc>
                <a:spcPct val="140000"/>
              </a:lnSpc>
            </a:pPr>
            <a:r>
              <a:rPr lang="en-US" sz="1171" dirty="0">
                <a:solidFill>
                  <a:srgbClr val="2C2C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Utilisez un email institutionnel (@univ-...dz) pour faciliter la validation de votre rattachement. Conservez précieusement vos identifiants et ne les partagez pas.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cdn.prod.website-files.com/a5620a64cc74db86219cada1a7198b098510c3d9.png">    </p:cNvPr>
          <p:cNvPicPr>
            <a:picLocks noChangeAspect="1"/>
          </p:cNvPicPr>
          <p:nvPr/>
        </p:nvPicPr>
        <p:blipFill>
          <a:blip r:embed="rId1"/>
          <a:srcRect l="0" r="0" t="7324" b="7324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6B7A8F">
                  <a:alpha val="95000"/>
                </a:srgbClr>
              </a:gs>
              <a:gs pos="100000">
                <a:srgbClr val="8C92AC">
                  <a:alpha val="9000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1000" y="1609725"/>
            <a:ext cx="1447800" cy="381000"/>
          </a:xfrm>
          <a:custGeom>
            <a:avLst/>
            <a:gdLst/>
            <a:ahLst/>
            <a:cxnLst/>
            <a:rect l="l" t="t" r="r" b="b"/>
            <a:pathLst>
              <a:path w="1447800" h="381000">
                <a:moveTo>
                  <a:pt x="38100" y="0"/>
                </a:moveTo>
                <a:lnTo>
                  <a:pt x="1409700" y="0"/>
                </a:lnTo>
                <a:cubicBezTo>
                  <a:pt x="1430728" y="0"/>
                  <a:pt x="1447800" y="17072"/>
                  <a:pt x="1447800" y="38100"/>
                </a:cubicBezTo>
                <a:lnTo>
                  <a:pt x="1447800" y="342900"/>
                </a:lnTo>
                <a:cubicBezTo>
                  <a:pt x="1447800" y="363928"/>
                  <a:pt x="1430728" y="381000"/>
                  <a:pt x="1409700" y="381000"/>
                </a:cubicBezTo>
                <a:lnTo>
                  <a:pt x="38100" y="381000"/>
                </a:lnTo>
                <a:cubicBezTo>
                  <a:pt x="17072" y="381000"/>
                  <a:pt x="0" y="363928"/>
                  <a:pt x="0" y="342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1685925"/>
            <a:ext cx="1143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120" kern="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Chapitre 03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1000" y="2219325"/>
            <a:ext cx="796290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Déroulement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FFFF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de l'expertise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81000" y="4162425"/>
            <a:ext cx="1219200" cy="38100"/>
          </a:xfrm>
          <a:custGeom>
            <a:avLst/>
            <a:gdLst/>
            <a:ahLst/>
            <a:cxnLst/>
            <a:rect l="l" t="t" r="r" b="b"/>
            <a:pathLst>
              <a:path w="1219200" h="38100">
                <a:moveTo>
                  <a:pt x="0" y="0"/>
                </a:moveTo>
                <a:lnTo>
                  <a:pt x="1219200" y="0"/>
                </a:lnTo>
                <a:lnTo>
                  <a:pt x="12192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Text 5"/>
          <p:cNvSpPr/>
          <p:nvPr/>
        </p:nvSpPr>
        <p:spPr>
          <a:xfrm>
            <a:off x="381000" y="4505325"/>
            <a:ext cx="77343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FFFFFF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Processus d'évaluation et critères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FFFFFF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 validation du cours en ligne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d'obtention d'une attestation via la Plateforme OCE</dc:title>
  <dc:subject>Guide d'obtention d'une attestation via la Plateforme OCE</dc:subject>
  <dc:creator>Kimi</dc:creator>
  <cp:lastModifiedBy>Kimi</cp:lastModifiedBy>
  <cp:revision>1</cp:revision>
  <dcterms:created xsi:type="dcterms:W3CDTF">2026-04-18T19:31:32Z</dcterms:created>
  <dcterms:modified xsi:type="dcterms:W3CDTF">2026-04-18T19:31:32Z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{"Label":"Guide d'obtention d'une attestation via la Plateforme OCE","ContentProducer":"001191110108MACG2KBH8F10000","ProduceID":"19da1f72-9e02-8364-8000-0000c80721ce","ReservedCode1":"","ContentPropagator":"001191110108MACG2KBH8F20000","PropagateID":"19da1f72-9e02-8364-8000-0000c80721ce","ReservedCode2":""}</vt:lpwstr>
  </property>
</Properties>
</file>