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84" r:id="rId4"/>
    <p:sldId id="259" r:id="rId5"/>
    <p:sldId id="279" r:id="rId6"/>
    <p:sldId id="263" r:id="rId7"/>
    <p:sldId id="264" r:id="rId8"/>
    <p:sldId id="270" r:id="rId9"/>
    <p:sldId id="282" r:id="rId10"/>
    <p:sldId id="283" r:id="rId11"/>
    <p:sldId id="281" r:id="rId12"/>
    <p:sldId id="278"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L" initials="D" lastIdx="1" clrIdx="0">
    <p:extLst>
      <p:ext uri="{19B8F6BF-5375-455C-9EA6-DF929625EA0E}">
        <p15:presenceInfo xmlns:p15="http://schemas.microsoft.com/office/powerpoint/2012/main" xmlns="" userId="DE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297207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361269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1415382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18964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141063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2161480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4130425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166846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131028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31842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BF207A5-6506-4965-856E-DFAC0F16F918}"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1112252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207A5-6506-4965-856E-DFAC0F16F918}" type="datetimeFigureOut">
              <a:rPr lang="fr-FR" smtClean="0"/>
              <a:pPr/>
              <a:t>08/11/2021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E1A95-DB81-426A-8979-227D3A04C0BC}" type="slidenum">
              <a:rPr lang="fr-FR" smtClean="0"/>
              <a:pPr/>
              <a:t>‹N°›</a:t>
            </a:fld>
            <a:endParaRPr lang="fr-FR"/>
          </a:p>
        </p:txBody>
      </p:sp>
    </p:spTree>
    <p:extLst>
      <p:ext uri="{BB962C8B-B14F-4D97-AF65-F5344CB8AC3E}">
        <p14:creationId xmlns:p14="http://schemas.microsoft.com/office/powerpoint/2010/main" xmlns="" val="1993427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2886" y="286748"/>
            <a:ext cx="10515600" cy="1325563"/>
          </a:xfrm>
        </p:spPr>
        <p:txBody>
          <a:bodyPr>
            <a:normAutofit/>
          </a:bodyPr>
          <a:lstStyle/>
          <a:p>
            <a:pPr algn="r" rtl="1"/>
            <a:r>
              <a:rPr lang="ar-DZ" sz="2800" b="1" dirty="0" smtClean="0"/>
              <a:t>جامعة الشاذلي بن جديد </a:t>
            </a:r>
            <a:r>
              <a:rPr lang="ar-DZ" sz="2800" b="1" dirty="0" err="1" smtClean="0"/>
              <a:t>ـ</a:t>
            </a:r>
            <a:r>
              <a:rPr lang="ar-DZ" sz="2800" b="1" dirty="0" smtClean="0"/>
              <a:t> </a:t>
            </a:r>
            <a:r>
              <a:rPr lang="ar-DZ" sz="2800" b="1" dirty="0" err="1" smtClean="0"/>
              <a:t>الطارف</a:t>
            </a:r>
            <a:r>
              <a:rPr lang="ar-BH" sz="2800" b="1" dirty="0" smtClean="0"/>
              <a:t> </a:t>
            </a:r>
            <a:r>
              <a:rPr lang="ar-DZ" sz="2800" b="1" dirty="0" smtClean="0"/>
              <a:t>	</a:t>
            </a:r>
            <a:r>
              <a:rPr lang="ar-BH" sz="2800" b="1" dirty="0" smtClean="0"/>
              <a:t>       </a:t>
            </a:r>
            <a:r>
              <a:rPr lang="fr-FR" sz="2800" b="1" dirty="0" smtClean="0"/>
              <a:t/>
            </a:r>
            <a:br>
              <a:rPr lang="fr-FR" sz="2800" b="1" dirty="0" smtClean="0"/>
            </a:br>
            <a:r>
              <a:rPr lang="ar-DZ" sz="2800" b="1" dirty="0" smtClean="0"/>
              <a:t>كليّة العلوم الاجتماعية والإنسانية</a:t>
            </a:r>
            <a:r>
              <a:rPr lang="ar-BH" sz="2800" b="1" dirty="0" smtClean="0"/>
              <a:t>       </a:t>
            </a:r>
            <a:r>
              <a:rPr lang="ar-DZ" sz="2800" b="1" dirty="0" smtClean="0"/>
              <a:t>قسم علم الاجتماع</a:t>
            </a:r>
            <a:r>
              <a:rPr lang="ar-BH" sz="2800" b="1" dirty="0" smtClean="0"/>
              <a:t>                     </a:t>
            </a:r>
            <a:r>
              <a:rPr lang="ar-DZ" sz="2800" b="1" dirty="0" smtClean="0"/>
              <a:t> </a:t>
            </a:r>
            <a:r>
              <a:rPr lang="ar-BH" sz="2800" b="1" dirty="0" smtClean="0"/>
              <a:t>         </a:t>
            </a:r>
            <a:r>
              <a:rPr lang="ar-DZ" sz="2800" b="1" dirty="0" smtClean="0"/>
              <a:t> </a:t>
            </a:r>
            <a:endParaRPr lang="fr-FR" sz="2800" b="1" dirty="0"/>
          </a:p>
        </p:txBody>
      </p:sp>
      <p:sp>
        <p:nvSpPr>
          <p:cNvPr id="5" name="Espace réservé du contenu 4"/>
          <p:cNvSpPr>
            <a:spLocks noGrp="1"/>
          </p:cNvSpPr>
          <p:nvPr>
            <p:ph idx="1"/>
          </p:nvPr>
        </p:nvSpPr>
        <p:spPr/>
        <p:txBody>
          <a:bodyPr/>
          <a:lstStyle/>
          <a:p>
            <a:pPr algn="ctr">
              <a:buNone/>
            </a:pPr>
            <a:r>
              <a:rPr lang="ar-BH" sz="3600" b="1" dirty="0" smtClean="0">
                <a:solidFill>
                  <a:schemeClr val="accent1">
                    <a:lumMod val="75000"/>
                  </a:schemeClr>
                </a:solidFill>
              </a:rPr>
              <a:t>موجـــــــــهة إلـــــــى   </a:t>
            </a:r>
          </a:p>
          <a:p>
            <a:pPr algn="ctr">
              <a:buNone/>
            </a:pPr>
            <a:r>
              <a:rPr lang="ar-BH" sz="3600" b="1" dirty="0" smtClean="0">
                <a:solidFill>
                  <a:schemeClr val="accent1">
                    <a:lumMod val="75000"/>
                  </a:schemeClr>
                </a:solidFill>
              </a:rPr>
              <a:t>طلبـــــــــة </a:t>
            </a:r>
          </a:p>
          <a:p>
            <a:pPr algn="ctr">
              <a:buNone/>
            </a:pPr>
            <a:r>
              <a:rPr lang="ar-BH" sz="4000" b="1" dirty="0" smtClean="0">
                <a:solidFill>
                  <a:srgbClr val="FF0000"/>
                </a:solidFill>
              </a:rPr>
              <a:t>السنة الثالثة ليسانس</a:t>
            </a:r>
          </a:p>
          <a:p>
            <a:pPr algn="ctr">
              <a:buNone/>
            </a:pPr>
            <a:r>
              <a:rPr lang="ar-BH" sz="4000" b="1" u="sng" dirty="0" smtClean="0">
                <a:solidFill>
                  <a:srgbClr val="FF0000"/>
                </a:solidFill>
              </a:rPr>
              <a:t>مقياس </a:t>
            </a:r>
            <a:r>
              <a:rPr lang="ar-BH" sz="4000" b="1" u="sng" dirty="0" err="1" smtClean="0">
                <a:solidFill>
                  <a:srgbClr val="FF0000"/>
                </a:solidFill>
              </a:rPr>
              <a:t>الحوكمة</a:t>
            </a:r>
            <a:r>
              <a:rPr lang="ar-BH" sz="4000" b="1" u="sng" dirty="0" smtClean="0">
                <a:solidFill>
                  <a:srgbClr val="FF0000"/>
                </a:solidFill>
              </a:rPr>
              <a:t> </a:t>
            </a:r>
            <a:r>
              <a:rPr lang="ar-BH" sz="4000" b="1" u="sng" dirty="0" err="1" smtClean="0">
                <a:solidFill>
                  <a:srgbClr val="FF0000"/>
                </a:solidFill>
              </a:rPr>
              <a:t>واخلاقيات</a:t>
            </a:r>
            <a:r>
              <a:rPr lang="ar-BH" sz="4000" b="1" u="sng" dirty="0" smtClean="0">
                <a:solidFill>
                  <a:srgbClr val="FF0000"/>
                </a:solidFill>
              </a:rPr>
              <a:t> المهنة </a:t>
            </a:r>
          </a:p>
          <a:p>
            <a:pPr algn="ctr">
              <a:buNone/>
            </a:pPr>
            <a:endParaRPr lang="ar-BH" dirty="0" smtClean="0"/>
          </a:p>
          <a:p>
            <a:pPr algn="ctr">
              <a:buNone/>
            </a:pPr>
            <a:endParaRPr lang="ar-BH" dirty="0" smtClean="0"/>
          </a:p>
          <a:p>
            <a:pPr algn="ctr">
              <a:buNone/>
            </a:pPr>
            <a:r>
              <a:rPr lang="ar-BH" b="1" dirty="0" smtClean="0">
                <a:solidFill>
                  <a:schemeClr val="accent1">
                    <a:lumMod val="75000"/>
                  </a:schemeClr>
                </a:solidFill>
              </a:rPr>
              <a:t>السنة الجامعية </a:t>
            </a:r>
            <a:r>
              <a:rPr lang="ar-BH" b="1" dirty="0" smtClean="0">
                <a:solidFill>
                  <a:schemeClr val="accent1">
                    <a:lumMod val="75000"/>
                  </a:schemeClr>
                </a:solidFill>
              </a:rPr>
              <a:t>2021-2022                                 </a:t>
            </a:r>
            <a:r>
              <a:rPr lang="ar-BH" b="1" u="sng" dirty="0" smtClean="0">
                <a:solidFill>
                  <a:schemeClr val="accent1">
                    <a:lumMod val="75000"/>
                  </a:schemeClr>
                </a:solidFill>
              </a:rPr>
              <a:t>من إعداد د. حربي سميرة </a:t>
            </a:r>
            <a:endParaRPr lang="fr-FR" b="1" u="sng" dirty="0">
              <a:solidFill>
                <a:schemeClr val="accent1">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lgn="r">
              <a:buNone/>
            </a:pPr>
            <a:r>
              <a:rPr lang="ar-BH" b="1" dirty="0" smtClean="0">
                <a:solidFill>
                  <a:srgbClr val="0070C0"/>
                </a:solidFill>
              </a:rPr>
              <a:t>2-ضباط الأخلاقيات :</a:t>
            </a:r>
          </a:p>
          <a:p>
            <a:pPr algn="r">
              <a:buNone/>
            </a:pPr>
            <a:r>
              <a:rPr lang="ar-BH" dirty="0" smtClean="0"/>
              <a:t>هو ضباط سلوك الأعمال،ظهر خاصة في أعقاب فضائح المؤسسات العديدة بين 2001 – 2004 التي أترث على العديد من المؤسسات الكبيرة وحتى المتوسطة والصغيرة بدأت تعيين ضباط الأخلاق وهم الجهات التي تقدم تقارير إلى الرئيس التنفيذي </a:t>
            </a:r>
            <a:r>
              <a:rPr lang="ar-BH" dirty="0" err="1" smtClean="0"/>
              <a:t>و</a:t>
            </a:r>
            <a:r>
              <a:rPr lang="ar-BH" dirty="0" smtClean="0"/>
              <a:t> </a:t>
            </a:r>
            <a:r>
              <a:rPr lang="ar-BH" dirty="0" err="1" smtClean="0"/>
              <a:t>المسؤولين</a:t>
            </a:r>
            <a:r>
              <a:rPr lang="ar-BH" dirty="0" smtClean="0"/>
              <a:t> عن  تقييم الآثار الأخلاقية لنشاطات المؤسسة ، ويهتمون بشكل خاص بكشف أو منع الأعمال غير الأخلاقية وغير القانونية.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825138" y="1825625"/>
            <a:ext cx="10515600" cy="4351338"/>
          </a:xfrm>
        </p:spPr>
        <p:txBody>
          <a:bodyPr/>
          <a:lstStyle/>
          <a:p>
            <a:pPr algn="r">
              <a:buNone/>
            </a:pPr>
            <a:r>
              <a:rPr lang="ar-BH" b="1" dirty="0" smtClean="0">
                <a:solidFill>
                  <a:srgbClr val="0070C0"/>
                </a:solidFill>
              </a:rPr>
              <a:t> 3-أخلاقيات الأعمال كفرع أكاديمي </a:t>
            </a:r>
            <a:r>
              <a:rPr lang="ar-BH" dirty="0" smtClean="0"/>
              <a:t>:</a:t>
            </a:r>
          </a:p>
          <a:p>
            <a:pPr algn="r">
              <a:buNone/>
            </a:pPr>
            <a:r>
              <a:rPr lang="ar-BH" dirty="0" smtClean="0"/>
              <a:t>ظهرت أخلاقيات العمل كفرع أكاديمي في السبعينيات لعدم وجود مجلات أو مؤتمرات أكاديمية تهتم بأخلاقيات العمل ، ونشر الباحثون أوراقهم في مجلات الإدارة العامة ،وحضروا مؤتمرات عامة ،وبمرور الوقت ظهرت عدة مجلات ،ودخل هذا الميدان المزيد من الباحثين ولوحظ ارتفاع الاهتمام بالمواضيع  الأخلاقية بين الأكاديميين بعد عدة فضائح    للمؤسسات في وقت سابق لعام  2000، واعتبارا من عام 2009 توجد ستة عشر مجلة </a:t>
            </a:r>
          </a:p>
          <a:p>
            <a:pPr algn="r">
              <a:buNone/>
            </a:pPr>
            <a:r>
              <a:rPr lang="ar-BH" dirty="0" smtClean="0"/>
              <a:t>أكاديمية مكرسة لمختلف القضايا الأخلاقية التجارية</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buNone/>
            </a:pPr>
            <a:r>
              <a:rPr lang="ar-BH" sz="4800" dirty="0" smtClean="0">
                <a:solidFill>
                  <a:srgbClr val="FF0000"/>
                </a:solidFill>
              </a:rPr>
              <a:t>شكرا لكم أعزائي</a:t>
            </a:r>
          </a:p>
          <a:p>
            <a:pPr algn="ctr">
              <a:buNone/>
            </a:pPr>
            <a:r>
              <a:rPr lang="ar-BH" sz="4800" dirty="0" smtClean="0">
                <a:solidFill>
                  <a:srgbClr val="FF0000"/>
                </a:solidFill>
              </a:rPr>
              <a:t> </a:t>
            </a:r>
            <a:r>
              <a:rPr lang="ar-BH" sz="4800" dirty="0" err="1" smtClean="0">
                <a:solidFill>
                  <a:srgbClr val="FF0000"/>
                </a:solidFill>
              </a:rPr>
              <a:t>الى</a:t>
            </a:r>
            <a:r>
              <a:rPr lang="ar-BH" sz="4800" dirty="0" smtClean="0">
                <a:solidFill>
                  <a:srgbClr val="FF0000"/>
                </a:solidFill>
              </a:rPr>
              <a:t> محاضرة القادمة بحول الله </a:t>
            </a:r>
          </a:p>
          <a:p>
            <a:pPr algn="ctr">
              <a:buNone/>
            </a:pPr>
            <a:r>
              <a:rPr lang="ar-BH" sz="4800" dirty="0" smtClean="0">
                <a:solidFill>
                  <a:srgbClr val="FF0000"/>
                </a:solidFill>
              </a:rPr>
              <a:t>كونوا في الموعد </a:t>
            </a:r>
            <a:endParaRPr lang="fr-FR" sz="48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BH" b="1" dirty="0" smtClean="0">
                <a:solidFill>
                  <a:srgbClr val="92D050"/>
                </a:solidFill>
              </a:rPr>
              <a:t>محاور المحاضرات عن بعد</a:t>
            </a:r>
            <a:endParaRPr lang="fr-FR" b="1" dirty="0">
              <a:solidFill>
                <a:srgbClr val="92D050"/>
              </a:solidFill>
            </a:endParaRPr>
          </a:p>
        </p:txBody>
      </p:sp>
      <p:sp>
        <p:nvSpPr>
          <p:cNvPr id="3" name="Espace réservé du contenu 2"/>
          <p:cNvSpPr>
            <a:spLocks noGrp="1"/>
          </p:cNvSpPr>
          <p:nvPr>
            <p:ph idx="1"/>
          </p:nvPr>
        </p:nvSpPr>
        <p:spPr/>
        <p:txBody>
          <a:bodyPr/>
          <a:lstStyle/>
          <a:p>
            <a:pPr algn="r">
              <a:buNone/>
            </a:pPr>
            <a:r>
              <a:rPr lang="ar-BH" b="1" dirty="0" smtClean="0">
                <a:solidFill>
                  <a:srgbClr val="FF0000"/>
                </a:solidFill>
              </a:rPr>
              <a:t>المحاضرة الأولى : </a:t>
            </a:r>
            <a:r>
              <a:rPr lang="ar-BH" b="1" dirty="0" err="1" smtClean="0">
                <a:solidFill>
                  <a:srgbClr val="FF0000"/>
                </a:solidFill>
              </a:rPr>
              <a:t>الحوكمة</a:t>
            </a:r>
            <a:r>
              <a:rPr lang="ar-BH" b="1" dirty="0" smtClean="0">
                <a:solidFill>
                  <a:srgbClr val="FF0000"/>
                </a:solidFill>
              </a:rPr>
              <a:t> </a:t>
            </a:r>
          </a:p>
          <a:p>
            <a:pPr algn="r">
              <a:buNone/>
            </a:pPr>
            <a:r>
              <a:rPr lang="ar-BH" b="1" dirty="0" smtClean="0">
                <a:solidFill>
                  <a:srgbClr val="0070C0"/>
                </a:solidFill>
              </a:rPr>
              <a:t>المحاضر الثانية: </a:t>
            </a:r>
            <a:r>
              <a:rPr lang="ar-BH" b="1" dirty="0" err="1" smtClean="0">
                <a:solidFill>
                  <a:srgbClr val="0070C0"/>
                </a:solidFill>
              </a:rPr>
              <a:t>اخلاقيات</a:t>
            </a:r>
            <a:r>
              <a:rPr lang="ar-BH" b="1" dirty="0" smtClean="0">
                <a:solidFill>
                  <a:srgbClr val="0070C0"/>
                </a:solidFill>
              </a:rPr>
              <a:t> المهنة </a:t>
            </a:r>
          </a:p>
          <a:p>
            <a:pPr algn="r">
              <a:buNone/>
            </a:pPr>
            <a:r>
              <a:rPr lang="ar-BH" b="1" dirty="0" smtClean="0">
                <a:solidFill>
                  <a:schemeClr val="accent4"/>
                </a:solidFill>
              </a:rPr>
              <a:t> المحاضرة الثالثة :الفساد الإداري</a:t>
            </a:r>
          </a:p>
          <a:p>
            <a:pPr algn="r">
              <a:buNone/>
            </a:pPr>
            <a:r>
              <a:rPr lang="ar-BH" b="1" dirty="0" smtClean="0">
                <a:solidFill>
                  <a:srgbClr val="C00000"/>
                </a:solidFill>
              </a:rPr>
              <a:t>  المحاضرة الرابعة: المعايير </a:t>
            </a:r>
            <a:r>
              <a:rPr lang="ar-BH" b="1" dirty="0" err="1" smtClean="0">
                <a:solidFill>
                  <a:srgbClr val="C00000"/>
                </a:solidFill>
              </a:rPr>
              <a:t>الاخلاقية</a:t>
            </a:r>
            <a:r>
              <a:rPr lang="ar-BH" b="1" dirty="0" smtClean="0">
                <a:solidFill>
                  <a:srgbClr val="C00000"/>
                </a:solidFill>
              </a:rPr>
              <a:t> المطلوبة في مؤسسة المهنة-الموظف</a:t>
            </a:r>
          </a:p>
          <a:p>
            <a:pPr algn="r">
              <a:buNone/>
            </a:pPr>
            <a:r>
              <a:rPr lang="ar-BH" b="1" dirty="0" smtClean="0">
                <a:solidFill>
                  <a:srgbClr val="7030A0"/>
                </a:solidFill>
              </a:rPr>
              <a:t>المحاضرة الرابعة :آليات تفعيل أخلاقيات المهنة في المؤسسة الجزائرية </a:t>
            </a:r>
            <a:r>
              <a:rPr lang="ar-BH" b="1" dirty="0" err="1" smtClean="0">
                <a:solidFill>
                  <a:srgbClr val="7030A0"/>
                </a:solidFill>
              </a:rPr>
              <a:t>نمودجا</a:t>
            </a:r>
            <a:endParaRPr lang="ar-BH" b="1" dirty="0" smtClean="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BH" b="1" dirty="0" smtClean="0">
                <a:solidFill>
                  <a:srgbClr val="FF0000"/>
                </a:solidFill>
              </a:rPr>
              <a:t>المحاضرة الثانية: أخلاقيات المهنة</a:t>
            </a:r>
            <a:endParaRPr lang="fr-FR" b="1" dirty="0">
              <a:solidFill>
                <a:srgbClr val="FF0000"/>
              </a:solidFill>
            </a:endParaRPr>
          </a:p>
        </p:txBody>
      </p:sp>
      <p:sp>
        <p:nvSpPr>
          <p:cNvPr id="3" name="Espace réservé du contenu 2"/>
          <p:cNvSpPr>
            <a:spLocks noGrp="1"/>
          </p:cNvSpPr>
          <p:nvPr>
            <p:ph idx="1"/>
          </p:nvPr>
        </p:nvSpPr>
        <p:spPr/>
        <p:txBody>
          <a:bodyPr/>
          <a:lstStyle/>
          <a:p>
            <a:pPr algn="r">
              <a:buNone/>
            </a:pPr>
            <a:r>
              <a:rPr lang="ar-BH" sz="3200" b="1" dirty="0" smtClean="0">
                <a:solidFill>
                  <a:srgbClr val="0070C0"/>
                </a:solidFill>
              </a:rPr>
              <a:t>1-مفهوم أخلاقيات المهنة</a:t>
            </a:r>
          </a:p>
          <a:p>
            <a:pPr algn="r">
              <a:buNone/>
            </a:pPr>
            <a:r>
              <a:rPr lang="ar-BH" sz="3200" b="1" dirty="0" smtClean="0">
                <a:solidFill>
                  <a:srgbClr val="0070C0"/>
                </a:solidFill>
              </a:rPr>
              <a:t>2-أهمية أخلاقيات المهنة</a:t>
            </a:r>
          </a:p>
          <a:p>
            <a:pPr algn="r">
              <a:buNone/>
            </a:pPr>
            <a:r>
              <a:rPr lang="ar-BH" sz="3200" b="1" dirty="0" smtClean="0">
                <a:solidFill>
                  <a:srgbClr val="0070C0"/>
                </a:solidFill>
              </a:rPr>
              <a:t>3- مصادر الأخلاقيات في الإدارة</a:t>
            </a:r>
          </a:p>
          <a:p>
            <a:pPr algn="r">
              <a:buNone/>
            </a:pPr>
            <a:r>
              <a:rPr lang="ar-BH" sz="3200" b="1" dirty="0" smtClean="0">
                <a:solidFill>
                  <a:srgbClr val="0070C0"/>
                </a:solidFill>
              </a:rPr>
              <a:t>4-المسائل النظرية في أخلاقيات المهنة </a:t>
            </a:r>
          </a:p>
          <a:p>
            <a:pPr algn="r">
              <a:buNone/>
            </a:pPr>
            <a:r>
              <a:rPr lang="ar-BH" sz="3200" b="1" smtClean="0">
                <a:solidFill>
                  <a:srgbClr val="0070C0"/>
                </a:solidFill>
              </a:rPr>
              <a:t> 5-مبادئ </a:t>
            </a:r>
            <a:r>
              <a:rPr lang="ar-BH" sz="3200" b="1" dirty="0" smtClean="0">
                <a:solidFill>
                  <a:srgbClr val="0070C0"/>
                </a:solidFill>
              </a:rPr>
              <a:t>أخلاقيات المهنة </a:t>
            </a:r>
          </a:p>
          <a:p>
            <a:pPr algn="r">
              <a:buNone/>
            </a:pPr>
            <a:r>
              <a:rPr lang="ar-BH" sz="3200" b="1" dirty="0" smtClean="0">
                <a:solidFill>
                  <a:srgbClr val="0070C0"/>
                </a:solidFill>
              </a:rPr>
              <a:t>6- مجالات أخلاقيات المهنة</a:t>
            </a:r>
            <a:endParaRPr lang="fr-FR" sz="3200" b="1"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BH" b="1" dirty="0" smtClean="0">
                <a:solidFill>
                  <a:srgbClr val="FF0000"/>
                </a:solidFill>
              </a:rPr>
              <a:t>1-مفهوم أخلاقيات المهنة </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algn="r" rtl="1"/>
            <a:r>
              <a:rPr lang="ar-BH" b="1" dirty="0" smtClean="0">
                <a:solidFill>
                  <a:srgbClr val="0070C0"/>
                </a:solidFill>
              </a:rPr>
              <a:t>مفهوم الأخلاق :</a:t>
            </a:r>
            <a:r>
              <a:rPr lang="ar-BH" dirty="0" smtClean="0"/>
              <a:t> تعرف الأخلاق عموما بأنها مجموعة القيم والمعايير التي يعتمد عليها أفراد المجتمع للتمييز بين </a:t>
            </a:r>
            <a:r>
              <a:rPr lang="ar-BH" dirty="0" err="1" smtClean="0"/>
              <a:t>ماهو</a:t>
            </a:r>
            <a:r>
              <a:rPr lang="ar-BH" dirty="0" smtClean="0"/>
              <a:t> جيد </a:t>
            </a:r>
            <a:r>
              <a:rPr lang="ar-BH" dirty="0" err="1" smtClean="0"/>
              <a:t>وماهو</a:t>
            </a:r>
            <a:r>
              <a:rPr lang="ar-BH" dirty="0" smtClean="0"/>
              <a:t> سيء ، بين </a:t>
            </a:r>
            <a:r>
              <a:rPr lang="ar-BH" dirty="0" err="1" smtClean="0"/>
              <a:t>ماهو</a:t>
            </a:r>
            <a:r>
              <a:rPr lang="ar-BH" dirty="0" smtClean="0"/>
              <a:t> صواب </a:t>
            </a:r>
            <a:r>
              <a:rPr lang="ar-BH" dirty="0" err="1" smtClean="0"/>
              <a:t>وماهو</a:t>
            </a:r>
            <a:r>
              <a:rPr lang="ar-BH" dirty="0" smtClean="0"/>
              <a:t> خطأ ، وبين </a:t>
            </a:r>
            <a:r>
              <a:rPr lang="ar-BH" dirty="0" err="1" smtClean="0"/>
              <a:t>ماهو</a:t>
            </a:r>
            <a:r>
              <a:rPr lang="ar-BH" dirty="0" smtClean="0"/>
              <a:t> مقبول أو غير مقبول اجتماعيا.</a:t>
            </a:r>
          </a:p>
          <a:p>
            <a:pPr algn="r" rtl="1"/>
            <a:r>
              <a:rPr lang="ar-BH" b="1" dirty="0" smtClean="0">
                <a:solidFill>
                  <a:srgbClr val="0070C0"/>
                </a:solidFill>
              </a:rPr>
              <a:t>تصنيف الأخلاقيات: </a:t>
            </a:r>
            <a:r>
              <a:rPr lang="ar-BH" dirty="0" smtClean="0"/>
              <a:t>يمكن تصنيف الأخلاقيات ضمن مجموعتين وهما :</a:t>
            </a:r>
          </a:p>
          <a:p>
            <a:pPr algn="r" rtl="1"/>
            <a:r>
              <a:rPr lang="ar-BH" b="1" dirty="0" smtClean="0">
                <a:solidFill>
                  <a:srgbClr val="0070C0"/>
                </a:solidFill>
              </a:rPr>
              <a:t> المجموعة الأولى :أخلاقيات المبدأ .</a:t>
            </a:r>
            <a:endParaRPr lang="ar-BH" dirty="0" smtClean="0"/>
          </a:p>
          <a:p>
            <a:pPr algn="r" rtl="1"/>
            <a:r>
              <a:rPr lang="ar-BH" b="1" dirty="0" smtClean="0">
                <a:solidFill>
                  <a:srgbClr val="0070C0"/>
                </a:solidFill>
              </a:rPr>
              <a:t>المجموعة الثانية :أخلاقيات الواجب </a:t>
            </a:r>
            <a:r>
              <a:rPr lang="ar-BH" dirty="0" smtClean="0">
                <a:solidFill>
                  <a:srgbClr val="0070C0"/>
                </a:solidFill>
              </a:rPr>
              <a:t>.</a:t>
            </a:r>
          </a:p>
          <a:p>
            <a:pPr algn="r" rtl="1"/>
            <a:r>
              <a:rPr lang="ar-BH" b="1" dirty="0" smtClean="0">
                <a:solidFill>
                  <a:srgbClr val="0070C0"/>
                </a:solidFill>
              </a:rPr>
              <a:t>مفهوم أخلاقيات المهنة </a:t>
            </a:r>
            <a:r>
              <a:rPr lang="ar-BH" dirty="0" smtClean="0">
                <a:solidFill>
                  <a:srgbClr val="0070C0"/>
                </a:solidFill>
              </a:rPr>
              <a:t>: </a:t>
            </a:r>
            <a:r>
              <a:rPr lang="ar-BH" sz="2400" b="1" dirty="0" smtClean="0"/>
              <a:t>مجموعة القواعد والأسس التي يجب على المهني التمسك </a:t>
            </a:r>
            <a:r>
              <a:rPr lang="ar-BH" sz="2400" b="1" dirty="0" err="1" smtClean="0"/>
              <a:t>بها</a:t>
            </a:r>
            <a:r>
              <a:rPr lang="ar-BH" sz="2400" b="1" dirty="0" smtClean="0"/>
              <a:t> والعمل بمقتضاها ، ليكون ناجحا في تعامله مع الناس ،ناجحا في مهنته، ويكون قادرا على اكتساب ثقة زبائنه والمتعاملين معه من رؤساء ومرؤوسين .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BH" b="1" dirty="0" smtClean="0">
                <a:solidFill>
                  <a:srgbClr val="FF0000"/>
                </a:solidFill>
              </a:rPr>
              <a:t>2-أهمية أخلاقيات العمل</a:t>
            </a:r>
            <a:endParaRPr lang="fr-FR" b="1" dirty="0">
              <a:solidFill>
                <a:srgbClr val="FF0000"/>
              </a:solidFill>
            </a:endParaRPr>
          </a:p>
        </p:txBody>
      </p:sp>
      <p:sp>
        <p:nvSpPr>
          <p:cNvPr id="3" name="Espace réservé du contenu 2"/>
          <p:cNvSpPr>
            <a:spLocks noGrp="1"/>
          </p:cNvSpPr>
          <p:nvPr>
            <p:ph idx="1"/>
          </p:nvPr>
        </p:nvSpPr>
        <p:spPr>
          <a:xfrm>
            <a:off x="772885" y="1773373"/>
            <a:ext cx="10515600" cy="4351338"/>
          </a:xfrm>
        </p:spPr>
        <p:txBody>
          <a:bodyPr/>
          <a:lstStyle/>
          <a:p>
            <a:pPr algn="r">
              <a:buNone/>
            </a:pPr>
            <a:r>
              <a:rPr lang="ar-BH" b="1" dirty="0" smtClean="0">
                <a:solidFill>
                  <a:srgbClr val="0070C0"/>
                </a:solidFill>
              </a:rPr>
              <a:t>أهمية الأخلاق بصورة عامة : </a:t>
            </a:r>
          </a:p>
          <a:p>
            <a:pPr algn="r">
              <a:buNone/>
            </a:pPr>
            <a:r>
              <a:rPr lang="ar-BH" b="1" dirty="0" smtClean="0">
                <a:solidFill>
                  <a:srgbClr val="00B050"/>
                </a:solidFill>
              </a:rPr>
              <a:t>1-أهمية الأخلاق بالنسبة للفرد في حد ذاته .</a:t>
            </a:r>
          </a:p>
          <a:p>
            <a:pPr algn="r">
              <a:buNone/>
            </a:pPr>
            <a:r>
              <a:rPr lang="ar-BH" b="1" dirty="0" smtClean="0">
                <a:solidFill>
                  <a:srgbClr val="00B050"/>
                </a:solidFill>
              </a:rPr>
              <a:t>2-أهمية الأخلاق بالنسبة للمجتمع </a:t>
            </a:r>
            <a:r>
              <a:rPr lang="ar-BH" dirty="0" smtClean="0"/>
              <a:t>.</a:t>
            </a:r>
          </a:p>
          <a:p>
            <a:pPr algn="r">
              <a:buNone/>
            </a:pPr>
            <a:r>
              <a:rPr lang="ar-BH" b="1" dirty="0" smtClean="0">
                <a:solidFill>
                  <a:srgbClr val="FF0000"/>
                </a:solidFill>
              </a:rPr>
              <a:t>3-أهمية </a:t>
            </a:r>
            <a:r>
              <a:rPr lang="ar-BH" b="1" dirty="0" err="1" smtClean="0">
                <a:solidFill>
                  <a:srgbClr val="FF0000"/>
                </a:solidFill>
              </a:rPr>
              <a:t>اخلاقيات</a:t>
            </a:r>
            <a:r>
              <a:rPr lang="ar-BH" b="1" dirty="0" smtClean="0">
                <a:solidFill>
                  <a:srgbClr val="FF0000"/>
                </a:solidFill>
              </a:rPr>
              <a:t> بالنسبة للمؤسسة العمل: </a:t>
            </a:r>
          </a:p>
          <a:p>
            <a:pPr algn="r">
              <a:buNone/>
            </a:pPr>
            <a:r>
              <a:rPr lang="ar-BH" dirty="0" smtClean="0"/>
              <a:t>1- </a:t>
            </a:r>
            <a:r>
              <a:rPr lang="ar-BH" b="1" dirty="0" smtClean="0"/>
              <a:t>السمعة الجيدة </a:t>
            </a:r>
            <a:r>
              <a:rPr lang="ar-BH" dirty="0" smtClean="0"/>
              <a:t>وصورة المؤسسة الايجابية </a:t>
            </a:r>
          </a:p>
          <a:p>
            <a:pPr algn="r">
              <a:buNone/>
            </a:pPr>
            <a:r>
              <a:rPr lang="ar-BH" dirty="0" smtClean="0"/>
              <a:t> 2-تحسين </a:t>
            </a:r>
            <a:r>
              <a:rPr lang="ar-BH" b="1" dirty="0" smtClean="0"/>
              <a:t>كفاءة</a:t>
            </a:r>
            <a:r>
              <a:rPr lang="ar-BH" dirty="0" smtClean="0"/>
              <a:t> العاملين في المؤسسة وأدائها </a:t>
            </a:r>
          </a:p>
          <a:p>
            <a:pPr algn="r">
              <a:buNone/>
            </a:pPr>
            <a:r>
              <a:rPr lang="ar-BH" dirty="0" smtClean="0"/>
              <a:t>3-تساهم في تحقيق المردود المالي والربحي للمؤسسة </a:t>
            </a:r>
          </a:p>
          <a:p>
            <a:pPr algn="r">
              <a:buNone/>
            </a:pPr>
            <a:r>
              <a:rPr lang="ar-BH" dirty="0" smtClean="0"/>
              <a:t>4-ضمان </a:t>
            </a:r>
            <a:r>
              <a:rPr lang="ar-BH" b="1" dirty="0" smtClean="0"/>
              <a:t>المنافسة </a:t>
            </a:r>
            <a:r>
              <a:rPr lang="ar-BH" dirty="0" smtClean="0"/>
              <a:t>للمؤسسة بين المؤسسات الأخرى التي تعمل في نفس الاتجاه </a:t>
            </a:r>
          </a:p>
          <a:p>
            <a:pPr algn="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BH" b="1" dirty="0" smtClean="0">
                <a:solidFill>
                  <a:srgbClr val="FF0000"/>
                </a:solidFill>
              </a:rPr>
              <a:t> 3-مصادر الأخلاقيات في الإدارة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lgn="ctr">
              <a:buNone/>
            </a:pPr>
            <a:r>
              <a:rPr lang="ar-BH" sz="3200" b="1" dirty="0" smtClean="0">
                <a:solidFill>
                  <a:srgbClr val="FF0000"/>
                </a:solidFill>
              </a:rPr>
              <a:t>تحدد في خمــــــــــــس مصـــادر: </a:t>
            </a:r>
          </a:p>
          <a:p>
            <a:pPr algn="r">
              <a:buNone/>
            </a:pPr>
            <a:r>
              <a:rPr lang="ar-BH" dirty="0" smtClean="0">
                <a:solidFill>
                  <a:srgbClr val="FF0000"/>
                </a:solidFill>
              </a:rPr>
              <a:t>-</a:t>
            </a:r>
            <a:r>
              <a:rPr lang="ar-BH" b="1" dirty="0" smtClean="0">
                <a:solidFill>
                  <a:srgbClr val="FF0000"/>
                </a:solidFill>
              </a:rPr>
              <a:t>المصدر الديني: </a:t>
            </a:r>
            <a:r>
              <a:rPr lang="ar-BH" b="1" dirty="0" smtClean="0"/>
              <a:t>الرقابة الذاتية </a:t>
            </a:r>
            <a:r>
              <a:rPr lang="ar-BH" dirty="0" smtClean="0"/>
              <a:t>في الفرد، </a:t>
            </a:r>
            <a:r>
              <a:rPr lang="ar-BH" b="1" dirty="0" smtClean="0"/>
              <a:t>القوانين الوضعية </a:t>
            </a:r>
            <a:r>
              <a:rPr lang="ar-BH" dirty="0" smtClean="0"/>
              <a:t>لتنظيم العمل في المؤسسة </a:t>
            </a:r>
            <a:r>
              <a:rPr lang="ar-BH" b="1" dirty="0" smtClean="0"/>
              <a:t> </a:t>
            </a:r>
            <a:r>
              <a:rPr lang="ar-BH" dirty="0" smtClean="0"/>
              <a:t>.</a:t>
            </a:r>
            <a:r>
              <a:rPr lang="ar-BH" dirty="0" smtClean="0">
                <a:solidFill>
                  <a:srgbClr val="FF0000"/>
                </a:solidFill>
              </a:rPr>
              <a:t> </a:t>
            </a:r>
          </a:p>
          <a:p>
            <a:pPr algn="r">
              <a:buNone/>
            </a:pPr>
            <a:r>
              <a:rPr lang="ar-BH" b="1" dirty="0" smtClean="0">
                <a:solidFill>
                  <a:srgbClr val="FF0000"/>
                </a:solidFill>
              </a:rPr>
              <a:t>-المصدر السياسي</a:t>
            </a:r>
            <a:r>
              <a:rPr lang="ar-BH" dirty="0" smtClean="0">
                <a:solidFill>
                  <a:srgbClr val="FF0000"/>
                </a:solidFill>
              </a:rPr>
              <a:t>: </a:t>
            </a:r>
            <a:r>
              <a:rPr lang="ar-BH" b="1" dirty="0" smtClean="0"/>
              <a:t>نمط النظام السياسي </a:t>
            </a:r>
            <a:r>
              <a:rPr lang="ar-BH" dirty="0" smtClean="0"/>
              <a:t>الذي يسير المجتمع ،وانعكاساته على توجهات هذا النظام  على أخلاقيات الأفراد.</a:t>
            </a:r>
            <a:r>
              <a:rPr lang="ar-BH" dirty="0" smtClean="0">
                <a:solidFill>
                  <a:srgbClr val="FF0000"/>
                </a:solidFill>
              </a:rPr>
              <a:t> </a:t>
            </a:r>
          </a:p>
          <a:p>
            <a:pPr algn="r">
              <a:buNone/>
            </a:pPr>
            <a:r>
              <a:rPr lang="ar-BH" b="1" dirty="0" smtClean="0">
                <a:solidFill>
                  <a:srgbClr val="FF0000"/>
                </a:solidFill>
              </a:rPr>
              <a:t>المصدر الاجتماعي </a:t>
            </a:r>
            <a:r>
              <a:rPr lang="ar-BH" dirty="0" smtClean="0">
                <a:solidFill>
                  <a:srgbClr val="FF0000"/>
                </a:solidFill>
              </a:rPr>
              <a:t>:</a:t>
            </a:r>
            <a:r>
              <a:rPr lang="ar-BH" b="1" dirty="0" smtClean="0"/>
              <a:t>ثقافة المجتمع </a:t>
            </a:r>
            <a:r>
              <a:rPr lang="ar-BH" dirty="0" smtClean="0"/>
              <a:t>التي تحدد قيمه ومعتقداته وعلاقاته، وولاء وانتماء أفراده.</a:t>
            </a:r>
          </a:p>
          <a:p>
            <a:pPr algn="r">
              <a:buNone/>
            </a:pPr>
            <a:r>
              <a:rPr lang="ar-BH" b="1" dirty="0" err="1" smtClean="0">
                <a:solidFill>
                  <a:srgbClr val="FF0000"/>
                </a:solidFill>
              </a:rPr>
              <a:t>المصدرالاقتصادي</a:t>
            </a:r>
            <a:r>
              <a:rPr lang="ar-BH" dirty="0" smtClean="0">
                <a:solidFill>
                  <a:srgbClr val="FF0000"/>
                </a:solidFill>
              </a:rPr>
              <a:t> : </a:t>
            </a:r>
            <a:r>
              <a:rPr lang="ar-BH" b="1" dirty="0" smtClean="0"/>
              <a:t>الظروف الاقتصادية </a:t>
            </a:r>
            <a:r>
              <a:rPr lang="ar-BH" dirty="0" smtClean="0"/>
              <a:t>السائدة في المجتمع. </a:t>
            </a:r>
          </a:p>
          <a:p>
            <a:pPr algn="r">
              <a:buNone/>
            </a:pPr>
            <a:r>
              <a:rPr lang="ar-BH" b="1" dirty="0" smtClean="0">
                <a:solidFill>
                  <a:srgbClr val="FF0000"/>
                </a:solidFill>
              </a:rPr>
              <a:t>المصدر التنظيمي </a:t>
            </a:r>
            <a:r>
              <a:rPr lang="ar-BH" dirty="0" smtClean="0">
                <a:solidFill>
                  <a:srgbClr val="FF0000"/>
                </a:solidFill>
              </a:rPr>
              <a:t>: </a:t>
            </a:r>
            <a:r>
              <a:rPr lang="ar-BH" b="1" dirty="0" smtClean="0"/>
              <a:t>البيئة التنظيمية </a:t>
            </a:r>
            <a:r>
              <a:rPr lang="ar-BH" dirty="0" smtClean="0"/>
              <a:t>التي تتحكم في تسيير الإدارة في المؤسسات</a:t>
            </a:r>
            <a:r>
              <a:rPr lang="ar-BH" dirty="0" smtClean="0">
                <a:solidFill>
                  <a:srgbClr val="FF0000"/>
                </a:solidFill>
              </a:rPr>
              <a:t> </a:t>
            </a:r>
            <a:r>
              <a:rPr lang="ar-BH" dirty="0" smtClean="0"/>
              <a:t>.</a:t>
            </a:r>
            <a:endParaRPr lang="fr-F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BH" dirty="0" smtClean="0">
                <a:solidFill>
                  <a:srgbClr val="FF0000"/>
                </a:solidFill>
              </a:rPr>
              <a:t>4-المسائل النظرية في أخلاقيات المهنة</a:t>
            </a:r>
            <a:endParaRPr lang="fr-FR" dirty="0">
              <a:solidFill>
                <a:srgbClr val="FF0000"/>
              </a:solidFill>
            </a:endParaRPr>
          </a:p>
        </p:txBody>
      </p:sp>
      <p:sp>
        <p:nvSpPr>
          <p:cNvPr id="3" name="Espace réservé du contenu 2"/>
          <p:cNvSpPr>
            <a:spLocks noGrp="1"/>
          </p:cNvSpPr>
          <p:nvPr>
            <p:ph idx="1"/>
          </p:nvPr>
        </p:nvSpPr>
        <p:spPr/>
        <p:txBody>
          <a:bodyPr/>
          <a:lstStyle/>
          <a:p>
            <a:pPr algn="r">
              <a:buNone/>
            </a:pPr>
            <a:r>
              <a:rPr lang="ar-BH" dirty="0" smtClean="0"/>
              <a:t> لأهمية </a:t>
            </a:r>
            <a:r>
              <a:rPr lang="fr-FR" dirty="0" smtClean="0"/>
              <a:t>Henry Sidgwick </a:t>
            </a:r>
            <a:r>
              <a:rPr lang="ar-BH" b="1" dirty="0" smtClean="0">
                <a:solidFill>
                  <a:srgbClr val="FF0000"/>
                </a:solidFill>
              </a:rPr>
              <a:t>1-تضارب المصالح </a:t>
            </a:r>
            <a:r>
              <a:rPr lang="ar-BH" dirty="0" smtClean="0">
                <a:solidFill>
                  <a:srgbClr val="FF0000"/>
                </a:solidFill>
              </a:rPr>
              <a:t>: </a:t>
            </a:r>
            <a:r>
              <a:rPr lang="ar-BH" dirty="0" smtClean="0"/>
              <a:t>أشار</a:t>
            </a:r>
          </a:p>
          <a:p>
            <a:pPr algn="r">
              <a:buNone/>
            </a:pPr>
            <a:r>
              <a:rPr lang="ar-BH" dirty="0" smtClean="0">
                <a:solidFill>
                  <a:srgbClr val="FF0000"/>
                </a:solidFill>
              </a:rPr>
              <a:t> </a:t>
            </a:r>
            <a:r>
              <a:rPr lang="ar-BH" dirty="0" smtClean="0"/>
              <a:t>الدور الرئيسي للأخلاقيات  والمواءمة  بين المصالح المتضاربة</a:t>
            </a:r>
          </a:p>
          <a:p>
            <a:pPr algn="r">
              <a:buNone/>
            </a:pPr>
            <a:r>
              <a:rPr lang="fr-FR" dirty="0" smtClean="0"/>
              <a:t>Milton </a:t>
            </a:r>
            <a:r>
              <a:rPr lang="fr-FR" dirty="0" err="1" smtClean="0"/>
              <a:t>Fridman</a:t>
            </a:r>
            <a:r>
              <a:rPr lang="ar-BH" dirty="0" smtClean="0">
                <a:solidFill>
                  <a:srgbClr val="FF0000"/>
                </a:solidFill>
              </a:rPr>
              <a:t>2 -</a:t>
            </a:r>
            <a:r>
              <a:rPr lang="ar-BH" b="1" dirty="0" smtClean="0">
                <a:solidFill>
                  <a:srgbClr val="FF0000"/>
                </a:solidFill>
              </a:rPr>
              <a:t>القضايا </a:t>
            </a:r>
            <a:r>
              <a:rPr lang="ar-BH" b="1" dirty="0" err="1" smtClean="0">
                <a:solidFill>
                  <a:srgbClr val="FF0000"/>
                </a:solidFill>
              </a:rPr>
              <a:t>الاخلاقية</a:t>
            </a:r>
            <a:r>
              <a:rPr lang="ar-BH" b="1" dirty="0" smtClean="0">
                <a:solidFill>
                  <a:srgbClr val="FF0000"/>
                </a:solidFill>
              </a:rPr>
              <a:t> </a:t>
            </a:r>
            <a:r>
              <a:rPr lang="ar-BH" b="1" dirty="0" err="1" smtClean="0">
                <a:solidFill>
                  <a:srgbClr val="FF0000"/>
                </a:solidFill>
              </a:rPr>
              <a:t>والاساليب</a:t>
            </a:r>
            <a:r>
              <a:rPr lang="ar-BH" dirty="0" smtClean="0">
                <a:solidFill>
                  <a:srgbClr val="FF0000"/>
                </a:solidFill>
              </a:rPr>
              <a:t>: </a:t>
            </a:r>
            <a:r>
              <a:rPr lang="ar-BH" dirty="0" smtClean="0"/>
              <a:t>أشار</a:t>
            </a:r>
          </a:p>
          <a:p>
            <a:pPr algn="r">
              <a:buNone/>
            </a:pPr>
            <a:r>
              <a:rPr lang="ar-BH" dirty="0" smtClean="0"/>
              <a:t> إن كل الاقتصاديات الناجحة مبنية على الإدارة الجيدة والعمل الجاد ،والمبادرة الفردية، كما احتج على الأجهزة الحكومية التي تعرقل روح المبادرة. </a:t>
            </a:r>
          </a:p>
          <a:p>
            <a:pPr algn="r">
              <a:buNone/>
            </a:pPr>
            <a:r>
              <a:rPr lang="ar-BH" dirty="0" smtClean="0"/>
              <a:t>وأيضا تنشأ القضايا الأخلاقية عندما يتم التوافق مع مؤسسات متعددة ومتضاربة من حيث المعايير القانونية والتنظيمية.  </a:t>
            </a:r>
            <a:endParaRPr lang="fr-FR" dirty="0" smtClean="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BH" b="1" dirty="0" smtClean="0">
                <a:solidFill>
                  <a:srgbClr val="FF0000"/>
                </a:solidFill>
              </a:rPr>
              <a:t>  5-مبادئ أخلاقيات المهنة</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ctr">
              <a:buNone/>
            </a:pPr>
            <a:r>
              <a:rPr lang="ar-BH" sz="3200" b="1" dirty="0" smtClean="0"/>
              <a:t> تنقسم مبادئ المهنة إلى سبعة أسس وهي :</a:t>
            </a:r>
          </a:p>
          <a:p>
            <a:pPr algn="r">
              <a:buNone/>
            </a:pPr>
            <a:r>
              <a:rPr lang="ar-BH" sz="3200" b="1" dirty="0" smtClean="0">
                <a:solidFill>
                  <a:srgbClr val="0070C0"/>
                </a:solidFill>
              </a:rPr>
              <a:t> - مبدأ الوكيل</a:t>
            </a:r>
          </a:p>
          <a:p>
            <a:pPr algn="r">
              <a:buNone/>
            </a:pPr>
            <a:r>
              <a:rPr lang="ar-BH" sz="3200" b="1" dirty="0" smtClean="0">
                <a:solidFill>
                  <a:srgbClr val="0070C0"/>
                </a:solidFill>
              </a:rPr>
              <a:t>- مبدأ الملكية</a:t>
            </a:r>
          </a:p>
          <a:p>
            <a:pPr algn="r">
              <a:buNone/>
            </a:pPr>
            <a:r>
              <a:rPr lang="ar-BH" sz="3200" b="1" dirty="0" smtClean="0">
                <a:solidFill>
                  <a:srgbClr val="0070C0"/>
                </a:solidFill>
              </a:rPr>
              <a:t>-مبدأ الجدية</a:t>
            </a:r>
          </a:p>
          <a:p>
            <a:pPr algn="r">
              <a:buNone/>
            </a:pPr>
            <a:r>
              <a:rPr lang="ar-BH" sz="3200" b="1" dirty="0" smtClean="0">
                <a:solidFill>
                  <a:srgbClr val="0070C0"/>
                </a:solidFill>
              </a:rPr>
              <a:t>- مبدأ المواطنة بالنسبة إلى الموظف والمؤسسة</a:t>
            </a:r>
          </a:p>
          <a:p>
            <a:pPr algn="r">
              <a:buNone/>
            </a:pPr>
            <a:r>
              <a:rPr lang="ar-BH" sz="3200" b="1" dirty="0" smtClean="0">
                <a:solidFill>
                  <a:srgbClr val="0070C0"/>
                </a:solidFill>
              </a:rPr>
              <a:t>- مبدأ الشفافية </a:t>
            </a:r>
          </a:p>
          <a:p>
            <a:pPr algn="r">
              <a:buNone/>
            </a:pPr>
            <a:r>
              <a:rPr lang="ar-BH" sz="3200" b="1" dirty="0" smtClean="0">
                <a:solidFill>
                  <a:srgbClr val="0070C0"/>
                </a:solidFill>
              </a:rPr>
              <a:t>- مبدأ الكرامة </a:t>
            </a:r>
          </a:p>
          <a:p>
            <a:pPr algn="r">
              <a:buNone/>
            </a:pPr>
            <a:r>
              <a:rPr lang="ar-BH" sz="3200" b="1" dirty="0" smtClean="0">
                <a:solidFill>
                  <a:srgbClr val="0070C0"/>
                </a:solidFill>
              </a:rPr>
              <a:t>- مبدأ الاستجابة </a:t>
            </a:r>
          </a:p>
          <a:p>
            <a:pPr algn="r">
              <a:buNone/>
            </a:pPr>
            <a:endParaRPr lang="fr-F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BH" b="1" dirty="0" smtClean="0">
                <a:solidFill>
                  <a:srgbClr val="FF0000"/>
                </a:solidFill>
              </a:rPr>
              <a:t> 6 -مجالات أخلاقيات المهنة</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a:buNone/>
            </a:pPr>
            <a:r>
              <a:rPr lang="ar-BH" b="1" dirty="0" smtClean="0">
                <a:solidFill>
                  <a:srgbClr val="0070C0"/>
                </a:solidFill>
              </a:rPr>
              <a:t>1-السياسات الأخلاقية للمؤسسات  </a:t>
            </a:r>
            <a:r>
              <a:rPr lang="ar-BH" dirty="0" smtClean="0"/>
              <a:t>: السياسات الداخلية التي تتعلق بالسلوك الأخلاقي للعاملين، عادة ما تسمى </a:t>
            </a:r>
            <a:r>
              <a:rPr lang="ar-BH" b="1" dirty="0" smtClean="0">
                <a:solidFill>
                  <a:srgbClr val="0070C0"/>
                </a:solidFill>
              </a:rPr>
              <a:t>ببيان الأخلاق </a:t>
            </a:r>
            <a:r>
              <a:rPr lang="ar-BH" dirty="0" smtClean="0"/>
              <a:t>في المؤسسات ، وتحتوى على شروط محددة سلوكية تسمى بمدونات قواعد سلوك المؤسسات ،والتي تزيد من الوعي الأخلاقي للمؤسسة وتجنب الكوارث الأخلاقية بتجنبها  الدعوة القضائية للالتزام موظفيها للتعليمات بشكل صحيح. </a:t>
            </a:r>
          </a:p>
          <a:p>
            <a:pPr algn="r">
              <a:buNone/>
            </a:pPr>
            <a:r>
              <a:rPr lang="ar-BH" b="1" dirty="0" smtClean="0">
                <a:solidFill>
                  <a:srgbClr val="FFC000"/>
                </a:solidFill>
              </a:rPr>
              <a:t>مبادئ نجاح السياسات الأخلاقية </a:t>
            </a:r>
            <a:r>
              <a:rPr lang="ar-BH" dirty="0" smtClean="0"/>
              <a:t>:</a:t>
            </a:r>
          </a:p>
          <a:p>
            <a:pPr algn="r">
              <a:buNone/>
            </a:pPr>
            <a:r>
              <a:rPr lang="ar-BH" dirty="0" smtClean="0"/>
              <a:t> - موضحة كتابة وشفويا مع التعزيز الدوري</a:t>
            </a:r>
          </a:p>
          <a:p>
            <a:pPr algn="r">
              <a:buNone/>
            </a:pPr>
            <a:r>
              <a:rPr lang="ar-BH" dirty="0" smtClean="0"/>
              <a:t>-قابلة للتنفيذ وقابلة للفهم والتطبيق من ظرف الموظفين</a:t>
            </a:r>
          </a:p>
          <a:p>
            <a:pPr algn="r">
              <a:buNone/>
            </a:pPr>
            <a:r>
              <a:rPr lang="ar-BH" dirty="0" smtClean="0"/>
              <a:t>-مراقبة بواسطة الإدارة العليا </a:t>
            </a:r>
          </a:p>
          <a:p>
            <a:pPr algn="r">
              <a:buNone/>
            </a:pPr>
            <a:r>
              <a:rPr lang="ar-BH" dirty="0" smtClean="0"/>
              <a:t>-مدعومة بوضوح العواقب في حالة عدم التطبيق </a:t>
            </a:r>
          </a:p>
          <a:p>
            <a:pPr algn="r">
              <a:buNone/>
            </a:pPr>
            <a:r>
              <a:rPr lang="ar-BH" dirty="0" smtClean="0"/>
              <a:t>-تبقى محايدة وغير متحيزة.</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TotalTime>
  <Words>692</Words>
  <Application>Microsoft Office PowerPoint</Application>
  <PresentationFormat>Personnalisé</PresentationFormat>
  <Paragraphs>74</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جامعة الشاذلي بن جديد ـ الطارف          كليّة العلوم الاجتماعية والإنسانية       قسم علم الاجتماع                                </vt:lpstr>
      <vt:lpstr>محاور المحاضرات عن بعد</vt:lpstr>
      <vt:lpstr>المحاضرة الثانية: أخلاقيات المهنة</vt:lpstr>
      <vt:lpstr>1-مفهوم أخلاقيات المهنة </vt:lpstr>
      <vt:lpstr>2-أهمية أخلاقيات العمل</vt:lpstr>
      <vt:lpstr> 3-مصادر الأخلاقيات في الإدارة</vt:lpstr>
      <vt:lpstr>4-المسائل النظرية في أخلاقيات المهنة</vt:lpstr>
      <vt:lpstr>  5-مبادئ أخلاقيات المهنة</vt:lpstr>
      <vt:lpstr> 6 -مجالات أخلاقيات المهنة</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ACER</dc:creator>
  <cp:lastModifiedBy>Utilisateur Windows</cp:lastModifiedBy>
  <cp:revision>93</cp:revision>
  <dcterms:created xsi:type="dcterms:W3CDTF">2020-12-18T11:20:34Z</dcterms:created>
  <dcterms:modified xsi:type="dcterms:W3CDTF">2021-11-07T23:22:18Z</dcterms:modified>
</cp:coreProperties>
</file>