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317" r:id="rId4"/>
    <p:sldId id="268" r:id="rId5"/>
    <p:sldId id="307" r:id="rId6"/>
    <p:sldId id="309" r:id="rId7"/>
    <p:sldId id="308" r:id="rId8"/>
    <p:sldId id="312" r:id="rId9"/>
    <p:sldId id="318" r:id="rId10"/>
    <p:sldId id="319" r:id="rId11"/>
    <p:sldId id="320" r:id="rId12"/>
    <p:sldId id="321" r:id="rId13"/>
    <p:sldId id="322" r:id="rId14"/>
    <p:sldId id="329" r:id="rId15"/>
    <p:sldId id="323" r:id="rId16"/>
    <p:sldId id="324" r:id="rId17"/>
    <p:sldId id="325" r:id="rId18"/>
    <p:sldId id="326" r:id="rId19"/>
    <p:sldId id="327" r:id="rId20"/>
    <p:sldId id="328" r:id="rId21"/>
    <p:sldId id="285" r:id="rId22"/>
    <p:sldId id="286" r:id="rId23"/>
    <p:sldId id="330" r:id="rId24"/>
    <p:sldId id="331" r:id="rId25"/>
    <p:sldId id="332" r:id="rId26"/>
    <p:sldId id="333" r:id="rId27"/>
    <p:sldId id="334" r:id="rId28"/>
    <p:sldId id="338" r:id="rId29"/>
    <p:sldId id="339" r:id="rId30"/>
    <p:sldId id="290" r:id="rId31"/>
    <p:sldId id="291" r:id="rId32"/>
    <p:sldId id="292" r:id="rId33"/>
    <p:sldId id="340" r:id="rId34"/>
    <p:sldId id="313" r:id="rId35"/>
    <p:sldId id="296" r:id="rId36"/>
    <p:sldId id="297" r:id="rId37"/>
    <p:sldId id="314" r:id="rId38"/>
    <p:sldId id="315" r:id="rId39"/>
    <p:sldId id="316" r:id="rId40"/>
    <p:sldId id="294" r:id="rId41"/>
    <p:sldId id="298" r:id="rId42"/>
    <p:sldId id="299" r:id="rId43"/>
    <p:sldId id="300" r:id="rId44"/>
    <p:sldId id="303" r:id="rId45"/>
    <p:sldId id="304" r:id="rId46"/>
    <p:sldId id="305" r:id="rId47"/>
    <p:sldId id="306" r:id="rId48"/>
    <p:sldId id="360" r:id="rId49"/>
    <p:sldId id="424"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425" r:id="rId72"/>
    <p:sldId id="427" r:id="rId73"/>
    <p:sldId id="428" r:id="rId74"/>
    <p:sldId id="426"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402" r:id="rId96"/>
    <p:sldId id="403" r:id="rId97"/>
    <p:sldId id="404" r:id="rId98"/>
    <p:sldId id="405" r:id="rId99"/>
    <p:sldId id="406" r:id="rId100"/>
    <p:sldId id="407" r:id="rId101"/>
    <p:sldId id="408" r:id="rId102"/>
    <p:sldId id="409" r:id="rId103"/>
    <p:sldId id="410" r:id="rId104"/>
    <p:sldId id="411" r:id="rId105"/>
    <p:sldId id="412" r:id="rId106"/>
    <p:sldId id="413" r:id="rId107"/>
    <p:sldId id="414" r:id="rId108"/>
    <p:sldId id="415" r:id="rId109"/>
    <p:sldId id="416" r:id="rId110"/>
    <p:sldId id="417" r:id="rId111"/>
    <p:sldId id="418" r:id="rId112"/>
    <p:sldId id="419" r:id="rId113"/>
    <p:sldId id="420" r:id="rId114"/>
    <p:sldId id="421" r:id="rId115"/>
    <p:sldId id="422" r:id="rId116"/>
    <p:sldId id="423" r:id="rId1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6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13/11/2016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C9F6-5BE6-42F3-9FC4-F7FA701A6776}" type="datetimeFigureOut">
              <a:rPr lang="fr-FR" smtClean="0"/>
              <a:pPr/>
              <a:t>13/11/2016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27719-B3AC-4D55-8DBD-20A9D2779F4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IBM%20SPSS%20Statistics%2020.ln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rtl="1">
              <a:buNone/>
            </a:pPr>
            <a:r>
              <a:rPr lang="ar-DZ" sz="7200" b="1" smtClean="0"/>
              <a:t>نوافذ برنامج وكيفية التعامل معها </a:t>
            </a:r>
            <a:r>
              <a:rPr lang="fr-FR" sz="7200" b="1" smtClean="0"/>
              <a:t>SPSS</a:t>
            </a:r>
            <a:endParaRPr lang="fr-FR" sz="72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900612" y="1142984"/>
            <a:ext cx="4243388"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DZ" sz="2400" b="1" dirty="0">
                <a:cs typeface="Arial" charset="0"/>
              </a:rPr>
              <a:t>قائمة التحرير تسمح للباحث بـ :</a:t>
            </a:r>
          </a:p>
          <a:p>
            <a:pPr marL="685800" indent="-685800" algn="r" rtl="1"/>
            <a:endParaRPr lang="ar-DZ" sz="2400" b="1" dirty="0">
              <a:cs typeface="Arial" charset="0"/>
            </a:endParaRPr>
          </a:p>
          <a:p>
            <a:pPr marL="685800" indent="-685800" algn="r" rtl="1">
              <a:buFontTx/>
              <a:buChar char="•"/>
            </a:pPr>
            <a:r>
              <a:rPr lang="ar-DZ" sz="2400" b="1" dirty="0">
                <a:cs typeface="Arial" charset="0"/>
              </a:rPr>
              <a:t>إلغاء آخر عملية.</a:t>
            </a:r>
          </a:p>
          <a:p>
            <a:pPr marL="685800" indent="-685800" algn="r" rtl="1">
              <a:buFontTx/>
              <a:buChar char="•"/>
            </a:pPr>
            <a:r>
              <a:rPr lang="ar-DZ" sz="2400" b="1" dirty="0">
                <a:cs typeface="Arial" charset="0"/>
              </a:rPr>
              <a:t>تعديل أو نسخ أو نقل أو حذف بيانات من الملف النشط.</a:t>
            </a:r>
          </a:p>
          <a:p>
            <a:pPr marL="685800" indent="-685800" algn="r" rtl="1">
              <a:buFontTx/>
              <a:buChar char="•"/>
            </a:pPr>
            <a:r>
              <a:rPr lang="ar-DZ" sz="2400" b="1" dirty="0">
                <a:cs typeface="Arial" charset="0"/>
              </a:rPr>
              <a:t>البحث عن حالات....الخ.</a:t>
            </a:r>
            <a:endParaRPr lang="fr-FR" sz="2400" b="1" dirty="0">
              <a:cs typeface="Arial" charset="0"/>
            </a:endParaRPr>
          </a:p>
        </p:txBody>
      </p:sp>
      <p:sp>
        <p:nvSpPr>
          <p:cNvPr id="37891" name="Rectangle 3"/>
          <p:cNvSpPr>
            <a:spLocks noChangeArrowheads="1"/>
          </p:cNvSpPr>
          <p:nvPr/>
        </p:nvSpPr>
        <p:spPr bwMode="auto">
          <a:xfrm>
            <a:off x="892198" y="260350"/>
            <a:ext cx="7646943"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dirty="0">
                <a:latin typeface="Times New Roman" pitchFamily="18" charset="0"/>
                <a:cs typeface="Times New Roman" pitchFamily="18" charset="0"/>
              </a:rPr>
              <a:t>2. </a:t>
            </a:r>
            <a:r>
              <a:rPr lang="ar-SA" sz="3600" b="1" dirty="0">
                <a:latin typeface="Times New Roman" pitchFamily="18" charset="0"/>
                <a:cs typeface="Times New Roman" pitchFamily="18" charset="0"/>
              </a:rPr>
              <a:t>قائمة التحرير:</a:t>
            </a:r>
            <a:r>
              <a:rPr lang="ar-DZ" sz="3600" b="1" dirty="0">
                <a:latin typeface="Times New Roman" pitchFamily="18" charset="0"/>
                <a:cs typeface="Times New Roman" pitchFamily="18" charset="0"/>
              </a:rPr>
              <a:t>     </a:t>
            </a:r>
            <a:r>
              <a:rPr lang="fr-FR" b="1" dirty="0">
                <a:cs typeface="Arial" charset="0"/>
              </a:rPr>
              <a:t>      </a:t>
            </a:r>
            <a:r>
              <a:rPr lang="fr-FR" sz="3600" b="1" dirty="0">
                <a:latin typeface="Times New Roman" pitchFamily="18" charset="0"/>
                <a:cs typeface="Times New Roman" pitchFamily="18" charset="0"/>
              </a:rPr>
              <a:t>édition               </a:t>
            </a:r>
            <a:r>
              <a:rPr lang="fr-FR" sz="3600" b="1" dirty="0" err="1">
                <a:latin typeface="Times New Roman" pitchFamily="18" charset="0"/>
                <a:cs typeface="Times New Roman" pitchFamily="18" charset="0"/>
              </a:rPr>
              <a:t>edit</a:t>
            </a:r>
            <a:endParaRPr lang="ar-SA" sz="3600" b="1" dirty="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09260"/>
            <a:ext cx="5429256" cy="5848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187844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890">
                                            <p:txEl>
                                              <p:pRg st="0" end="0"/>
                                            </p:txEl>
                                          </p:spTgt>
                                        </p:tgtEl>
                                        <p:attrNameLst>
                                          <p:attrName>style.visibility</p:attrName>
                                        </p:attrNameLst>
                                      </p:cBhvr>
                                      <p:to>
                                        <p:strVal val="visible"/>
                                      </p:to>
                                    </p:set>
                                    <p:animEffect transition="in" filter="fade">
                                      <p:cBhvr>
                                        <p:cTn id="12" dur="1000"/>
                                        <p:tgtEl>
                                          <p:spTgt spid="37890">
                                            <p:txEl>
                                              <p:pRg st="0" end="0"/>
                                            </p:txEl>
                                          </p:spTgt>
                                        </p:tgtEl>
                                      </p:cBhvr>
                                    </p:animEffect>
                                    <p:anim calcmode="lin" valueType="num">
                                      <p:cBhvr>
                                        <p:cTn id="13"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Effect transition="in" filter="fade">
                                      <p:cBhvr>
                                        <p:cTn id="19" dur="1000"/>
                                        <p:tgtEl>
                                          <p:spTgt spid="37890">
                                            <p:txEl>
                                              <p:pRg st="2" end="2"/>
                                            </p:txEl>
                                          </p:spTgt>
                                        </p:tgtEl>
                                      </p:cBhvr>
                                    </p:animEffect>
                                    <p:anim calcmode="lin" valueType="num">
                                      <p:cBhvr>
                                        <p:cTn id="20"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7890">
                                            <p:txEl>
                                              <p:pRg st="3" end="3"/>
                                            </p:txEl>
                                          </p:spTgt>
                                        </p:tgtEl>
                                        <p:attrNameLst>
                                          <p:attrName>style.visibility</p:attrName>
                                        </p:attrNameLst>
                                      </p:cBhvr>
                                      <p:to>
                                        <p:strVal val="visible"/>
                                      </p:to>
                                    </p:set>
                                    <p:animEffect transition="in" filter="fade">
                                      <p:cBhvr>
                                        <p:cTn id="26" dur="1000"/>
                                        <p:tgtEl>
                                          <p:spTgt spid="37890">
                                            <p:txEl>
                                              <p:pRg st="3" end="3"/>
                                            </p:txEl>
                                          </p:spTgt>
                                        </p:tgtEl>
                                      </p:cBhvr>
                                    </p:animEffect>
                                    <p:anim calcmode="lin" valueType="num">
                                      <p:cBhvr>
                                        <p:cTn id="27"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7890">
                                            <p:txEl>
                                              <p:pRg st="4" end="4"/>
                                            </p:txEl>
                                          </p:spTgt>
                                        </p:tgtEl>
                                        <p:attrNameLst>
                                          <p:attrName>style.visibility</p:attrName>
                                        </p:attrNameLst>
                                      </p:cBhvr>
                                      <p:to>
                                        <p:strVal val="visible"/>
                                      </p:to>
                                    </p:set>
                                    <p:animEffect transition="in" filter="fade">
                                      <p:cBhvr>
                                        <p:cTn id="33" dur="1000"/>
                                        <p:tgtEl>
                                          <p:spTgt spid="37890">
                                            <p:txEl>
                                              <p:pRg st="4" end="4"/>
                                            </p:txEl>
                                          </p:spTgt>
                                        </p:tgtEl>
                                      </p:cBhvr>
                                    </p:animEffect>
                                    <p:anim calcmode="lin" valueType="num">
                                      <p:cBhvr>
                                        <p:cTn id="34"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43890" cy="4525963"/>
          </a:xfrm>
        </p:spPr>
        <p:txBody>
          <a:bodyPr/>
          <a:lstStyle/>
          <a:p>
            <a:pPr algn="just" rtl="1"/>
            <a:r>
              <a:rPr lang="ar-DZ" dirty="0" smtClean="0"/>
              <a:t>الفرضية الثانية: هناك تأثير للمناخ التنظيمي والرضا الوظيفي في جامعة 20 أوت 1955- </a:t>
            </a:r>
            <a:r>
              <a:rPr lang="ar-DZ" dirty="0" err="1" smtClean="0"/>
              <a:t>سكيكدة</a:t>
            </a:r>
            <a:r>
              <a:rPr lang="ar-DZ" dirty="0" smtClean="0"/>
              <a:t> من وجهة نظر أعضاء هيئة التدريس.</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58204" cy="5483245"/>
          </a:xfrm>
        </p:spPr>
        <p:txBody>
          <a:bodyPr/>
          <a:lstStyle/>
          <a:p>
            <a:pPr algn="r" rtl="1"/>
            <a:r>
              <a:rPr lang="ar-DZ" sz="2400" dirty="0" smtClean="0"/>
              <a:t>لاختبار هذه الفرضية نتبع الخطوات التالية:</a:t>
            </a:r>
            <a:endParaRPr lang="fr-FR" sz="2400" dirty="0" smtClean="0"/>
          </a:p>
          <a:p>
            <a:pPr algn="l"/>
            <a:r>
              <a:rPr lang="fr-FR" sz="2400" dirty="0" smtClean="0"/>
              <a:t>Analyse</a:t>
            </a:r>
          </a:p>
          <a:p>
            <a:pPr algn="l"/>
            <a:r>
              <a:rPr lang="fr-FR" sz="2400" dirty="0" smtClean="0"/>
              <a:t>        Régression</a:t>
            </a:r>
          </a:p>
          <a:p>
            <a:pPr algn="l"/>
            <a:r>
              <a:rPr lang="fr-FR" sz="2400" dirty="0" smtClean="0"/>
              <a:t>                     Linéaire</a:t>
            </a:r>
          </a:p>
          <a:p>
            <a:pPr algn="r" rtl="1"/>
            <a:r>
              <a:rPr lang="ar-DZ" sz="2400" dirty="0" smtClean="0"/>
              <a:t>فنحصل على الشكل التالي:</a:t>
            </a:r>
          </a:p>
          <a:p>
            <a:pPr algn="r" rtl="1"/>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071538" y="2857496"/>
            <a:ext cx="6429420" cy="364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329642" cy="5626121"/>
          </a:xfrm>
        </p:spPr>
        <p:txBody>
          <a:bodyPr/>
          <a:lstStyle/>
          <a:p>
            <a:pPr algn="r" rtl="1"/>
            <a:r>
              <a:rPr lang="ar-DZ" dirty="0" smtClean="0"/>
              <a:t>بالضغط على </a:t>
            </a:r>
            <a:r>
              <a:rPr lang="fr-FR" dirty="0" smtClean="0"/>
              <a:t>Linéaire</a:t>
            </a:r>
            <a:r>
              <a:rPr lang="ar-DZ" dirty="0" smtClean="0"/>
              <a:t> 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428728" y="1428736"/>
            <a:ext cx="6429420" cy="45720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72518" cy="5929354"/>
          </a:xfrm>
        </p:spPr>
        <p:txBody>
          <a:bodyPr/>
          <a:lstStyle/>
          <a:p>
            <a:pPr algn="just" rtl="1"/>
            <a:r>
              <a:rPr lang="ar-DZ" sz="2400" dirty="0" smtClean="0"/>
              <a:t>بإدخال المتغير التابع (الرضا الوظيفي) في مربع المتغير التابع </a:t>
            </a:r>
            <a:r>
              <a:rPr lang="fr-FR" sz="2400" dirty="0" smtClean="0"/>
              <a:t>(Dépendant)</a:t>
            </a:r>
            <a:r>
              <a:rPr lang="ar-DZ" sz="2400" dirty="0" smtClean="0"/>
              <a:t> والمتغير المستقل (المناخ التنظيمي) لعمل انحدار بسيط أو أبعاد المتغير المستقل لعمل انحدار متعدد كما يلي:</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357290" y="2214554"/>
            <a:ext cx="6286544" cy="399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329642" cy="5483245"/>
          </a:xfrm>
        </p:spPr>
        <p:txBody>
          <a:bodyPr/>
          <a:lstStyle/>
          <a:p>
            <a:pPr algn="r" rtl="1"/>
            <a:r>
              <a:rPr lang="ar-DZ" dirty="0" smtClean="0"/>
              <a:t>بالضغط على زر        نحصل على النتائج التالية:</a:t>
            </a:r>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5072066" y="857232"/>
            <a:ext cx="809625" cy="314326"/>
          </a:xfrm>
          <a:prstGeom prst="rect">
            <a:avLst/>
          </a:prstGeom>
          <a:noFill/>
          <a:ln w="9525">
            <a:noFill/>
            <a:miter lim="800000"/>
            <a:headEnd/>
            <a:tailEnd/>
          </a:ln>
        </p:spPr>
      </p:pic>
      <p:pic>
        <p:nvPicPr>
          <p:cNvPr id="6" name="Image 5"/>
          <p:cNvPicPr/>
          <p:nvPr/>
        </p:nvPicPr>
        <p:blipFill>
          <a:blip r:embed="rId3"/>
          <a:srcRect/>
          <a:stretch>
            <a:fillRect/>
          </a:stretch>
        </p:blipFill>
        <p:spPr bwMode="auto">
          <a:xfrm>
            <a:off x="1214414" y="1571612"/>
            <a:ext cx="6324604" cy="4819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smtClean="0"/>
              <a:t>نلاحظ من النتائج أن معامل التحديد </a:t>
            </a:r>
            <a:r>
              <a:rPr lang="fr-FR" dirty="0" smtClean="0"/>
              <a:t>(R</a:t>
            </a:r>
            <a:r>
              <a:rPr lang="fr-FR" baseline="30000" dirty="0" smtClean="0"/>
              <a:t>2</a:t>
            </a:r>
            <a:r>
              <a:rPr lang="fr-FR" dirty="0" smtClean="0"/>
              <a:t>=0.47)</a:t>
            </a:r>
            <a:r>
              <a:rPr lang="ar-DZ" dirty="0" smtClean="0"/>
              <a:t> وهذا يعني أن المناخ التنظيمي يفسر ما قيمته 47% من التغير في الرضا الوظيفي. كما أن النموذج ككل معنوي عند مستوى معنوية 0.05، أما بالنسبة لأبعاد المناخ التنظيمي كل واحد على </a:t>
            </a:r>
            <a:r>
              <a:rPr lang="ar-DZ" dirty="0" err="1" smtClean="0"/>
              <a:t>حدى</a:t>
            </a:r>
            <a:r>
              <a:rPr lang="ar-DZ" dirty="0" smtClean="0"/>
              <a:t> ليس لها تأثير معنوي على الرضا الوظيفي عند مستوى معنوية 0.05.</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rtl="1"/>
            <a:r>
              <a:rPr lang="ar-DZ" dirty="0" smtClean="0"/>
              <a:t>الفرضية الثالثة: ليست هناك فروق ذات دلالة إحصائية في متغير الرضا الوظيفي تعزى إلى المتغيرات </a:t>
            </a:r>
            <a:r>
              <a:rPr lang="ar-DZ" dirty="0" err="1" smtClean="0"/>
              <a:t>الديموغرافية</a:t>
            </a:r>
            <a:r>
              <a:rPr lang="ar-DZ" dirty="0" smtClean="0"/>
              <a:t> (النوع، العمر، المستوى التعليمي).</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01080" cy="6143668"/>
          </a:xfrm>
        </p:spPr>
        <p:txBody>
          <a:bodyPr/>
          <a:lstStyle/>
          <a:p>
            <a:pPr algn="r" rtl="1"/>
            <a:r>
              <a:rPr lang="ar-DZ" dirty="0" smtClean="0"/>
              <a:t>لاختبار هذه الفرضية نستخدم اختبار </a:t>
            </a:r>
            <a:r>
              <a:rPr lang="fr-FR" dirty="0" smtClean="0"/>
              <a:t>T</a:t>
            </a:r>
            <a:r>
              <a:rPr lang="ar-DZ" dirty="0" smtClean="0"/>
              <a:t> في حالة متغيري النوع والمستوى التعليمي واختبار تحليل التباين الأحادي </a:t>
            </a:r>
            <a:r>
              <a:rPr lang="fr-FR" dirty="0" smtClean="0"/>
              <a:t>(ANOVA)</a:t>
            </a:r>
            <a:r>
              <a:rPr lang="ar-DZ" dirty="0" smtClean="0"/>
              <a:t>.</a:t>
            </a:r>
            <a:endParaRPr lang="fr-FR" dirty="0" smtClean="0"/>
          </a:p>
          <a:p>
            <a:pPr algn="r" rtl="1"/>
            <a:r>
              <a:rPr lang="ar-DZ" dirty="0" smtClean="0"/>
              <a:t>بالنسبة لمتغير النوع يتم الاختبار كما يلي</a:t>
            </a:r>
          </a:p>
          <a:p>
            <a:pPr algn="l"/>
            <a:r>
              <a:rPr lang="fr-FR" dirty="0" smtClean="0"/>
              <a:t>Analyse</a:t>
            </a:r>
          </a:p>
          <a:p>
            <a:pPr algn="l"/>
            <a:r>
              <a:rPr lang="fr-FR" dirty="0" smtClean="0"/>
              <a:t>         Comparer les moyennes</a:t>
            </a:r>
          </a:p>
          <a:p>
            <a:pPr algn="l"/>
            <a:r>
              <a:rPr lang="fr-FR" dirty="0" smtClean="0"/>
              <a:t>                              Test T pour échantillons indépendants</a:t>
            </a:r>
          </a:p>
          <a:p>
            <a:pPr algn="r" rtl="1"/>
            <a:r>
              <a:rPr lang="ar-DZ" dirty="0" smtClean="0"/>
              <a:t>فنحصل على الشكل التالي:</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Espace réservé du contenu 4"/>
          <p:cNvPicPr>
            <a:picLocks noGrp="1"/>
          </p:cNvPicPr>
          <p:nvPr>
            <p:ph idx="1"/>
          </p:nvPr>
        </p:nvPicPr>
        <p:blipFill>
          <a:blip r:embed="rId2"/>
          <a:srcRect/>
          <a:stretch>
            <a:fillRect/>
          </a:stretch>
        </p:blipFill>
        <p:spPr bwMode="auto">
          <a:xfrm>
            <a:off x="457200" y="1058627"/>
            <a:ext cx="8401050" cy="47232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329642" cy="5768997"/>
          </a:xfrm>
        </p:spPr>
        <p:txBody>
          <a:bodyPr/>
          <a:lstStyle/>
          <a:p>
            <a:pPr algn="r" rtl="1"/>
            <a:r>
              <a:rPr lang="ar-DZ" dirty="0" smtClean="0"/>
              <a:t>بالضغط على </a:t>
            </a:r>
            <a:r>
              <a:rPr lang="fr-FR" dirty="0" smtClean="0"/>
              <a:t>Test T pour échantillons indépendants</a:t>
            </a:r>
            <a:r>
              <a:rPr lang="ar-DZ" dirty="0" smtClean="0"/>
              <a:t> 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000100" y="1857365"/>
            <a:ext cx="6786610" cy="37862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57818" y="1571612"/>
            <a:ext cx="3786182"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buClr>
                <a:srgbClr val="FF0000"/>
              </a:buClr>
            </a:pPr>
            <a:r>
              <a:rPr lang="ar-DZ" sz="2400" b="1" dirty="0">
                <a:cs typeface="Arial" charset="0"/>
              </a:rPr>
              <a:t>تسمح هذه القائمة:</a:t>
            </a:r>
          </a:p>
          <a:p>
            <a:pPr marL="685800" indent="-685800" algn="r" rtl="1">
              <a:buClr>
                <a:srgbClr val="FF0000"/>
              </a:buClr>
              <a:buFontTx/>
              <a:buAutoNum type="arabicPeriod"/>
            </a:pPr>
            <a:r>
              <a:rPr lang="ar-DZ" sz="2400" b="1" dirty="0">
                <a:cs typeface="Arial" charset="0"/>
              </a:rPr>
              <a:t>بإظهار شريط </a:t>
            </a:r>
            <a:r>
              <a:rPr lang="ar-DZ" sz="2400" b="1" dirty="0" err="1">
                <a:cs typeface="Arial" charset="0"/>
              </a:rPr>
              <a:t>الإيقونات</a:t>
            </a:r>
            <a:r>
              <a:rPr lang="ar-DZ" sz="2400" b="1" dirty="0">
                <a:cs typeface="Arial" charset="0"/>
              </a:rPr>
              <a:t>.</a:t>
            </a:r>
          </a:p>
          <a:p>
            <a:pPr marL="685800" indent="-685800" algn="r" rtl="1">
              <a:buClr>
                <a:srgbClr val="FF0000"/>
              </a:buClr>
              <a:buFontTx/>
              <a:buAutoNum type="arabicPeriod"/>
            </a:pPr>
            <a:r>
              <a:rPr lang="ar-DZ" sz="2400" b="1" dirty="0">
                <a:cs typeface="Arial" charset="0"/>
              </a:rPr>
              <a:t>وكذلك إظهار وإخفاء خطوط مصفوفة البيانات في صفحة محرر البيانات.</a:t>
            </a:r>
          </a:p>
          <a:p>
            <a:pPr marL="685800" indent="-685800" algn="r" rtl="1">
              <a:buClr>
                <a:srgbClr val="FF0000"/>
              </a:buClr>
              <a:buFontTx/>
              <a:buAutoNum type="arabicPeriod"/>
            </a:pPr>
            <a:r>
              <a:rPr lang="ar-DZ" sz="2400" b="1" dirty="0">
                <a:cs typeface="Arial" charset="0"/>
              </a:rPr>
              <a:t>تغيير نوع وحجم الخط.</a:t>
            </a:r>
          </a:p>
          <a:p>
            <a:pPr marL="685800" indent="-685800" algn="r" rtl="1">
              <a:buClr>
                <a:srgbClr val="FF0000"/>
              </a:buClr>
              <a:buFontTx/>
              <a:buAutoNum type="arabicPeriod"/>
            </a:pPr>
            <a:r>
              <a:rPr lang="ar-DZ" sz="2400" b="1" dirty="0">
                <a:cs typeface="Arial" charset="0"/>
              </a:rPr>
              <a:t>إخفاء وإظهار دلالات القيم...الخ.</a:t>
            </a:r>
            <a:endParaRPr lang="fr-FR" sz="2400" b="1" dirty="0">
              <a:cs typeface="Arial" charset="0"/>
            </a:endParaRPr>
          </a:p>
        </p:txBody>
      </p:sp>
      <p:sp>
        <p:nvSpPr>
          <p:cNvPr id="36867" name="Rectangle 3"/>
          <p:cNvSpPr>
            <a:spLocks noChangeArrowheads="1"/>
          </p:cNvSpPr>
          <p:nvPr/>
        </p:nvSpPr>
        <p:spPr bwMode="auto">
          <a:xfrm>
            <a:off x="783612" y="260350"/>
            <a:ext cx="7345577"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dirty="0">
                <a:latin typeface="Times New Roman" pitchFamily="18" charset="0"/>
                <a:cs typeface="Times New Roman" pitchFamily="18" charset="0"/>
              </a:rPr>
              <a:t>3. </a:t>
            </a:r>
            <a:r>
              <a:rPr lang="ar-SA" sz="3600" b="1" dirty="0">
                <a:latin typeface="Times New Roman" pitchFamily="18" charset="0"/>
                <a:cs typeface="Times New Roman" pitchFamily="18" charset="0"/>
              </a:rPr>
              <a:t>قائمة العرض:</a:t>
            </a:r>
            <a:r>
              <a:rPr lang="ar-DZ" sz="3600" b="1" dirty="0">
                <a:latin typeface="Times New Roman" pitchFamily="18" charset="0"/>
                <a:cs typeface="Times New Roman" pitchFamily="18" charset="0"/>
              </a:rPr>
              <a:t>   </a:t>
            </a:r>
            <a:r>
              <a:rPr lang="fr-FR" sz="3600" b="1" dirty="0">
                <a:latin typeface="Times New Roman" pitchFamily="18" charset="0"/>
                <a:cs typeface="Times New Roman" pitchFamily="18" charset="0"/>
              </a:rPr>
              <a:t>      affichage</a:t>
            </a:r>
            <a:r>
              <a:rPr lang="fr-FR" b="1" dirty="0">
                <a:cs typeface="Arial" charset="0"/>
              </a:rPr>
              <a:t>                  </a:t>
            </a:r>
            <a:r>
              <a:rPr lang="fr-FR" sz="3600" b="1" dirty="0" err="1">
                <a:latin typeface="Times New Roman" pitchFamily="18" charset="0"/>
                <a:cs typeface="Times New Roman" pitchFamily="18" charset="0"/>
              </a:rPr>
              <a:t>vieu</a:t>
            </a:r>
            <a:endParaRPr lang="ar-SA" sz="3600" b="1" dirty="0">
              <a:latin typeface="Times New Roman" pitchFamily="18" charset="0"/>
              <a:cs typeface="Times New Roman" pitchFamily="18" charset="0"/>
            </a:endParaRPr>
          </a:p>
        </p:txBody>
      </p:sp>
      <p:pic>
        <p:nvPicPr>
          <p:cNvPr id="1331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71547"/>
            <a:ext cx="5500694" cy="5597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603489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Effect transition="in" filter="fade">
                                      <p:cBhvr>
                                        <p:cTn id="19" dur="1000"/>
                                        <p:tgtEl>
                                          <p:spTgt spid="36866">
                                            <p:txEl>
                                              <p:pRg st="1" end="1"/>
                                            </p:txEl>
                                          </p:spTgt>
                                        </p:tgtEl>
                                      </p:cBhvr>
                                    </p:animEffect>
                                    <p:anim calcmode="lin" valueType="num">
                                      <p:cBhvr>
                                        <p:cTn id="20"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6866">
                                            <p:txEl>
                                              <p:pRg st="2" end="2"/>
                                            </p:txEl>
                                          </p:spTgt>
                                        </p:tgtEl>
                                        <p:attrNameLst>
                                          <p:attrName>style.visibility</p:attrName>
                                        </p:attrNameLst>
                                      </p:cBhvr>
                                      <p:to>
                                        <p:strVal val="visible"/>
                                      </p:to>
                                    </p:set>
                                    <p:animEffect transition="in" filter="fade">
                                      <p:cBhvr>
                                        <p:cTn id="26" dur="1000"/>
                                        <p:tgtEl>
                                          <p:spTgt spid="36866">
                                            <p:txEl>
                                              <p:pRg st="2" end="2"/>
                                            </p:txEl>
                                          </p:spTgt>
                                        </p:tgtEl>
                                      </p:cBhvr>
                                    </p:animEffect>
                                    <p:anim calcmode="lin" valueType="num">
                                      <p:cBhvr>
                                        <p:cTn id="27"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6866">
                                            <p:txEl>
                                              <p:pRg st="3" end="3"/>
                                            </p:txEl>
                                          </p:spTgt>
                                        </p:tgtEl>
                                        <p:attrNameLst>
                                          <p:attrName>style.visibility</p:attrName>
                                        </p:attrNameLst>
                                      </p:cBhvr>
                                      <p:to>
                                        <p:strVal val="visible"/>
                                      </p:to>
                                    </p:set>
                                    <p:animEffect transition="in" filter="fade">
                                      <p:cBhvr>
                                        <p:cTn id="33" dur="1000"/>
                                        <p:tgtEl>
                                          <p:spTgt spid="36866">
                                            <p:txEl>
                                              <p:pRg st="3" end="3"/>
                                            </p:txEl>
                                          </p:spTgt>
                                        </p:tgtEl>
                                      </p:cBhvr>
                                    </p:animEffect>
                                    <p:anim calcmode="lin" valueType="num">
                                      <p:cBhvr>
                                        <p:cTn id="34"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6866">
                                            <p:txEl>
                                              <p:pRg st="4" end="4"/>
                                            </p:txEl>
                                          </p:spTgt>
                                        </p:tgtEl>
                                        <p:attrNameLst>
                                          <p:attrName>style.visibility</p:attrName>
                                        </p:attrNameLst>
                                      </p:cBhvr>
                                      <p:to>
                                        <p:strVal val="visible"/>
                                      </p:to>
                                    </p:set>
                                    <p:animEffect transition="in" filter="fade">
                                      <p:cBhvr>
                                        <p:cTn id="40" dur="1000"/>
                                        <p:tgtEl>
                                          <p:spTgt spid="36866">
                                            <p:txEl>
                                              <p:pRg st="4" end="4"/>
                                            </p:txEl>
                                          </p:spTgt>
                                        </p:tgtEl>
                                      </p:cBhvr>
                                    </p:animEffect>
                                    <p:anim calcmode="lin" valueType="num">
                                      <p:cBhvr>
                                        <p:cTn id="41"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72518" cy="6072230"/>
          </a:xfrm>
        </p:spPr>
        <p:txBody>
          <a:bodyPr>
            <a:normAutofit/>
          </a:bodyPr>
          <a:lstStyle/>
          <a:p>
            <a:pPr algn="just" rtl="1">
              <a:buNone/>
            </a:pPr>
            <a:r>
              <a:rPr lang="ar-DZ" dirty="0" smtClean="0"/>
              <a:t>ندخل متغير النوع في مربع </a:t>
            </a:r>
            <a:r>
              <a:rPr lang="fr-FR" dirty="0" smtClean="0"/>
              <a:t>Critère de regroupement qualitatif numérique</a:t>
            </a:r>
            <a:r>
              <a:rPr lang="ar-DZ" dirty="0" smtClean="0"/>
              <a:t> في أسفل النافذة وبالضغط الزر   تظهر النافذة التالية:</a:t>
            </a:r>
          </a:p>
          <a:p>
            <a:pPr algn="r" rtl="1">
              <a:buNone/>
            </a:pPr>
            <a:endParaRPr lang="ar-DZ" dirty="0" smtClean="0"/>
          </a:p>
          <a:p>
            <a:pPr algn="r" rtl="1">
              <a:buNone/>
            </a:pPr>
            <a:endParaRPr lang="ar-DZ" dirty="0" smtClean="0"/>
          </a:p>
          <a:p>
            <a:pPr algn="r" rtl="1">
              <a:buNone/>
            </a:pPr>
            <a:endParaRPr lang="ar-DZ" dirty="0" smtClean="0"/>
          </a:p>
          <a:p>
            <a:pPr algn="r" rtl="1">
              <a:buNone/>
            </a:pPr>
            <a:endParaRPr lang="ar-DZ" dirty="0" smtClean="0"/>
          </a:p>
          <a:p>
            <a:pPr algn="r" rtl="1">
              <a:buNone/>
            </a:pPr>
            <a:endParaRPr lang="ar-DZ" dirty="0" smtClean="0"/>
          </a:p>
          <a:p>
            <a:pPr algn="just" rtl="1">
              <a:buNone/>
            </a:pPr>
            <a:r>
              <a:rPr lang="ar-DZ" dirty="0" smtClean="0"/>
              <a:t>نضع رقم 1 في المربع الأعلى ورقم 2 في المربع الأسفل ثم نضغط على  للعودة إلى النافذة السابقة ثم ندخل متغير الرضا الوظيفي في مربع المتغير المراد اختباره كما يلي:</a:t>
            </a:r>
            <a:endParaRPr lang="fr-FR" dirty="0" smtClean="0"/>
          </a:p>
          <a:p>
            <a:pPr algn="r" rtl="1">
              <a:buNone/>
            </a:pPr>
            <a:endParaRPr lang="fr-FR" dirty="0" smtClean="0"/>
          </a:p>
          <a:p>
            <a:pPr algn="r" rtl="1">
              <a:buNone/>
            </a:pPr>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2643174" y="1928802"/>
            <a:ext cx="3929090" cy="22145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Espace réservé du contenu 4"/>
          <p:cNvPicPr>
            <a:picLocks noGrp="1"/>
          </p:cNvPicPr>
          <p:nvPr>
            <p:ph idx="1"/>
          </p:nvPr>
        </p:nvPicPr>
        <p:blipFill>
          <a:blip r:embed="rId2"/>
          <a:srcRect/>
          <a:stretch>
            <a:fillRect/>
          </a:stretch>
        </p:blipFill>
        <p:spPr bwMode="auto">
          <a:xfrm>
            <a:off x="1214414" y="1571612"/>
            <a:ext cx="6572295" cy="4071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329642" cy="5786478"/>
          </a:xfrm>
        </p:spPr>
        <p:txBody>
          <a:bodyPr>
            <a:normAutofit/>
          </a:bodyPr>
          <a:lstStyle/>
          <a:p>
            <a:pPr algn="r" rtl="1"/>
            <a:r>
              <a:rPr lang="ar-DZ" dirty="0" smtClean="0"/>
              <a:t>بالضغط على        نحصل على النتائج التالية:</a:t>
            </a:r>
            <a:endParaRPr lang="fr-FR"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r>
              <a:rPr lang="ar-DZ" sz="2400" dirty="0" smtClean="0"/>
              <a:t>نلاحظ من النتائج أن مستوى المعنوية للاختبار بلغ 0.92 وهو أكبر من 0.05 مما يعني قبول فرضية العدم أي أنه ليست هناك فروق ذات دلالة معنوية عند مستوى معنوية 0.05 في متغير الرضا الوظيفي تعزى إلى النوع.</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5500694" y="785794"/>
            <a:ext cx="809625" cy="314326"/>
          </a:xfrm>
          <a:prstGeom prst="rect">
            <a:avLst/>
          </a:prstGeom>
          <a:noFill/>
          <a:ln w="9525">
            <a:noFill/>
            <a:miter lim="800000"/>
            <a:headEnd/>
            <a:tailEnd/>
          </a:ln>
        </p:spPr>
      </p:pic>
      <p:pic>
        <p:nvPicPr>
          <p:cNvPr id="6" name="Image 5"/>
          <p:cNvPicPr/>
          <p:nvPr/>
        </p:nvPicPr>
        <p:blipFill>
          <a:blip r:embed="rId3"/>
          <a:srcRect/>
          <a:stretch>
            <a:fillRect/>
          </a:stretch>
        </p:blipFill>
        <p:spPr bwMode="auto">
          <a:xfrm>
            <a:off x="1000100" y="1214422"/>
            <a:ext cx="7072362" cy="3000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329642" cy="5786478"/>
          </a:xfrm>
        </p:spPr>
        <p:txBody>
          <a:bodyPr>
            <a:normAutofit/>
          </a:bodyPr>
          <a:lstStyle/>
          <a:p>
            <a:pPr algn="r" rtl="1"/>
            <a:r>
              <a:rPr lang="ar-DZ" sz="2400" dirty="0" smtClean="0"/>
              <a:t>بالنسبة لمتغير العمر نستخدم تحليل التباين الأحادي كما يلي:</a:t>
            </a:r>
            <a:endParaRPr lang="fr-FR" sz="2400" dirty="0" smtClean="0"/>
          </a:p>
          <a:p>
            <a:pPr algn="l"/>
            <a:r>
              <a:rPr lang="fr-FR" sz="2400" dirty="0" smtClean="0"/>
              <a:t>Analyse</a:t>
            </a:r>
          </a:p>
          <a:p>
            <a:pPr rtl="1"/>
            <a:r>
              <a:rPr lang="fr-FR" sz="2400" dirty="0" smtClean="0"/>
              <a:t>         Comparer les moyennes</a:t>
            </a:r>
          </a:p>
          <a:p>
            <a:pPr rtl="1"/>
            <a:r>
              <a:rPr lang="fr-FR" sz="2400" dirty="0" smtClean="0"/>
              <a:t>                                 ANOVA à 1 facteur</a:t>
            </a:r>
          </a:p>
          <a:p>
            <a:pPr algn="r" rtl="1"/>
            <a:r>
              <a:rPr lang="ar-DZ" sz="2400" dirty="0" smtClean="0"/>
              <a:t>فنحصل على الشكل التالي:</a:t>
            </a:r>
          </a:p>
          <a:p>
            <a:pPr algn="r" rtl="1"/>
            <a:endParaRPr lang="fr-FR" sz="24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071538" y="3000372"/>
            <a:ext cx="7000924" cy="35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329642" cy="5857916"/>
          </a:xfrm>
        </p:spPr>
        <p:txBody>
          <a:bodyPr/>
          <a:lstStyle/>
          <a:p>
            <a:pPr algn="r" rtl="1"/>
            <a:r>
              <a:rPr lang="ar-DZ" dirty="0" smtClean="0"/>
              <a:t>نضغط على </a:t>
            </a:r>
            <a:r>
              <a:rPr lang="fr-FR" dirty="0" smtClean="0"/>
              <a:t>ANOVA à 1 facteur</a:t>
            </a:r>
            <a:r>
              <a:rPr lang="ar-DZ" dirty="0" smtClean="0"/>
              <a:t> فنحصل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571604" y="2166937"/>
            <a:ext cx="5572164" cy="32623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501122" cy="5929354"/>
          </a:xfrm>
        </p:spPr>
        <p:txBody>
          <a:bodyPr>
            <a:normAutofit/>
          </a:bodyPr>
          <a:lstStyle/>
          <a:p>
            <a:pPr algn="r" rtl="1"/>
            <a:r>
              <a:rPr lang="ar-DZ" sz="2400" dirty="0" smtClean="0"/>
              <a:t>ندخل المتغير التابع في مربع المتغيرات التابعة ومتغير العمر في مربع </a:t>
            </a:r>
            <a:r>
              <a:rPr lang="fr-FR" sz="2400" dirty="0" smtClean="0"/>
              <a:t>Critère</a:t>
            </a:r>
            <a:r>
              <a:rPr lang="ar-DZ" sz="2400" dirty="0" smtClean="0"/>
              <a:t> ثم نضغط على          فنحصل على النتائج التالية:</a:t>
            </a:r>
            <a:endParaRPr lang="fr-FR"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r>
              <a:rPr lang="ar-DZ" sz="2400" dirty="0" smtClean="0"/>
              <a:t>نلاحظ أن مستوى معنوية الاختبار بلغ 0.03 وهو أقل من 0.05 أي أننا نرفض الفرضية العدمية ونقبل الفرضية البديلة وهذا يدل على أن هناك فروق في متغير الرضا الوظيفي تعزى إلى متغير العمر عند مستوى معنوية 0.05 مما يؤدي بنا إلى القيام باختبار بعدي </a:t>
            </a:r>
            <a:r>
              <a:rPr lang="fr-FR" sz="2400" dirty="0" smtClean="0"/>
              <a:t>Post Hoc</a:t>
            </a:r>
            <a:r>
              <a:rPr lang="ar-DZ" sz="2400" dirty="0" smtClean="0"/>
              <a:t> كما يلي:</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3929058" y="928670"/>
            <a:ext cx="809625" cy="314326"/>
          </a:xfrm>
          <a:prstGeom prst="rect">
            <a:avLst/>
          </a:prstGeom>
          <a:noFill/>
          <a:ln w="9525">
            <a:noFill/>
            <a:miter lim="800000"/>
            <a:headEnd/>
            <a:tailEnd/>
          </a:ln>
        </p:spPr>
      </p:pic>
      <p:pic>
        <p:nvPicPr>
          <p:cNvPr id="6" name="Image 5"/>
          <p:cNvPicPr/>
          <p:nvPr/>
        </p:nvPicPr>
        <p:blipFill>
          <a:blip r:embed="rId3"/>
          <a:srcRect/>
          <a:stretch>
            <a:fillRect/>
          </a:stretch>
        </p:blipFill>
        <p:spPr bwMode="auto">
          <a:xfrm>
            <a:off x="1357290" y="1571612"/>
            <a:ext cx="6215106" cy="23574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329642" cy="6143668"/>
          </a:xfrm>
        </p:spPr>
        <p:txBody>
          <a:bodyPr/>
          <a:lstStyle/>
          <a:p>
            <a:pPr algn="r" rtl="1"/>
            <a:r>
              <a:rPr lang="ar-DZ" dirty="0" smtClean="0"/>
              <a:t>نضغط على        فنحصل على النافذة التالية:</a:t>
            </a:r>
            <a:endParaRPr lang="fr-FR"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sz="2400" dirty="0" smtClean="0"/>
          </a:p>
          <a:p>
            <a:pPr algn="r" rtl="1"/>
            <a:r>
              <a:rPr lang="ar-DZ" sz="2400" dirty="0" smtClean="0"/>
              <a:t>حيث يوجد العديد من الاختبارات نختار واحد منها وليكن اختبار </a:t>
            </a:r>
            <a:r>
              <a:rPr lang="fr-FR" sz="2400" dirty="0" smtClean="0"/>
              <a:t>LSD</a:t>
            </a:r>
            <a:r>
              <a:rPr lang="ar-DZ" sz="2400" dirty="0" smtClean="0"/>
              <a:t> مثلا، وبالضغط على         ثم             نحصل على النتائج التالية:</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6000760" y="500042"/>
            <a:ext cx="876300" cy="361951"/>
          </a:xfrm>
          <a:prstGeom prst="rect">
            <a:avLst/>
          </a:prstGeom>
          <a:noFill/>
          <a:ln w="9525">
            <a:noFill/>
            <a:miter lim="800000"/>
            <a:headEnd/>
            <a:tailEnd/>
          </a:ln>
        </p:spPr>
      </p:pic>
      <p:pic>
        <p:nvPicPr>
          <p:cNvPr id="6" name="Image 5"/>
          <p:cNvPicPr/>
          <p:nvPr/>
        </p:nvPicPr>
        <p:blipFill>
          <a:blip r:embed="rId3"/>
          <a:srcRect/>
          <a:stretch>
            <a:fillRect/>
          </a:stretch>
        </p:blipFill>
        <p:spPr bwMode="auto">
          <a:xfrm>
            <a:off x="1500166" y="1000108"/>
            <a:ext cx="6786610" cy="3857652"/>
          </a:xfrm>
          <a:prstGeom prst="rect">
            <a:avLst/>
          </a:prstGeom>
          <a:noFill/>
          <a:ln w="9525">
            <a:noFill/>
            <a:miter lim="800000"/>
            <a:headEnd/>
            <a:tailEnd/>
          </a:ln>
        </p:spPr>
      </p:pic>
      <p:pic>
        <p:nvPicPr>
          <p:cNvPr id="7" name="Image 6"/>
          <p:cNvPicPr/>
          <p:nvPr/>
        </p:nvPicPr>
        <p:blipFill>
          <a:blip r:embed="rId4"/>
          <a:srcRect/>
          <a:stretch>
            <a:fillRect/>
          </a:stretch>
        </p:blipFill>
        <p:spPr bwMode="auto">
          <a:xfrm>
            <a:off x="6215074" y="5929330"/>
            <a:ext cx="771525" cy="271463"/>
          </a:xfrm>
          <a:prstGeom prst="rect">
            <a:avLst/>
          </a:prstGeom>
          <a:noFill/>
          <a:ln w="9525">
            <a:noFill/>
            <a:miter lim="800000"/>
            <a:headEnd/>
            <a:tailEnd/>
          </a:ln>
        </p:spPr>
      </p:pic>
      <p:pic>
        <p:nvPicPr>
          <p:cNvPr id="8" name="Image 7"/>
          <p:cNvPicPr/>
          <p:nvPr/>
        </p:nvPicPr>
        <p:blipFill>
          <a:blip r:embed="rId5"/>
          <a:srcRect/>
          <a:stretch>
            <a:fillRect/>
          </a:stretch>
        </p:blipFill>
        <p:spPr bwMode="auto">
          <a:xfrm>
            <a:off x="5072066" y="5929330"/>
            <a:ext cx="738187" cy="242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929322" y="1500174"/>
            <a:ext cx="3214678"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buClr>
                <a:srgbClr val="FF0000"/>
              </a:buClr>
            </a:pPr>
            <a:r>
              <a:rPr lang="ar-DZ" sz="2400" b="1" dirty="0">
                <a:cs typeface="Arial" charset="0"/>
              </a:rPr>
              <a:t>تسمح:</a:t>
            </a:r>
          </a:p>
          <a:p>
            <a:pPr marL="800100" lvl="1" indent="-342900" algn="r" rtl="1">
              <a:buClr>
                <a:srgbClr val="FF0000"/>
              </a:buClr>
              <a:buFontTx/>
              <a:buAutoNum type="arabicPeriod"/>
            </a:pPr>
            <a:r>
              <a:rPr lang="ar-DZ" sz="2400" b="1" dirty="0">
                <a:cs typeface="Arial" charset="0"/>
              </a:rPr>
              <a:t> بتعريف المتغيرات وتغيير اسمها(كتابة الأسئلة وضبط خصائصها في حالة الاستمارات </a:t>
            </a:r>
            <a:r>
              <a:rPr lang="ar-DZ" sz="2400" b="1" dirty="0" err="1">
                <a:cs typeface="Arial" charset="0"/>
              </a:rPr>
              <a:t>الإستبيانية</a:t>
            </a:r>
            <a:r>
              <a:rPr lang="ar-DZ" sz="2400" b="1" dirty="0">
                <a:cs typeface="Arial" charset="0"/>
              </a:rPr>
              <a:t>).</a:t>
            </a:r>
          </a:p>
          <a:p>
            <a:pPr marL="800100" lvl="1" indent="-342900" algn="r" rtl="1">
              <a:buClr>
                <a:srgbClr val="FF0000"/>
              </a:buClr>
              <a:buFontTx/>
              <a:buAutoNum type="arabicPeriod"/>
            </a:pPr>
            <a:r>
              <a:rPr lang="ar-DZ" sz="2400" b="1" dirty="0">
                <a:cs typeface="Arial" charset="0"/>
              </a:rPr>
              <a:t>والقيام بعمليات أخرى مثل تحويل بيانات.</a:t>
            </a:r>
          </a:p>
          <a:p>
            <a:pPr marL="800100" lvl="1" indent="-342900" algn="r" rtl="1">
              <a:buClr>
                <a:srgbClr val="FF0000"/>
              </a:buClr>
              <a:buFontTx/>
              <a:buAutoNum type="arabicPeriod"/>
            </a:pPr>
            <a:r>
              <a:rPr lang="ar-DZ" sz="2400" b="1" dirty="0">
                <a:cs typeface="Arial" charset="0"/>
              </a:rPr>
              <a:t>دمج وفرز البيانات.</a:t>
            </a:r>
          </a:p>
          <a:p>
            <a:pPr marL="800100" lvl="1" indent="-342900" algn="r" rtl="1">
              <a:buClr>
                <a:srgbClr val="FF0000"/>
              </a:buClr>
              <a:buFontTx/>
              <a:buAutoNum type="arabicPeriod"/>
            </a:pPr>
            <a:r>
              <a:rPr lang="ar-DZ" sz="2400" b="1" dirty="0">
                <a:cs typeface="Arial" charset="0"/>
              </a:rPr>
              <a:t>دمج الملفات. إضافة حالات أو متغيرات.</a:t>
            </a:r>
          </a:p>
          <a:p>
            <a:pPr marL="800100" lvl="1" indent="-342900" algn="r" rtl="1">
              <a:buClr>
                <a:srgbClr val="FF0000"/>
              </a:buClr>
              <a:buFontTx/>
              <a:buAutoNum type="arabicPeriod"/>
            </a:pPr>
            <a:r>
              <a:rPr lang="ar-DZ" sz="2400" b="1" dirty="0">
                <a:cs typeface="Arial" charset="0"/>
              </a:rPr>
              <a:t>استبعاد حالات....الخ</a:t>
            </a:r>
            <a:endParaRPr lang="fr-FR" sz="2400" b="1" dirty="0">
              <a:cs typeface="Arial" charset="0"/>
            </a:endParaRPr>
          </a:p>
        </p:txBody>
      </p:sp>
      <p:sp>
        <p:nvSpPr>
          <p:cNvPr id="36867" name="Rectangle 3"/>
          <p:cNvSpPr>
            <a:spLocks noChangeArrowheads="1"/>
          </p:cNvSpPr>
          <p:nvPr/>
        </p:nvSpPr>
        <p:spPr bwMode="auto">
          <a:xfrm>
            <a:off x="1084124" y="333375"/>
            <a:ext cx="7015360"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dirty="0">
                <a:latin typeface="Times New Roman" pitchFamily="18" charset="0"/>
                <a:cs typeface="Times New Roman" pitchFamily="18" charset="0"/>
              </a:rPr>
              <a:t>4. </a:t>
            </a:r>
            <a:r>
              <a:rPr lang="ar-SA" sz="3600" b="1" dirty="0">
                <a:latin typeface="Times New Roman" pitchFamily="18" charset="0"/>
                <a:cs typeface="Times New Roman" pitchFamily="18" charset="0"/>
              </a:rPr>
              <a:t>قائمة البيانات</a:t>
            </a:r>
            <a:r>
              <a:rPr lang="ar-DZ" sz="3600" b="1" dirty="0">
                <a:latin typeface="Times New Roman" pitchFamily="18" charset="0"/>
                <a:cs typeface="Times New Roman" pitchFamily="18" charset="0"/>
              </a:rPr>
              <a:t> :  </a:t>
            </a:r>
            <a:r>
              <a:rPr lang="fr-FR" sz="3600" b="1" dirty="0">
                <a:latin typeface="Times New Roman" pitchFamily="18" charset="0"/>
                <a:cs typeface="Times New Roman" pitchFamily="18" charset="0"/>
              </a:rPr>
              <a:t>      données</a:t>
            </a:r>
            <a:r>
              <a:rPr lang="fr-FR" b="1" dirty="0">
                <a:cs typeface="Arial" charset="0"/>
              </a:rPr>
              <a:t>              </a:t>
            </a:r>
            <a:r>
              <a:rPr lang="fr-FR" sz="3600" b="1" dirty="0">
                <a:latin typeface="Times New Roman" pitchFamily="18" charset="0"/>
                <a:cs typeface="Times New Roman" pitchFamily="18" charset="0"/>
              </a:rPr>
              <a:t>data</a:t>
            </a:r>
            <a:endParaRPr lang="ar-SA" sz="3600" b="1" dirty="0">
              <a:latin typeface="Times New Roman" pitchFamily="18" charset="0"/>
              <a:cs typeface="Times New Roman" pitchFamily="18" charset="0"/>
            </a:endParaRP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75" y="1052513"/>
            <a:ext cx="5556257"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135030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6866">
                                            <p:txEl>
                                              <p:pRg st="1" end="1"/>
                                            </p:txEl>
                                          </p:spTgt>
                                        </p:tgtEl>
                                        <p:attrNameLst>
                                          <p:attrName>style.visibility</p:attrName>
                                        </p:attrNameLst>
                                      </p:cBhvr>
                                      <p:to>
                                        <p:strVal val="visible"/>
                                      </p:to>
                                    </p:set>
                                    <p:animEffect transition="in" filter="fade">
                                      <p:cBhvr>
                                        <p:cTn id="17" dur="1000"/>
                                        <p:tgtEl>
                                          <p:spTgt spid="36866">
                                            <p:txEl>
                                              <p:pRg st="1" end="1"/>
                                            </p:txEl>
                                          </p:spTgt>
                                        </p:tgtEl>
                                      </p:cBhvr>
                                    </p:animEffect>
                                    <p:anim calcmode="lin" valueType="num">
                                      <p:cBhvr>
                                        <p:cTn id="18"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6866">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6866">
                                            <p:txEl>
                                              <p:pRg st="2" end="2"/>
                                            </p:txEl>
                                          </p:spTgt>
                                        </p:tgtEl>
                                        <p:attrNameLst>
                                          <p:attrName>style.visibility</p:attrName>
                                        </p:attrNameLst>
                                      </p:cBhvr>
                                      <p:to>
                                        <p:strVal val="visible"/>
                                      </p:to>
                                    </p:set>
                                    <p:animEffect transition="in" filter="fade">
                                      <p:cBhvr>
                                        <p:cTn id="22" dur="1000"/>
                                        <p:tgtEl>
                                          <p:spTgt spid="36866">
                                            <p:txEl>
                                              <p:pRg st="2" end="2"/>
                                            </p:txEl>
                                          </p:spTgt>
                                        </p:tgtEl>
                                      </p:cBhvr>
                                    </p:animEffect>
                                    <p:anim calcmode="lin" valueType="num">
                                      <p:cBhvr>
                                        <p:cTn id="23"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6866">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6866">
                                            <p:txEl>
                                              <p:pRg st="3" end="3"/>
                                            </p:txEl>
                                          </p:spTgt>
                                        </p:tgtEl>
                                        <p:attrNameLst>
                                          <p:attrName>style.visibility</p:attrName>
                                        </p:attrNameLst>
                                      </p:cBhvr>
                                      <p:to>
                                        <p:strVal val="visible"/>
                                      </p:to>
                                    </p:set>
                                    <p:animEffect transition="in" filter="fade">
                                      <p:cBhvr>
                                        <p:cTn id="27" dur="1000"/>
                                        <p:tgtEl>
                                          <p:spTgt spid="36866">
                                            <p:txEl>
                                              <p:pRg st="3" end="3"/>
                                            </p:txEl>
                                          </p:spTgt>
                                        </p:tgtEl>
                                      </p:cBhvr>
                                    </p:animEffect>
                                    <p:anim calcmode="lin" valueType="num">
                                      <p:cBhvr>
                                        <p:cTn id="28"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6866">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6866">
                                            <p:txEl>
                                              <p:pRg st="4" end="4"/>
                                            </p:txEl>
                                          </p:spTgt>
                                        </p:tgtEl>
                                        <p:attrNameLst>
                                          <p:attrName>style.visibility</p:attrName>
                                        </p:attrNameLst>
                                      </p:cBhvr>
                                      <p:to>
                                        <p:strVal val="visible"/>
                                      </p:to>
                                    </p:set>
                                    <p:animEffect transition="in" filter="fade">
                                      <p:cBhvr>
                                        <p:cTn id="32" dur="1000"/>
                                        <p:tgtEl>
                                          <p:spTgt spid="36866">
                                            <p:txEl>
                                              <p:pRg st="4" end="4"/>
                                            </p:txEl>
                                          </p:spTgt>
                                        </p:tgtEl>
                                      </p:cBhvr>
                                    </p:animEffect>
                                    <p:anim calcmode="lin" valueType="num">
                                      <p:cBhvr>
                                        <p:cTn id="33"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6866">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6866">
                                            <p:txEl>
                                              <p:pRg st="5" end="5"/>
                                            </p:txEl>
                                          </p:spTgt>
                                        </p:tgtEl>
                                        <p:attrNameLst>
                                          <p:attrName>style.visibility</p:attrName>
                                        </p:attrNameLst>
                                      </p:cBhvr>
                                      <p:to>
                                        <p:strVal val="visible"/>
                                      </p:to>
                                    </p:set>
                                    <p:animEffect transition="in" filter="fade">
                                      <p:cBhvr>
                                        <p:cTn id="37" dur="1000"/>
                                        <p:tgtEl>
                                          <p:spTgt spid="36866">
                                            <p:txEl>
                                              <p:pRg st="5" end="5"/>
                                            </p:txEl>
                                          </p:spTgt>
                                        </p:tgtEl>
                                      </p:cBhvr>
                                    </p:animEffect>
                                    <p:anim calcmode="lin" valueType="num">
                                      <p:cBhvr>
                                        <p:cTn id="38" dur="10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686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357950" y="1557338"/>
            <a:ext cx="2606663" cy="5014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DZ" sz="2800" b="1" dirty="0">
                <a:cs typeface="Arial" charset="0"/>
              </a:rPr>
              <a:t>تساعد على:</a:t>
            </a:r>
          </a:p>
          <a:p>
            <a:pPr marL="685800" indent="-685800" algn="r" rtl="1">
              <a:buFontTx/>
              <a:buChar char="•"/>
            </a:pPr>
            <a:r>
              <a:rPr lang="ar-DZ" sz="2400" b="1" dirty="0">
                <a:cs typeface="Arial" charset="0"/>
              </a:rPr>
              <a:t>إجراء العمليات الحسابية المختلفة والتي تتضمن الدوال الرياضية و الإحصائية.</a:t>
            </a:r>
          </a:p>
          <a:p>
            <a:pPr marL="685800" indent="-685800" algn="r" rtl="1">
              <a:buFontTx/>
              <a:buChar char="•"/>
            </a:pPr>
            <a:r>
              <a:rPr lang="ar-DZ" sz="2400" b="1" dirty="0">
                <a:cs typeface="Arial" charset="0"/>
              </a:rPr>
              <a:t>إعادة الترميز.</a:t>
            </a:r>
          </a:p>
          <a:p>
            <a:pPr marL="685800" indent="-685800" algn="r" rtl="1">
              <a:buFontTx/>
              <a:buChar char="•"/>
            </a:pPr>
            <a:r>
              <a:rPr lang="ar-DZ" sz="2400" b="1" dirty="0">
                <a:cs typeface="Arial" charset="0"/>
              </a:rPr>
              <a:t>ترتيب البيانات.</a:t>
            </a:r>
          </a:p>
          <a:p>
            <a:pPr marL="685800" indent="-685800" algn="r" rtl="1">
              <a:buFontTx/>
              <a:buChar char="•"/>
            </a:pPr>
            <a:r>
              <a:rPr lang="ar-DZ" sz="2400" b="1" dirty="0">
                <a:cs typeface="Arial" charset="0"/>
              </a:rPr>
              <a:t>إنشاء سلاسل زمنية.</a:t>
            </a:r>
            <a:endParaRPr lang="fr-FR" sz="2400" b="1" dirty="0">
              <a:cs typeface="Arial" charset="0"/>
            </a:endParaRPr>
          </a:p>
        </p:txBody>
      </p:sp>
      <p:sp>
        <p:nvSpPr>
          <p:cNvPr id="36867" name="Rectangle 3"/>
          <p:cNvSpPr>
            <a:spLocks noChangeArrowheads="1"/>
          </p:cNvSpPr>
          <p:nvPr/>
        </p:nvSpPr>
        <p:spPr bwMode="auto">
          <a:xfrm>
            <a:off x="468677" y="260350"/>
            <a:ext cx="8495572"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dirty="0">
                <a:latin typeface="Times New Roman" pitchFamily="18" charset="0"/>
                <a:cs typeface="Times New Roman" pitchFamily="18" charset="0"/>
              </a:rPr>
              <a:t>5. قائمة التحويلات:</a:t>
            </a:r>
            <a:r>
              <a:rPr lang="ar-DZ" b="1" dirty="0">
                <a:cs typeface="Arial" charset="0"/>
              </a:rPr>
              <a:t>  </a:t>
            </a:r>
            <a:r>
              <a:rPr lang="fr-FR" sz="3600" b="1" dirty="0" err="1">
                <a:latin typeface="Times New Roman" pitchFamily="18" charset="0"/>
                <a:cs typeface="Times New Roman" pitchFamily="18" charset="0"/>
              </a:rPr>
              <a:t>tronsformer</a:t>
            </a:r>
            <a:r>
              <a:rPr lang="fr-FR" sz="3600" b="1" dirty="0">
                <a:latin typeface="Times New Roman" pitchFamily="18" charset="0"/>
                <a:cs typeface="Times New Roman" pitchFamily="18" charset="0"/>
              </a:rPr>
              <a:t>       </a:t>
            </a:r>
            <a:r>
              <a:rPr lang="fr-FR" sz="3600" b="1" dirty="0" err="1">
                <a:latin typeface="Times New Roman" pitchFamily="18" charset="0"/>
                <a:cs typeface="Times New Roman" pitchFamily="18" charset="0"/>
              </a:rPr>
              <a:t>tronsform</a:t>
            </a:r>
            <a:endParaRPr lang="ar-SA" sz="3600" b="1" dirty="0">
              <a:latin typeface="Times New Roman" pitchFamily="18" charset="0"/>
              <a:cs typeface="Times New Roman" pitchFamily="18" charset="0"/>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66800"/>
            <a:ext cx="6429388" cy="567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6839317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Effect transition="in" filter="fade">
                                      <p:cBhvr>
                                        <p:cTn id="19" dur="1000"/>
                                        <p:tgtEl>
                                          <p:spTgt spid="36866">
                                            <p:txEl>
                                              <p:pRg st="1" end="1"/>
                                            </p:txEl>
                                          </p:spTgt>
                                        </p:tgtEl>
                                      </p:cBhvr>
                                    </p:animEffect>
                                    <p:anim calcmode="lin" valueType="num">
                                      <p:cBhvr>
                                        <p:cTn id="20"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6866">
                                            <p:txEl>
                                              <p:pRg st="2" end="2"/>
                                            </p:txEl>
                                          </p:spTgt>
                                        </p:tgtEl>
                                        <p:attrNameLst>
                                          <p:attrName>style.visibility</p:attrName>
                                        </p:attrNameLst>
                                      </p:cBhvr>
                                      <p:to>
                                        <p:strVal val="visible"/>
                                      </p:to>
                                    </p:set>
                                    <p:animEffect transition="in" filter="fade">
                                      <p:cBhvr>
                                        <p:cTn id="26" dur="1000"/>
                                        <p:tgtEl>
                                          <p:spTgt spid="36866">
                                            <p:txEl>
                                              <p:pRg st="2" end="2"/>
                                            </p:txEl>
                                          </p:spTgt>
                                        </p:tgtEl>
                                      </p:cBhvr>
                                    </p:animEffect>
                                    <p:anim calcmode="lin" valueType="num">
                                      <p:cBhvr>
                                        <p:cTn id="27"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6866">
                                            <p:txEl>
                                              <p:pRg st="3" end="3"/>
                                            </p:txEl>
                                          </p:spTgt>
                                        </p:tgtEl>
                                        <p:attrNameLst>
                                          <p:attrName>style.visibility</p:attrName>
                                        </p:attrNameLst>
                                      </p:cBhvr>
                                      <p:to>
                                        <p:strVal val="visible"/>
                                      </p:to>
                                    </p:set>
                                    <p:animEffect transition="in" filter="fade">
                                      <p:cBhvr>
                                        <p:cTn id="33" dur="1000"/>
                                        <p:tgtEl>
                                          <p:spTgt spid="36866">
                                            <p:txEl>
                                              <p:pRg st="3" end="3"/>
                                            </p:txEl>
                                          </p:spTgt>
                                        </p:tgtEl>
                                      </p:cBhvr>
                                    </p:animEffect>
                                    <p:anim calcmode="lin" valueType="num">
                                      <p:cBhvr>
                                        <p:cTn id="34"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6866">
                                            <p:txEl>
                                              <p:pRg st="4" end="4"/>
                                            </p:txEl>
                                          </p:spTgt>
                                        </p:tgtEl>
                                        <p:attrNameLst>
                                          <p:attrName>style.visibility</p:attrName>
                                        </p:attrNameLst>
                                      </p:cBhvr>
                                      <p:to>
                                        <p:strVal val="visible"/>
                                      </p:to>
                                    </p:set>
                                    <p:animEffect transition="in" filter="fade">
                                      <p:cBhvr>
                                        <p:cTn id="40" dur="1000"/>
                                        <p:tgtEl>
                                          <p:spTgt spid="36866">
                                            <p:txEl>
                                              <p:pRg st="4" end="4"/>
                                            </p:txEl>
                                          </p:spTgt>
                                        </p:tgtEl>
                                      </p:cBhvr>
                                    </p:animEffect>
                                    <p:anim calcmode="lin" valueType="num">
                                      <p:cBhvr>
                                        <p:cTn id="41"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067175" y="1196975"/>
            <a:ext cx="4675188" cy="36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85800" indent="-685800" algn="r" rtl="1"/>
            <a:r>
              <a:rPr lang="ar-DZ" sz="2400" b="1">
                <a:cs typeface="Arial" charset="0"/>
              </a:rPr>
              <a:t>كانت تسمى </a:t>
            </a:r>
            <a:r>
              <a:rPr lang="fr-FR" sz="2400" b="1">
                <a:cs typeface="Arial" charset="0"/>
              </a:rPr>
              <a:t>statistique</a:t>
            </a:r>
            <a:r>
              <a:rPr lang="ar-DZ" sz="2400" b="1">
                <a:cs typeface="Arial" charset="0"/>
              </a:rPr>
              <a:t> في الإصدارات قبل العاشر وتهتم بأغلب عمليات العرض والتحليل الإحصائي (كوصف المتغيرات وحساب التباين و الاختبارات الإحصائية....الخ)</a:t>
            </a:r>
            <a:endParaRPr lang="fr-FR" sz="2400" b="1">
              <a:cs typeface="Arial" charset="0"/>
            </a:endParaRPr>
          </a:p>
        </p:txBody>
      </p:sp>
      <p:sp>
        <p:nvSpPr>
          <p:cNvPr id="36867" name="Rectangle 3"/>
          <p:cNvSpPr>
            <a:spLocks noChangeArrowheads="1"/>
          </p:cNvSpPr>
          <p:nvPr/>
        </p:nvSpPr>
        <p:spPr bwMode="auto">
          <a:xfrm>
            <a:off x="0" y="333375"/>
            <a:ext cx="8964613"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p>
            <a:pPr marL="342900" indent="-342900" algn="ctr" rtl="1">
              <a:lnSpc>
                <a:spcPct val="130000"/>
              </a:lnSpc>
            </a:pPr>
            <a:r>
              <a:rPr lang="fr-FR"/>
              <a:t> </a:t>
            </a:r>
            <a:r>
              <a:rPr lang="ar-DZ" sz="3600" b="1">
                <a:solidFill>
                  <a:srgbClr val="800000"/>
                </a:solidFill>
                <a:latin typeface="Times New Roman" pitchFamily="18" charset="0"/>
                <a:cs typeface="Times New Roman" pitchFamily="18" charset="0"/>
              </a:rPr>
              <a:t>6. قائمة العمليات الإحصائية: </a:t>
            </a:r>
            <a:r>
              <a:rPr lang="fr-FR" sz="3600" b="1">
                <a:solidFill>
                  <a:srgbClr val="800000"/>
                </a:solidFill>
                <a:latin typeface="Times New Roman" pitchFamily="18" charset="0"/>
                <a:cs typeface="Times New Roman" pitchFamily="18" charset="0"/>
              </a:rPr>
              <a:t>       analyse   analyze</a:t>
            </a:r>
            <a:endParaRPr lang="ar-SA" sz="3600" b="1">
              <a:solidFill>
                <a:srgbClr val="800000"/>
              </a:solidFill>
              <a:latin typeface="Times New Roman" pitchFamily="18" charset="0"/>
              <a:cs typeface="Times New Roman" pitchFamily="18" charset="0"/>
            </a:endParaRPr>
          </a:p>
        </p:txBody>
      </p:sp>
      <p:pic>
        <p:nvPicPr>
          <p:cNvPr id="16388"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25" y="1198563"/>
            <a:ext cx="3529013" cy="568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00759" y="1196974"/>
            <a:ext cx="3143241" cy="566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DZ" sz="2400" b="1" dirty="0">
                <a:cs typeface="Arial" charset="0"/>
              </a:rPr>
              <a:t>كانت تسمى </a:t>
            </a:r>
            <a:r>
              <a:rPr lang="fr-FR" sz="2400" b="1" dirty="0">
                <a:cs typeface="Arial" charset="0"/>
              </a:rPr>
              <a:t>statistique</a:t>
            </a:r>
            <a:r>
              <a:rPr lang="ar-DZ" sz="2400" b="1" dirty="0">
                <a:cs typeface="Arial" charset="0"/>
              </a:rPr>
              <a:t> في الإصدارات قبل العاشر وتهتم بأغلب عمليات العرض والتحليل الإحصائي (كوصف المتغيرات وحساب التباين و الاختبارات الإحصائية....الخ)</a:t>
            </a:r>
            <a:endParaRPr lang="fr-FR" sz="2400" b="1" dirty="0">
              <a:cs typeface="Arial" charset="0"/>
            </a:endParaRPr>
          </a:p>
        </p:txBody>
      </p:sp>
      <p:sp>
        <p:nvSpPr>
          <p:cNvPr id="36867" name="Rectangle 3"/>
          <p:cNvSpPr>
            <a:spLocks noChangeArrowheads="1"/>
          </p:cNvSpPr>
          <p:nvPr/>
        </p:nvSpPr>
        <p:spPr bwMode="auto">
          <a:xfrm>
            <a:off x="0" y="333375"/>
            <a:ext cx="8964613"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p>
            <a:pPr marL="342900" indent="-342900" algn="ctr" rtl="1">
              <a:lnSpc>
                <a:spcPct val="130000"/>
              </a:lnSpc>
            </a:pPr>
            <a:r>
              <a:rPr lang="fr-FR" dirty="0"/>
              <a:t> </a:t>
            </a:r>
            <a:r>
              <a:rPr lang="ar-DZ" sz="3600" b="1" dirty="0">
                <a:latin typeface="Times New Roman" pitchFamily="18" charset="0"/>
                <a:cs typeface="Times New Roman" pitchFamily="18" charset="0"/>
              </a:rPr>
              <a:t>6. قائمة العمليات الإحصائية: </a:t>
            </a:r>
            <a:r>
              <a:rPr lang="fr-FR" sz="3600" b="1" dirty="0">
                <a:latin typeface="Times New Roman" pitchFamily="18" charset="0"/>
                <a:cs typeface="Times New Roman" pitchFamily="18" charset="0"/>
              </a:rPr>
              <a:t>       analyse   </a:t>
            </a:r>
            <a:r>
              <a:rPr lang="fr-FR" sz="3600" b="1" dirty="0" err="1">
                <a:latin typeface="Times New Roman" pitchFamily="18" charset="0"/>
                <a:cs typeface="Times New Roman" pitchFamily="18" charset="0"/>
              </a:rPr>
              <a:t>analyze</a:t>
            </a:r>
            <a:endParaRPr lang="ar-SA" sz="3600" b="1" dirty="0">
              <a:latin typeface="Times New Roman" pitchFamily="18" charset="0"/>
              <a:cs typeface="Times New Roman" pitchFamily="18" charset="0"/>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1071547"/>
            <a:ext cx="5894397" cy="5813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894893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857883" y="1196975"/>
            <a:ext cx="3286117" cy="367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SA" sz="2400" b="1" dirty="0" smtClean="0">
                <a:cs typeface="Arial" charset="0"/>
              </a:rPr>
              <a:t>تسمح هذه القائمة بـ تسيير ملف الزبائن </a:t>
            </a:r>
            <a:endParaRPr lang="fr-FR" sz="2400" b="1" dirty="0">
              <a:cs typeface="Arial" charset="0"/>
            </a:endParaRPr>
          </a:p>
        </p:txBody>
      </p:sp>
      <p:sp>
        <p:nvSpPr>
          <p:cNvPr id="36867" name="Rectangle 3"/>
          <p:cNvSpPr>
            <a:spLocks noChangeArrowheads="1"/>
          </p:cNvSpPr>
          <p:nvPr/>
        </p:nvSpPr>
        <p:spPr bwMode="auto">
          <a:xfrm>
            <a:off x="0" y="333375"/>
            <a:ext cx="8964613"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p>
            <a:pPr marL="342900" indent="-342900" algn="ctr" rtl="1">
              <a:lnSpc>
                <a:spcPct val="130000"/>
              </a:lnSpc>
            </a:pPr>
            <a:r>
              <a:rPr lang="fr-FR" dirty="0"/>
              <a:t> </a:t>
            </a:r>
            <a:r>
              <a:rPr lang="ar-SA" sz="3600" b="1" dirty="0" smtClean="0">
                <a:latin typeface="Times New Roman" pitchFamily="18" charset="0"/>
                <a:cs typeface="Times New Roman" pitchFamily="18" charset="0"/>
              </a:rPr>
              <a:t>7</a:t>
            </a:r>
            <a:r>
              <a:rPr lang="ar-DZ" sz="3600" b="1" dirty="0" smtClean="0">
                <a:latin typeface="Times New Roman" pitchFamily="18" charset="0"/>
                <a:cs typeface="Times New Roman" pitchFamily="18" charset="0"/>
              </a:rPr>
              <a:t>. </a:t>
            </a:r>
            <a:r>
              <a:rPr lang="ar-DZ" sz="3600" b="1" dirty="0">
                <a:latin typeface="Times New Roman" pitchFamily="18" charset="0"/>
                <a:cs typeface="Times New Roman" pitchFamily="18" charset="0"/>
              </a:rPr>
              <a:t>قائمة </a:t>
            </a:r>
            <a:r>
              <a:rPr lang="ar-SA" sz="3600" b="1" dirty="0" smtClean="0">
                <a:latin typeface="Times New Roman" pitchFamily="18" charset="0"/>
                <a:cs typeface="Times New Roman" pitchFamily="18" charset="0"/>
              </a:rPr>
              <a:t>التسويق المباشر</a:t>
            </a:r>
            <a:r>
              <a:rPr lang="ar-DZ" sz="3600" b="1" dirty="0" smtClean="0">
                <a:latin typeface="Times New Roman" pitchFamily="18" charset="0"/>
                <a:cs typeface="Times New Roman" pitchFamily="18" charset="0"/>
              </a:rPr>
              <a:t>: </a:t>
            </a:r>
            <a:r>
              <a:rPr lang="fr-FR" sz="3600" b="1" dirty="0" smtClean="0">
                <a:latin typeface="Times New Roman" pitchFamily="18" charset="0"/>
                <a:cs typeface="Times New Roman" pitchFamily="18" charset="0"/>
              </a:rPr>
              <a:t>       marketing direct</a:t>
            </a:r>
            <a:endParaRPr lang="ar-SA" sz="3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668" y="1053983"/>
            <a:ext cx="6325282" cy="578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260327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14348" y="642918"/>
            <a:ext cx="7915275"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ctr" rtl="1"/>
            <a:r>
              <a:rPr lang="ar-DZ" sz="2800" b="1" dirty="0">
                <a:cs typeface="Arial" charset="0"/>
              </a:rPr>
              <a:t>تستعمل لرسم مختلف الرسومات البيانية.</a:t>
            </a:r>
            <a:endParaRPr lang="fr-FR" sz="2800" b="1" dirty="0">
              <a:cs typeface="Arial" charset="0"/>
            </a:endParaRPr>
          </a:p>
        </p:txBody>
      </p:sp>
      <p:sp>
        <p:nvSpPr>
          <p:cNvPr id="36867" name="Rectangle 3"/>
          <p:cNvSpPr>
            <a:spLocks noChangeArrowheads="1"/>
          </p:cNvSpPr>
          <p:nvPr/>
        </p:nvSpPr>
        <p:spPr bwMode="auto">
          <a:xfrm>
            <a:off x="428596" y="0"/>
            <a:ext cx="8143077" cy="81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p>
            <a:pPr marL="342900" indent="-342900" algn="ctr" rtl="1">
              <a:lnSpc>
                <a:spcPct val="130000"/>
              </a:lnSpc>
            </a:pPr>
            <a:r>
              <a:rPr lang="ar-SA" sz="3600" b="1" dirty="0" smtClean="0">
                <a:latin typeface="Times New Roman" pitchFamily="18" charset="0"/>
                <a:cs typeface="Times New Roman" pitchFamily="18" charset="0"/>
              </a:rPr>
              <a:t>8</a:t>
            </a:r>
            <a:r>
              <a:rPr lang="ar-DZ" sz="3600" b="1" dirty="0" smtClean="0">
                <a:latin typeface="Times New Roman" pitchFamily="18" charset="0"/>
                <a:cs typeface="Times New Roman" pitchFamily="18" charset="0"/>
              </a:rPr>
              <a:t>. </a:t>
            </a:r>
            <a:r>
              <a:rPr lang="ar-DZ" sz="3600" b="1" dirty="0">
                <a:latin typeface="Times New Roman" pitchFamily="18" charset="0"/>
                <a:cs typeface="Times New Roman" pitchFamily="18" charset="0"/>
              </a:rPr>
              <a:t>قائمة الرسومات:    </a:t>
            </a:r>
            <a:r>
              <a:rPr lang="fr-FR" sz="3600" b="1" dirty="0">
                <a:latin typeface="Times New Roman" pitchFamily="18" charset="0"/>
                <a:cs typeface="Times New Roman" pitchFamily="18" charset="0"/>
              </a:rPr>
              <a:t>    graphes</a:t>
            </a:r>
            <a:r>
              <a:rPr lang="fr-FR" b="1" dirty="0">
                <a:cs typeface="Arial" charset="0"/>
              </a:rPr>
              <a:t>      </a:t>
            </a:r>
            <a:r>
              <a:rPr lang="fr-FR" sz="3600" b="1" dirty="0">
                <a:latin typeface="Times New Roman" pitchFamily="18" charset="0"/>
                <a:cs typeface="Times New Roman" pitchFamily="18" charset="0"/>
              </a:rPr>
              <a:t>graphs</a:t>
            </a:r>
            <a:endParaRPr lang="ar-SA" sz="3600" b="1" dirty="0">
              <a:latin typeface="Times New Roman" pitchFamily="18" charset="0"/>
              <a:cs typeface="Times New Roman" pitchFamily="18" charset="0"/>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85861"/>
            <a:ext cx="9144000" cy="5572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336110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714356"/>
            <a:ext cx="8885238" cy="6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DZ" sz="2400" b="1" dirty="0">
                <a:cs typeface="Arial" charset="0"/>
              </a:rPr>
              <a:t>تستخدم لإيجاد معلومات مفصلة عن الملف النشط والمتغيرات التي يحتويها, وتعريف واستخدام المجموعات لأغلب المتغيرات.</a:t>
            </a:r>
            <a:endParaRPr lang="fr-FR" sz="2400" b="1" dirty="0">
              <a:cs typeface="Arial" charset="0"/>
            </a:endParaRPr>
          </a:p>
        </p:txBody>
      </p:sp>
      <p:sp>
        <p:nvSpPr>
          <p:cNvPr id="36867" name="Rectangle 3"/>
          <p:cNvSpPr>
            <a:spLocks noChangeArrowheads="1"/>
          </p:cNvSpPr>
          <p:nvPr/>
        </p:nvSpPr>
        <p:spPr bwMode="auto">
          <a:xfrm>
            <a:off x="1227165" y="30163"/>
            <a:ext cx="6661096"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SA" sz="3600" b="1" dirty="0">
                <a:latin typeface="Times New Roman" pitchFamily="18" charset="0"/>
                <a:cs typeface="Times New Roman" pitchFamily="18" charset="0"/>
              </a:rPr>
              <a:t>9</a:t>
            </a:r>
            <a:r>
              <a:rPr lang="ar-DZ" sz="3600" b="1" dirty="0" smtClean="0">
                <a:latin typeface="Times New Roman" pitchFamily="18" charset="0"/>
                <a:cs typeface="Times New Roman" pitchFamily="18" charset="0"/>
              </a:rPr>
              <a:t>. </a:t>
            </a:r>
            <a:r>
              <a:rPr lang="ar-DZ" sz="3600" b="1" dirty="0">
                <a:latin typeface="Times New Roman" pitchFamily="18" charset="0"/>
                <a:cs typeface="Times New Roman" pitchFamily="18" charset="0"/>
              </a:rPr>
              <a:t>قائمة الأدوات:</a:t>
            </a:r>
            <a:r>
              <a:rPr lang="ar-SA" sz="3600" b="1" dirty="0">
                <a:latin typeface="Times New Roman" pitchFamily="18" charset="0"/>
                <a:cs typeface="Times New Roman" pitchFamily="18" charset="0"/>
              </a:rPr>
              <a:t>   </a:t>
            </a:r>
            <a:r>
              <a:rPr lang="fr-FR" sz="3600" b="1" dirty="0">
                <a:latin typeface="Times New Roman" pitchFamily="18" charset="0"/>
                <a:cs typeface="Times New Roman" pitchFamily="18" charset="0"/>
              </a:rPr>
              <a:t>outils       </a:t>
            </a:r>
            <a:r>
              <a:rPr lang="fr-FR" sz="3600" b="1" dirty="0" err="1">
                <a:latin typeface="Times New Roman" pitchFamily="18" charset="0"/>
                <a:cs typeface="Times New Roman" pitchFamily="18" charset="0"/>
              </a:rPr>
              <a:t>utilitiers</a:t>
            </a:r>
            <a:endParaRPr lang="ar-SA" sz="3600" b="1" dirty="0">
              <a:latin typeface="Times New Roman" pitchFamily="18" charset="0"/>
              <a:cs typeface="Times New Roman" pitchFamily="18" charset="0"/>
            </a:endParaRP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00174"/>
            <a:ext cx="9144000" cy="5357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369111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28596" y="1214422"/>
            <a:ext cx="834707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DZ" sz="2400" b="1" dirty="0">
                <a:cs typeface="Arial" charset="0"/>
              </a:rPr>
              <a:t>تتحكم هذه القائمة في تكبير وتصغير الشاشة وفي التنقل بين النوافذ المفتوحة.</a:t>
            </a:r>
            <a:endParaRPr lang="fr-FR" sz="2400" b="1" dirty="0">
              <a:cs typeface="Arial" charset="0"/>
            </a:endParaRPr>
          </a:p>
        </p:txBody>
      </p:sp>
      <p:sp>
        <p:nvSpPr>
          <p:cNvPr id="36867" name="Rectangle 3"/>
          <p:cNvSpPr>
            <a:spLocks noChangeArrowheads="1"/>
          </p:cNvSpPr>
          <p:nvPr/>
        </p:nvSpPr>
        <p:spPr bwMode="auto">
          <a:xfrm>
            <a:off x="1315016" y="333375"/>
            <a:ext cx="6910844" cy="7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SA" sz="3600" b="1" dirty="0" smtClean="0">
                <a:latin typeface="Times New Roman" pitchFamily="18" charset="0"/>
                <a:cs typeface="Times New Roman" pitchFamily="18" charset="0"/>
              </a:rPr>
              <a:t>10</a:t>
            </a:r>
            <a:r>
              <a:rPr lang="ar-DZ" sz="3600" b="1" dirty="0" smtClean="0">
                <a:latin typeface="Times New Roman" pitchFamily="18" charset="0"/>
                <a:cs typeface="Times New Roman" pitchFamily="18" charset="0"/>
              </a:rPr>
              <a:t>. </a:t>
            </a:r>
            <a:r>
              <a:rPr lang="ar-DZ" sz="3600" b="1" dirty="0">
                <a:latin typeface="Times New Roman" pitchFamily="18" charset="0"/>
                <a:cs typeface="Times New Roman" pitchFamily="18" charset="0"/>
              </a:rPr>
              <a:t>قائمة الإطار:</a:t>
            </a:r>
            <a:r>
              <a:rPr lang="fr-FR" b="1" dirty="0">
                <a:cs typeface="Arial" charset="0"/>
              </a:rPr>
              <a:t>  </a:t>
            </a:r>
            <a:r>
              <a:rPr lang="ar-SA" b="1" dirty="0">
                <a:cs typeface="Arial" charset="0"/>
              </a:rPr>
              <a:t>   </a:t>
            </a:r>
            <a:r>
              <a:rPr lang="fr-FR" sz="3600" b="1" dirty="0">
                <a:latin typeface="Times New Roman" pitchFamily="18" charset="0"/>
                <a:cs typeface="Times New Roman" pitchFamily="18" charset="0"/>
              </a:rPr>
              <a:t>fenêtre       </a:t>
            </a:r>
            <a:r>
              <a:rPr lang="fr-FR" sz="3600" b="1" dirty="0" err="1">
                <a:latin typeface="Times New Roman" pitchFamily="18" charset="0"/>
                <a:cs typeface="Times New Roman" pitchFamily="18" charset="0"/>
              </a:rPr>
              <a:t>windaw</a:t>
            </a:r>
            <a:endParaRPr lang="ar-SA" sz="3600" b="1" dirty="0">
              <a:latin typeface="Times New Roman" pitchFamily="18" charset="0"/>
              <a:cs typeface="Times New Roman" pitchFamily="18" charset="0"/>
            </a:endParaRP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88" y="1785926"/>
            <a:ext cx="9221788" cy="5072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415464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bm-spss-statistics-base-007.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714356"/>
            <a:ext cx="91440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SA" sz="2400" b="1" dirty="0">
                <a:cs typeface="Arial" charset="0"/>
              </a:rPr>
              <a:t>تعطي هذه القائمة نظام كامل للمعلومات عن البرنامج </a:t>
            </a:r>
            <a:r>
              <a:rPr lang="fr-FR" sz="2400" b="1" dirty="0">
                <a:cs typeface="Arial" charset="0"/>
              </a:rPr>
              <a:t>SPSS</a:t>
            </a:r>
            <a:r>
              <a:rPr lang="ar-DZ" sz="2400" b="1" dirty="0">
                <a:cs typeface="Arial" charset="0"/>
              </a:rPr>
              <a:t> وتجيبك على كل التساؤلات التي تطرحها عن البرنامج.</a:t>
            </a:r>
            <a:endParaRPr lang="fr-FR" sz="2400" b="1" dirty="0">
              <a:cs typeface="Arial" charset="0"/>
            </a:endParaRPr>
          </a:p>
        </p:txBody>
      </p:sp>
      <p:sp>
        <p:nvSpPr>
          <p:cNvPr id="36867" name="Rectangle 3"/>
          <p:cNvSpPr>
            <a:spLocks noChangeArrowheads="1"/>
          </p:cNvSpPr>
          <p:nvPr/>
        </p:nvSpPr>
        <p:spPr bwMode="auto">
          <a:xfrm>
            <a:off x="571472" y="0"/>
            <a:ext cx="7373968" cy="81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p>
            <a:pPr marL="342900" indent="-342900" algn="ctr" rtl="1">
              <a:lnSpc>
                <a:spcPct val="130000"/>
              </a:lnSpc>
            </a:pPr>
            <a:r>
              <a:rPr lang="ar-SA" sz="3600" b="1" dirty="0" smtClean="0">
                <a:latin typeface="Times New Roman" pitchFamily="18" charset="0"/>
                <a:cs typeface="Times New Roman" pitchFamily="18" charset="0"/>
              </a:rPr>
              <a:t>11</a:t>
            </a:r>
            <a:r>
              <a:rPr lang="ar-DZ" sz="3600" b="1" dirty="0" smtClean="0">
                <a:latin typeface="Times New Roman" pitchFamily="18" charset="0"/>
                <a:cs typeface="Times New Roman" pitchFamily="18" charset="0"/>
              </a:rPr>
              <a:t>. </a:t>
            </a:r>
            <a:r>
              <a:rPr lang="ar-DZ" sz="3600" b="1" dirty="0">
                <a:latin typeface="Times New Roman" pitchFamily="18" charset="0"/>
                <a:cs typeface="Times New Roman" pitchFamily="18" charset="0"/>
              </a:rPr>
              <a:t>قائمة المساعدة: </a:t>
            </a:r>
            <a:r>
              <a:rPr lang="fr-FR" sz="3600" b="1" dirty="0">
                <a:latin typeface="Times New Roman" pitchFamily="18" charset="0"/>
                <a:cs typeface="Times New Roman" pitchFamily="18" charset="0"/>
              </a:rPr>
              <a:t>Aide         help</a:t>
            </a:r>
            <a:r>
              <a:rPr lang="ar-DZ" sz="3600" b="1" dirty="0">
                <a:latin typeface="Times New Roman" pitchFamily="18" charset="0"/>
                <a:cs typeface="Times New Roman" pitchFamily="18" charset="0"/>
              </a:rPr>
              <a:t>:</a:t>
            </a:r>
            <a:endParaRPr lang="ar-SA" sz="3600" b="1" dirty="0">
              <a:latin typeface="Times New Roman" pitchFamily="18" charset="0"/>
              <a:cs typeface="Times New Roman" pitchFamily="18" charset="0"/>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00175"/>
            <a:ext cx="9144000" cy="5357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077666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srcRect/>
          <a:stretch>
            <a:fillRect/>
          </a:stretch>
        </p:blipFill>
        <p:spPr bwMode="auto">
          <a:xfrm>
            <a:off x="285720" y="1000108"/>
            <a:ext cx="8715436" cy="7065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2.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475656" y="2204864"/>
            <a:ext cx="5978601" cy="1202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p>
            <a:pPr marL="685800" indent="-685800" algn="ctr" rtl="1">
              <a:buFontTx/>
              <a:buChar char="•"/>
              <a:defRPr/>
            </a:pPr>
            <a:r>
              <a:rPr lang="ar-SA" sz="3600" b="1" dirty="0">
                <a:solidFill>
                  <a:schemeClr val="accent6">
                    <a:lumMod val="75000"/>
                  </a:schemeClr>
                </a:solidFill>
                <a:cs typeface="Arial" charset="0"/>
              </a:rPr>
              <a:t>أولا- مرحلة </a:t>
            </a:r>
            <a:r>
              <a:rPr lang="ar-SA" sz="3600" b="1" dirty="0" smtClean="0">
                <a:solidFill>
                  <a:schemeClr val="accent6">
                    <a:lumMod val="75000"/>
                  </a:schemeClr>
                </a:solidFill>
                <a:cs typeface="Arial" charset="0"/>
              </a:rPr>
              <a:t>التعريف:</a:t>
            </a:r>
          </a:p>
          <a:p>
            <a:pPr marL="685800" indent="-685800" algn="ctr" rtl="1">
              <a:buFontTx/>
              <a:buChar char="•"/>
              <a:defRPr/>
            </a:pPr>
            <a:r>
              <a:rPr lang="fr-FR" sz="3600" b="1" dirty="0" smtClean="0">
                <a:solidFill>
                  <a:schemeClr val="accent6">
                    <a:lumMod val="75000"/>
                  </a:schemeClr>
                </a:solidFill>
                <a:cs typeface="Arial" charset="0"/>
              </a:rPr>
              <a:t>L</a:t>
            </a:r>
            <a:r>
              <a:rPr lang="fr-FR" sz="3600" b="1" dirty="0">
                <a:solidFill>
                  <a:schemeClr val="accent6">
                    <a:lumMod val="75000"/>
                  </a:schemeClr>
                </a:solidFill>
                <a:cs typeface="Arial" charset="0"/>
              </a:rPr>
              <a:t>’ étape ’Identification </a:t>
            </a:r>
            <a:r>
              <a:rPr lang="ar-SA" sz="3600" b="1" dirty="0" smtClean="0">
                <a:solidFill>
                  <a:schemeClr val="accent6">
                    <a:lumMod val="75000"/>
                  </a:schemeClr>
                </a:solidFill>
                <a:cs typeface="Arial" charset="0"/>
              </a:rPr>
              <a:t>:</a:t>
            </a:r>
            <a:endParaRPr lang="ar-SA" sz="3600" b="1" dirty="0">
              <a:solidFill>
                <a:schemeClr val="accent6">
                  <a:lumMod val="75000"/>
                </a:schemeClr>
              </a:solidFill>
              <a:cs typeface="Arial"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55650" y="1844675"/>
            <a:ext cx="7586663" cy="15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SA" sz="3600" b="1">
                <a:solidFill>
                  <a:srgbClr val="800000"/>
                </a:solidFill>
                <a:latin typeface="Times New Roman" pitchFamily="18" charset="0"/>
                <a:cs typeface="Times New Roman" pitchFamily="18" charset="0"/>
              </a:rPr>
              <a:t>كيفية إنشاء ملف جديد,</a:t>
            </a:r>
            <a:endParaRPr lang="ar-DZ" sz="3600" b="1">
              <a:solidFill>
                <a:srgbClr val="800000"/>
              </a:solidFill>
              <a:latin typeface="Times New Roman" pitchFamily="18" charset="0"/>
              <a:cs typeface="Times New Roman" pitchFamily="18" charset="0"/>
            </a:endParaRPr>
          </a:p>
          <a:p>
            <a:pPr algn="ctr" rtl="1">
              <a:lnSpc>
                <a:spcPct val="130000"/>
              </a:lnSpc>
            </a:pPr>
            <a:r>
              <a:rPr lang="ar-SA" sz="3600" b="1">
                <a:solidFill>
                  <a:srgbClr val="800000"/>
                </a:solidFill>
                <a:latin typeface="Times New Roman" pitchFamily="18" charset="0"/>
                <a:cs typeface="Times New Roman" pitchFamily="18" charset="0"/>
              </a:rPr>
              <a:t> فتح وحفظ وطباعة الملفات والخروج من البرنامج.</a:t>
            </a:r>
          </a:p>
        </p:txBody>
      </p:sp>
    </p:spTree>
    <p:extLst>
      <p:ext uri="{BB962C8B-B14F-4D97-AF65-F5344CB8AC3E}">
        <p14:creationId xmlns="" xmlns:p14="http://schemas.microsoft.com/office/powerpoint/2010/main" val="259680868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555875" y="2133600"/>
            <a:ext cx="3563938" cy="183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DZ" sz="4400" b="1">
                <a:solidFill>
                  <a:srgbClr val="800000"/>
                </a:solidFill>
                <a:latin typeface="Times New Roman" pitchFamily="18" charset="0"/>
                <a:cs typeface="Times New Roman" pitchFamily="18" charset="0"/>
              </a:rPr>
              <a:t>المتغير؟</a:t>
            </a:r>
          </a:p>
          <a:p>
            <a:pPr algn="ctr" rtl="1">
              <a:lnSpc>
                <a:spcPct val="130000"/>
              </a:lnSpc>
            </a:pPr>
            <a:r>
              <a:rPr lang="ar-DZ" sz="4400" b="1">
                <a:solidFill>
                  <a:srgbClr val="800000"/>
                </a:solidFill>
                <a:latin typeface="Times New Roman" pitchFamily="18" charset="0"/>
                <a:cs typeface="Times New Roman" pitchFamily="18" charset="0"/>
              </a:rPr>
              <a:t> و الحالة؟</a:t>
            </a:r>
            <a:endParaRPr lang="ar-SA" sz="4400" b="1">
              <a:solidFill>
                <a:srgbClr val="80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27088" y="1552575"/>
            <a:ext cx="7772400" cy="425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85800" indent="-685800" algn="r" rtl="1">
              <a:buClr>
                <a:srgbClr val="FF0000"/>
              </a:buClr>
              <a:buFontTx/>
              <a:buAutoNum type="arabicPeriod"/>
            </a:pPr>
            <a:r>
              <a:rPr lang="ar-DZ" sz="2800" b="1">
                <a:cs typeface="Arial" charset="0"/>
              </a:rPr>
              <a:t>اسم المتغير يجب أن </a:t>
            </a:r>
            <a:r>
              <a:rPr lang="ar-SA" sz="2800" b="1">
                <a:cs typeface="Arial" charset="0"/>
              </a:rPr>
              <a:t>لا </a:t>
            </a:r>
            <a:r>
              <a:rPr lang="ar-DZ" sz="2800" b="1">
                <a:cs typeface="Arial" charset="0"/>
              </a:rPr>
              <a:t>يتعدى ثمانية حروف أو أرقام.</a:t>
            </a:r>
          </a:p>
          <a:p>
            <a:pPr marL="685800" indent="-685800" algn="r" rtl="1">
              <a:buClr>
                <a:srgbClr val="FF0000"/>
              </a:buClr>
              <a:buFontTx/>
              <a:buAutoNum type="arabicPeriod"/>
            </a:pPr>
            <a:r>
              <a:rPr lang="ar-DZ" sz="2800" b="1">
                <a:cs typeface="Arial" charset="0"/>
              </a:rPr>
              <a:t>لا بد أن يبدأ الاسم بحرف ولا يكون به فراغات.</a:t>
            </a:r>
          </a:p>
          <a:p>
            <a:pPr marL="685800" indent="-685800" algn="r" rtl="1">
              <a:buClr>
                <a:srgbClr val="FF0000"/>
              </a:buClr>
              <a:buFontTx/>
              <a:buAutoNum type="arabicPeriod"/>
            </a:pPr>
            <a:r>
              <a:rPr lang="ar-DZ" sz="2800" b="1">
                <a:cs typeface="Arial" charset="0"/>
              </a:rPr>
              <a:t>لا يسمح باستخدام الحروف الآتية لجزء من اسم المتغير( .  ,  * </a:t>
            </a:r>
            <a:r>
              <a:rPr lang="fr-FR" sz="2800" b="1">
                <a:cs typeface="Arial" charset="0"/>
              </a:rPr>
              <a:t>! </a:t>
            </a:r>
            <a:r>
              <a:rPr lang="ar-DZ" sz="2800" b="1">
                <a:cs typeface="Arial" charset="0"/>
              </a:rPr>
              <a:t>  ؟ ).</a:t>
            </a:r>
          </a:p>
          <a:p>
            <a:pPr marL="685800" indent="-685800" algn="r" rtl="1">
              <a:buClr>
                <a:srgbClr val="FF0000"/>
              </a:buClr>
              <a:buFontTx/>
              <a:buAutoNum type="arabicPeriod"/>
            </a:pPr>
            <a:r>
              <a:rPr lang="ar-DZ" sz="2800" b="1">
                <a:cs typeface="Arial" charset="0"/>
              </a:rPr>
              <a:t>لا بد أن يكون الاسم وحيدا في نفس الملف.</a:t>
            </a:r>
          </a:p>
          <a:p>
            <a:pPr marL="685800" indent="-685800" algn="r" rtl="1">
              <a:buClr>
                <a:srgbClr val="FF0000"/>
              </a:buClr>
              <a:buFontTx/>
              <a:buAutoNum type="arabicPeriod"/>
            </a:pPr>
            <a:r>
              <a:rPr lang="ar-DZ" sz="2800" b="1">
                <a:cs typeface="Arial" charset="0"/>
              </a:rPr>
              <a:t>لا يمكن استخدام الكلمات الآتية كاسم للمتغير( </a:t>
            </a:r>
            <a:r>
              <a:rPr lang="fr-FR" sz="2800" b="1">
                <a:cs typeface="Arial" charset="0"/>
              </a:rPr>
              <a:t>LE  TO  EQ  NE  ALL  BY  LT  OR  GT  AND   NOT   GE   WITH</a:t>
            </a:r>
            <a:r>
              <a:rPr lang="ar-DZ" sz="2800" b="1">
                <a:cs typeface="Arial" charset="0"/>
              </a:rPr>
              <a:t>).</a:t>
            </a:r>
          </a:p>
          <a:p>
            <a:pPr marL="685800" indent="-685800" algn="r" rtl="1">
              <a:buClr>
                <a:srgbClr val="FF0000"/>
              </a:buClr>
              <a:buFontTx/>
              <a:buAutoNum type="arabicPeriod"/>
            </a:pPr>
            <a:r>
              <a:rPr lang="ar-DZ" sz="2800" b="1">
                <a:cs typeface="Arial" charset="0"/>
              </a:rPr>
              <a:t>يمكن كتابة اسم المتغير بالانجليزية بالفرنسية و حتى العربية.</a:t>
            </a:r>
            <a:endParaRPr lang="fr-FR" sz="2800" b="1">
              <a:cs typeface="Arial" charset="0"/>
            </a:endParaRPr>
          </a:p>
        </p:txBody>
      </p:sp>
      <p:sp>
        <p:nvSpPr>
          <p:cNvPr id="41987" name="Rectangle 3"/>
          <p:cNvSpPr>
            <a:spLocks noChangeArrowheads="1"/>
          </p:cNvSpPr>
          <p:nvPr/>
        </p:nvSpPr>
        <p:spPr bwMode="auto">
          <a:xfrm>
            <a:off x="1924050" y="260350"/>
            <a:ext cx="5583238"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DZ" sz="3600" b="1" u="sng">
                <a:solidFill>
                  <a:srgbClr val="800000"/>
                </a:solidFill>
                <a:latin typeface="Times New Roman" pitchFamily="18" charset="0"/>
                <a:cs typeface="Times New Roman" pitchFamily="18" charset="0"/>
              </a:rPr>
              <a:t>الشروط الأزمة لكتابة اسم المتغيرات:</a:t>
            </a:r>
            <a:endParaRPr lang="ar-SA" sz="3600" b="1" u="sng">
              <a:solidFill>
                <a:srgbClr val="80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to="" calcmode="lin" valueType="num">
                                      <p:cBhvr>
                                        <p:cTn id="7" dur="1" fill="hold"/>
                                        <p:tgtEl>
                                          <p:spTgt spid="4198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fade">
                                      <p:cBhvr>
                                        <p:cTn id="12" dur="1000"/>
                                        <p:tgtEl>
                                          <p:spTgt spid="41986">
                                            <p:txEl>
                                              <p:pRg st="0" end="0"/>
                                            </p:txEl>
                                          </p:spTgt>
                                        </p:tgtEl>
                                      </p:cBhvr>
                                    </p:animEffect>
                                    <p:anim calcmode="lin" valueType="num">
                                      <p:cBhvr>
                                        <p:cTn id="13" dur="10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9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1986">
                                            <p:txEl>
                                              <p:pRg st="1" end="1"/>
                                            </p:txEl>
                                          </p:spTgt>
                                        </p:tgtEl>
                                        <p:attrNameLst>
                                          <p:attrName>style.visibility</p:attrName>
                                        </p:attrNameLst>
                                      </p:cBhvr>
                                      <p:to>
                                        <p:strVal val="visible"/>
                                      </p:to>
                                    </p:set>
                                    <p:animEffect transition="in" filter="fade">
                                      <p:cBhvr>
                                        <p:cTn id="19" dur="1000"/>
                                        <p:tgtEl>
                                          <p:spTgt spid="41986">
                                            <p:txEl>
                                              <p:pRg st="1" end="1"/>
                                            </p:txEl>
                                          </p:spTgt>
                                        </p:tgtEl>
                                      </p:cBhvr>
                                    </p:animEffect>
                                    <p:anim calcmode="lin" valueType="num">
                                      <p:cBhvr>
                                        <p:cTn id="20" dur="10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9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1986">
                                            <p:txEl>
                                              <p:pRg st="2" end="2"/>
                                            </p:txEl>
                                          </p:spTgt>
                                        </p:tgtEl>
                                        <p:attrNameLst>
                                          <p:attrName>style.visibility</p:attrName>
                                        </p:attrNameLst>
                                      </p:cBhvr>
                                      <p:to>
                                        <p:strVal val="visible"/>
                                      </p:to>
                                    </p:set>
                                    <p:animEffect transition="in" filter="fade">
                                      <p:cBhvr>
                                        <p:cTn id="26" dur="1000"/>
                                        <p:tgtEl>
                                          <p:spTgt spid="41986">
                                            <p:txEl>
                                              <p:pRg st="2" end="2"/>
                                            </p:txEl>
                                          </p:spTgt>
                                        </p:tgtEl>
                                      </p:cBhvr>
                                    </p:animEffect>
                                    <p:anim calcmode="lin" valueType="num">
                                      <p:cBhvr>
                                        <p:cTn id="27" dur="10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19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1986">
                                            <p:txEl>
                                              <p:pRg st="3" end="3"/>
                                            </p:txEl>
                                          </p:spTgt>
                                        </p:tgtEl>
                                        <p:attrNameLst>
                                          <p:attrName>style.visibility</p:attrName>
                                        </p:attrNameLst>
                                      </p:cBhvr>
                                      <p:to>
                                        <p:strVal val="visible"/>
                                      </p:to>
                                    </p:set>
                                    <p:animEffect transition="in" filter="fade">
                                      <p:cBhvr>
                                        <p:cTn id="33" dur="1000"/>
                                        <p:tgtEl>
                                          <p:spTgt spid="41986">
                                            <p:txEl>
                                              <p:pRg st="3" end="3"/>
                                            </p:txEl>
                                          </p:spTgt>
                                        </p:tgtEl>
                                      </p:cBhvr>
                                    </p:animEffect>
                                    <p:anim calcmode="lin" valueType="num">
                                      <p:cBhvr>
                                        <p:cTn id="34" dur="10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19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1986">
                                            <p:txEl>
                                              <p:pRg st="4" end="4"/>
                                            </p:txEl>
                                          </p:spTgt>
                                        </p:tgtEl>
                                        <p:attrNameLst>
                                          <p:attrName>style.visibility</p:attrName>
                                        </p:attrNameLst>
                                      </p:cBhvr>
                                      <p:to>
                                        <p:strVal val="visible"/>
                                      </p:to>
                                    </p:set>
                                    <p:animEffect transition="in" filter="fade">
                                      <p:cBhvr>
                                        <p:cTn id="40" dur="1000"/>
                                        <p:tgtEl>
                                          <p:spTgt spid="41986">
                                            <p:txEl>
                                              <p:pRg st="4" end="4"/>
                                            </p:txEl>
                                          </p:spTgt>
                                        </p:tgtEl>
                                      </p:cBhvr>
                                    </p:animEffect>
                                    <p:anim calcmode="lin" valueType="num">
                                      <p:cBhvr>
                                        <p:cTn id="41" dur="10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19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1986">
                                            <p:txEl>
                                              <p:pRg st="5" end="5"/>
                                            </p:txEl>
                                          </p:spTgt>
                                        </p:tgtEl>
                                        <p:attrNameLst>
                                          <p:attrName>style.visibility</p:attrName>
                                        </p:attrNameLst>
                                      </p:cBhvr>
                                      <p:to>
                                        <p:strVal val="visible"/>
                                      </p:to>
                                    </p:set>
                                    <p:animEffect transition="in" filter="fade">
                                      <p:cBhvr>
                                        <p:cTn id="47" dur="1000"/>
                                        <p:tgtEl>
                                          <p:spTgt spid="41986">
                                            <p:txEl>
                                              <p:pRg st="5" end="5"/>
                                            </p:txEl>
                                          </p:spTgt>
                                        </p:tgtEl>
                                      </p:cBhvr>
                                    </p:animEffect>
                                    <p:anim calcmode="lin" valueType="num">
                                      <p:cBhvr>
                                        <p:cTn id="48" dur="1000" fill="hold"/>
                                        <p:tgtEl>
                                          <p:spTgt spid="4198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19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19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9750" y="2781300"/>
            <a:ext cx="77724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85800" indent="-685800" algn="ctr" rtl="1"/>
            <a:r>
              <a:rPr lang="ar-DZ" sz="2800" b="1" dirty="0">
                <a:cs typeface="Arial" charset="0"/>
              </a:rPr>
              <a:t>هي عملية تحويل المتغير اللفظي(الكيفي) إلى متغير رقمي(كمي).</a:t>
            </a:r>
            <a:endParaRPr lang="fr-FR" sz="2800" b="1" dirty="0">
              <a:cs typeface="Arial" charset="0"/>
            </a:endParaRPr>
          </a:p>
        </p:txBody>
      </p:sp>
      <p:sp>
        <p:nvSpPr>
          <p:cNvPr id="43011" name="Rectangle 3"/>
          <p:cNvSpPr>
            <a:spLocks noChangeArrowheads="1"/>
          </p:cNvSpPr>
          <p:nvPr/>
        </p:nvSpPr>
        <p:spPr bwMode="auto">
          <a:xfrm>
            <a:off x="1979613" y="836613"/>
            <a:ext cx="5499100" cy="15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DZ" sz="3600" b="1" u="sng">
                <a:solidFill>
                  <a:srgbClr val="800000"/>
                </a:solidFill>
                <a:latin typeface="Times New Roman" pitchFamily="18" charset="0"/>
                <a:cs typeface="Times New Roman" pitchFamily="18" charset="0"/>
              </a:rPr>
              <a:t>الترميز</a:t>
            </a:r>
            <a:r>
              <a:rPr lang="fr-FR" sz="3600" b="1" u="sng">
                <a:solidFill>
                  <a:srgbClr val="800000"/>
                </a:solidFill>
                <a:latin typeface="Times New Roman" pitchFamily="18" charset="0"/>
                <a:cs typeface="Times New Roman" pitchFamily="18" charset="0"/>
              </a:rPr>
              <a:t>La codification</a:t>
            </a:r>
            <a:r>
              <a:rPr lang="fr-FR" b="1">
                <a:cs typeface="Arial" charset="0"/>
              </a:rPr>
              <a:t> </a:t>
            </a:r>
            <a:r>
              <a:rPr lang="ar-DZ" sz="3600" b="1" u="sng">
                <a:solidFill>
                  <a:srgbClr val="800000"/>
                </a:solidFill>
                <a:latin typeface="Times New Roman" pitchFamily="18" charset="0"/>
                <a:cs typeface="Times New Roman" pitchFamily="18" charset="0"/>
              </a:rPr>
              <a:t>: </a:t>
            </a:r>
          </a:p>
          <a:p>
            <a:pPr algn="ctr" rtl="1">
              <a:lnSpc>
                <a:spcPct val="130000"/>
              </a:lnSpc>
            </a:pPr>
            <a:endParaRPr lang="ar-SA" sz="3600" b="1" u="sng">
              <a:solidFill>
                <a:srgbClr val="80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229225"/>
            <a:ext cx="4778375" cy="742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smtClean="0">
                <a:solidFill>
                  <a:srgbClr val="00FF00"/>
                </a:solidFill>
                <a:latin typeface="Times New Roman" pitchFamily="18" charset="0"/>
                <a:cs typeface="Times New Roman" pitchFamily="18" charset="0"/>
                <a:hlinkClick r:id="rId2" action="ppaction://hlinkfile"/>
              </a:rPr>
              <a:t>مثال</a:t>
            </a:r>
            <a:r>
              <a:rPr lang="ar-SA" sz="3600" b="1" u="sng" dirty="0" smtClean="0">
                <a:solidFill>
                  <a:srgbClr val="00FF00"/>
                </a:solidFill>
                <a:latin typeface="Times New Roman" pitchFamily="18" charset="0"/>
                <a:cs typeface="Times New Roman" pitchFamily="18" charset="0"/>
                <a:hlinkClick r:id="rId2" action="ppaction://hlinkfile"/>
              </a:rPr>
              <a:t> باستخدام </a:t>
            </a:r>
            <a:r>
              <a:rPr lang="fr-FR" sz="3600" b="1" u="sng" dirty="0" smtClean="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3010">
                                            <p:txEl>
                                              <p:pRg st="0" end="0"/>
                                            </p:txEl>
                                          </p:spTgt>
                                        </p:tgtEl>
                                        <p:attrNameLst>
                                          <p:attrName>style.visibility</p:attrName>
                                        </p:attrNameLst>
                                      </p:cBhvr>
                                      <p:to>
                                        <p:strVal val="visible"/>
                                      </p:to>
                                    </p:set>
                                    <p:animEffect transition="in" filter="fade">
                                      <p:cBhvr>
                                        <p:cTn id="12" dur="1000"/>
                                        <p:tgtEl>
                                          <p:spTgt spid="43010">
                                            <p:txEl>
                                              <p:pRg st="0" end="0"/>
                                            </p:txEl>
                                          </p:spTgt>
                                        </p:tgtEl>
                                      </p:cBhvr>
                                    </p:animEffect>
                                    <p:anim calcmode="lin" valueType="num">
                                      <p:cBhvr>
                                        <p:cTn id="13" dur="10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30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3011"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DZ" sz="2400" b="1">
                <a:cs typeface="Arial" charset="0"/>
              </a:rPr>
              <a:t>بصفة عامة يمكن تلخيص الخطوات اللازمة للعرض والتحليل الإحصائي كالآتي:</a:t>
            </a:r>
            <a:endParaRPr lang="fr-FR" sz="2400" b="1">
              <a:cs typeface="Arial" charset="0"/>
            </a:endParaRPr>
          </a:p>
          <a:p>
            <a:pPr marL="685800" indent="-685800" algn="r" rtl="1">
              <a:buClr>
                <a:srgbClr val="FF0000"/>
              </a:buClr>
            </a:pPr>
            <a:endParaRPr lang="ar-DZ" sz="2400" b="1">
              <a:cs typeface="Arial" charset="0"/>
            </a:endParaRPr>
          </a:p>
          <a:p>
            <a:pPr marL="685800" indent="-685800" algn="r" rtl="1">
              <a:buClr>
                <a:srgbClr val="FF0000"/>
              </a:buClr>
              <a:buFontTx/>
              <a:buAutoNum type="arabicPeriod"/>
            </a:pPr>
            <a:r>
              <a:rPr lang="ar-DZ" sz="2400" b="1">
                <a:cs typeface="Arial" charset="0"/>
              </a:rPr>
              <a:t>إدخال البيانات إلى صفحة المحرر وحفضها على الملف أو فتح ملف به بيانات </a:t>
            </a:r>
            <a:r>
              <a:rPr lang="fr-FR" sz="2400" b="1">
                <a:cs typeface="Arial" charset="0"/>
              </a:rPr>
              <a:t> </a:t>
            </a:r>
            <a:r>
              <a:rPr lang="ar-DZ" sz="2400" b="1">
                <a:cs typeface="Arial" charset="0"/>
              </a:rPr>
              <a:t>سواء كان هذا الملف من نوع </a:t>
            </a:r>
            <a:r>
              <a:rPr lang="fr-FR" sz="2400" b="1">
                <a:cs typeface="Arial" charset="0"/>
              </a:rPr>
              <a:t>spss</a:t>
            </a:r>
            <a:r>
              <a:rPr lang="ar-DZ" sz="2400" b="1">
                <a:cs typeface="Arial" charset="0"/>
              </a:rPr>
              <a:t> أو نوع آخر.</a:t>
            </a:r>
          </a:p>
          <a:p>
            <a:pPr marL="685800" indent="-685800" algn="r" rtl="1">
              <a:buClr>
                <a:srgbClr val="FF0000"/>
              </a:buClr>
              <a:buFontTx/>
              <a:buAutoNum type="arabicPeriod"/>
            </a:pPr>
            <a:r>
              <a:rPr lang="ar-DZ" sz="2400" b="1">
                <a:cs typeface="Arial" charset="0"/>
              </a:rPr>
              <a:t>اختيار الإجراء المطلوب تنفيذه على البيانات من قائمة الأوامر مثل الحصول على جدول أو مقياس إحصائي, أو شكل بياني أو إجراء إختبار إحصائي...الخ.</a:t>
            </a:r>
          </a:p>
          <a:p>
            <a:pPr marL="685800" indent="-685800" algn="r" rtl="1">
              <a:buClr>
                <a:srgbClr val="FF0000"/>
              </a:buClr>
              <a:buFontTx/>
              <a:buAutoNum type="arabicPeriod"/>
            </a:pPr>
            <a:r>
              <a:rPr lang="ar-DZ" sz="2400" b="1">
                <a:cs typeface="Arial" charset="0"/>
              </a:rPr>
              <a:t>اختيار المتغير أو المتغيرات المطلوب تطبيق الإجراءات عليها ويتم ذلك من خلال الصناديق الحوارية المخصصة لذلك.</a:t>
            </a:r>
          </a:p>
          <a:p>
            <a:pPr marL="685800" indent="-685800" algn="r" rtl="1">
              <a:buClr>
                <a:srgbClr val="FF0000"/>
              </a:buClr>
              <a:buFontTx/>
              <a:buAutoNum type="arabicPeriod"/>
            </a:pPr>
            <a:r>
              <a:rPr lang="ar-DZ" sz="2400" b="1">
                <a:cs typeface="Arial" charset="0"/>
              </a:rPr>
              <a:t>تفسير النتائج التي تم الحصول عليها وكتابة التقارير.</a:t>
            </a:r>
            <a:endParaRPr lang="fr-FR" sz="2400" b="1">
              <a:cs typeface="Arial" charset="0"/>
            </a:endParaRPr>
          </a:p>
        </p:txBody>
      </p:sp>
      <p:sp>
        <p:nvSpPr>
          <p:cNvPr id="39939" name="Rectangle 3"/>
          <p:cNvSpPr>
            <a:spLocks noChangeArrowheads="1"/>
          </p:cNvSpPr>
          <p:nvPr/>
        </p:nvSpPr>
        <p:spPr bwMode="auto">
          <a:xfrm>
            <a:off x="833438" y="260350"/>
            <a:ext cx="776446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II</a:t>
            </a:r>
            <a:r>
              <a:rPr lang="ar-DZ" sz="3600" b="1" u="sng">
                <a:solidFill>
                  <a:srgbClr val="800000"/>
                </a:solidFill>
                <a:latin typeface="Times New Roman" pitchFamily="18" charset="0"/>
                <a:cs typeface="Times New Roman" pitchFamily="18" charset="0"/>
              </a:rPr>
              <a:t>. </a:t>
            </a:r>
            <a:r>
              <a:rPr lang="ar-SA" sz="3600" b="1" u="sng">
                <a:solidFill>
                  <a:srgbClr val="800000"/>
                </a:solidFill>
                <a:latin typeface="Times New Roman" pitchFamily="18" charset="0"/>
                <a:cs typeface="Times New Roman" pitchFamily="18" charset="0"/>
              </a:rPr>
              <a:t>تجهيز البيانات</a:t>
            </a:r>
            <a:r>
              <a:rPr lang="ar-SA" b="1">
                <a:cs typeface="Arial" charset="0"/>
              </a:rPr>
              <a:t> </a:t>
            </a:r>
            <a:r>
              <a:rPr lang="fr-FR" sz="3600" b="1" u="sng">
                <a:solidFill>
                  <a:srgbClr val="800000"/>
                </a:solidFill>
                <a:latin typeface="Times New Roman" pitchFamily="18" charset="0"/>
                <a:cs typeface="Times New Roman" pitchFamily="18" charset="0"/>
              </a:rPr>
              <a:t>préparation des données</a:t>
            </a:r>
            <a:r>
              <a:rPr lang="fr-FR" b="1">
                <a:cs typeface="Arial" charset="0"/>
              </a:rPr>
              <a:t> </a:t>
            </a:r>
            <a:endParaRPr lang="ar-DZ" b="1">
              <a:cs typeface="Arial"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2" end="2"/>
                                            </p:txEl>
                                          </p:spTgt>
                                        </p:tgtEl>
                                        <p:attrNameLst>
                                          <p:attrName>style.visibility</p:attrName>
                                        </p:attrNameLst>
                                      </p:cBhvr>
                                      <p:to>
                                        <p:strVal val="visible"/>
                                      </p:to>
                                    </p:set>
                                    <p:animEffect transition="in" filter="fade">
                                      <p:cBhvr>
                                        <p:cTn id="19" dur="1000"/>
                                        <p:tgtEl>
                                          <p:spTgt spid="39938">
                                            <p:txEl>
                                              <p:pRg st="2" end="2"/>
                                            </p:txEl>
                                          </p:spTgt>
                                        </p:tgtEl>
                                      </p:cBhvr>
                                    </p:animEffect>
                                    <p:anim calcmode="lin" valueType="num">
                                      <p:cBhvr>
                                        <p:cTn id="20"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9938">
                                            <p:txEl>
                                              <p:pRg st="3" end="3"/>
                                            </p:txEl>
                                          </p:spTgt>
                                        </p:tgtEl>
                                        <p:attrNameLst>
                                          <p:attrName>style.visibility</p:attrName>
                                        </p:attrNameLst>
                                      </p:cBhvr>
                                      <p:to>
                                        <p:strVal val="visible"/>
                                      </p:to>
                                    </p:set>
                                    <p:animEffect transition="in" filter="fade">
                                      <p:cBhvr>
                                        <p:cTn id="26" dur="1000"/>
                                        <p:tgtEl>
                                          <p:spTgt spid="39938">
                                            <p:txEl>
                                              <p:pRg st="3" end="3"/>
                                            </p:txEl>
                                          </p:spTgt>
                                        </p:tgtEl>
                                      </p:cBhvr>
                                    </p:animEffect>
                                    <p:anim calcmode="lin" valueType="num">
                                      <p:cBhvr>
                                        <p:cTn id="27"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9938">
                                            <p:txEl>
                                              <p:pRg st="4" end="4"/>
                                            </p:txEl>
                                          </p:spTgt>
                                        </p:tgtEl>
                                        <p:attrNameLst>
                                          <p:attrName>style.visibility</p:attrName>
                                        </p:attrNameLst>
                                      </p:cBhvr>
                                      <p:to>
                                        <p:strVal val="visible"/>
                                      </p:to>
                                    </p:set>
                                    <p:animEffect transition="in" filter="fade">
                                      <p:cBhvr>
                                        <p:cTn id="33" dur="1000"/>
                                        <p:tgtEl>
                                          <p:spTgt spid="39938">
                                            <p:txEl>
                                              <p:pRg st="4" end="4"/>
                                            </p:txEl>
                                          </p:spTgt>
                                        </p:tgtEl>
                                      </p:cBhvr>
                                    </p:animEffect>
                                    <p:anim calcmode="lin" valueType="num">
                                      <p:cBhvr>
                                        <p:cTn id="34"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9938">
                                            <p:txEl>
                                              <p:pRg st="5" end="5"/>
                                            </p:txEl>
                                          </p:spTgt>
                                        </p:tgtEl>
                                        <p:attrNameLst>
                                          <p:attrName>style.visibility</p:attrName>
                                        </p:attrNameLst>
                                      </p:cBhvr>
                                      <p:to>
                                        <p:strVal val="visible"/>
                                      </p:to>
                                    </p:set>
                                    <p:animEffect transition="in" filter="fade">
                                      <p:cBhvr>
                                        <p:cTn id="40" dur="1000"/>
                                        <p:tgtEl>
                                          <p:spTgt spid="39938">
                                            <p:txEl>
                                              <p:pRg st="5" end="5"/>
                                            </p:txEl>
                                          </p:spTgt>
                                        </p:tgtEl>
                                      </p:cBhvr>
                                    </p:animEffect>
                                    <p:anim calcmode="lin" valueType="num">
                                      <p:cBhvr>
                                        <p:cTn id="41"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0825" y="1701800"/>
            <a:ext cx="8532813" cy="410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85800" indent="-685800" algn="r" rtl="1">
              <a:buClr>
                <a:srgbClr val="FF0000"/>
              </a:buClr>
              <a:buFontTx/>
              <a:buAutoNum type="arabicPeriod"/>
            </a:pPr>
            <a:r>
              <a:rPr lang="ar-DZ" sz="2400" b="1">
                <a:cs typeface="Arial" charset="0"/>
              </a:rPr>
              <a:t>ترتيب البيانات                        </a:t>
            </a:r>
            <a:r>
              <a:rPr lang="fr-FR" sz="2400" b="1">
                <a:cs typeface="Arial" charset="0"/>
              </a:rPr>
              <a:t>Trier Les Observations</a:t>
            </a:r>
            <a:endParaRPr lang="ar-DZ" sz="2400" b="1">
              <a:cs typeface="Arial" charset="0"/>
            </a:endParaRPr>
          </a:p>
          <a:p>
            <a:pPr marL="685800" indent="-685800" algn="r" rtl="1">
              <a:buClr>
                <a:srgbClr val="FF0000"/>
              </a:buClr>
              <a:buFontTx/>
              <a:buAutoNum type="arabicPeriod"/>
            </a:pPr>
            <a:r>
              <a:rPr lang="ar-DZ" sz="2400" b="1">
                <a:cs typeface="Arial" charset="0"/>
              </a:rPr>
              <a:t>دمج الملفات                          </a:t>
            </a:r>
            <a:r>
              <a:rPr lang="fr-FR" sz="2400" b="1">
                <a:cs typeface="Arial" charset="0"/>
              </a:rPr>
              <a:t>Fusionner Les Fichiers</a:t>
            </a:r>
            <a:endParaRPr lang="ar-DZ" sz="2400" b="1">
              <a:cs typeface="Arial" charset="0"/>
            </a:endParaRPr>
          </a:p>
          <a:p>
            <a:pPr marL="685800" indent="-685800" algn="r" rtl="1">
              <a:buClr>
                <a:srgbClr val="FF0000"/>
              </a:buClr>
              <a:buFontTx/>
              <a:buAutoNum type="arabicPeriod"/>
            </a:pPr>
            <a:r>
              <a:rPr lang="ar-DZ" sz="2400" b="1">
                <a:cs typeface="Arial" charset="0"/>
              </a:rPr>
              <a:t>تحوير الملفات                      </a:t>
            </a:r>
            <a:r>
              <a:rPr lang="fr-FR" sz="2400" b="1">
                <a:cs typeface="Arial" charset="0"/>
              </a:rPr>
              <a:t>Transposer Les Fichiers</a:t>
            </a:r>
            <a:endParaRPr lang="ar-DZ" sz="2400" b="1">
              <a:cs typeface="Arial" charset="0"/>
            </a:endParaRPr>
          </a:p>
          <a:p>
            <a:pPr marL="685800" indent="-685800" algn="r" rtl="1">
              <a:buClr>
                <a:srgbClr val="FF0000"/>
              </a:buClr>
              <a:buFontTx/>
              <a:buAutoNum type="arabicPeriod"/>
            </a:pPr>
            <a:r>
              <a:rPr lang="ar-DZ" sz="2400" b="1">
                <a:cs typeface="Arial" charset="0"/>
              </a:rPr>
              <a:t>تلخيص الحالات                         </a:t>
            </a:r>
            <a:r>
              <a:rPr lang="fr-FR" sz="2400" b="1">
                <a:cs typeface="Arial" charset="0"/>
              </a:rPr>
              <a:t>Agréger Les Données</a:t>
            </a:r>
          </a:p>
          <a:p>
            <a:pPr marL="685800" indent="-685800" algn="r" rtl="1">
              <a:buClr>
                <a:srgbClr val="FF0000"/>
              </a:buClr>
              <a:buFontTx/>
              <a:buAutoNum type="arabicPeriod"/>
            </a:pPr>
            <a:r>
              <a:rPr lang="fr-FR" sz="2400" b="1">
                <a:cs typeface="Arial" charset="0"/>
              </a:rPr>
              <a:t> </a:t>
            </a:r>
            <a:r>
              <a:rPr lang="ar-DZ" sz="2400" b="1">
                <a:cs typeface="Arial" charset="0"/>
              </a:rPr>
              <a:t>فصل الملفات                            </a:t>
            </a:r>
            <a:r>
              <a:rPr lang="fr-FR" sz="2400" b="1">
                <a:cs typeface="Arial" charset="0"/>
              </a:rPr>
              <a:t>Scinder Les Fichiers </a:t>
            </a:r>
            <a:r>
              <a:rPr lang="ar-DZ" sz="2400" b="1">
                <a:cs typeface="Arial" charset="0"/>
              </a:rPr>
              <a:t>     </a:t>
            </a:r>
          </a:p>
          <a:p>
            <a:pPr marL="685800" indent="-685800" algn="r" rtl="1">
              <a:buClr>
                <a:srgbClr val="FF0000"/>
              </a:buClr>
              <a:buFontTx/>
              <a:buAutoNum type="arabicPeriod"/>
            </a:pPr>
            <a:r>
              <a:rPr lang="ar-DZ" sz="2400" b="1">
                <a:cs typeface="Arial" charset="0"/>
              </a:rPr>
              <a:t>اختيار حالات            </a:t>
            </a:r>
            <a:r>
              <a:rPr lang="fr-FR" sz="2400" b="1">
                <a:cs typeface="Arial" charset="0"/>
              </a:rPr>
              <a:t>Sélectionner Des Observations</a:t>
            </a:r>
            <a:r>
              <a:rPr lang="ar-DZ" sz="2400" b="1">
                <a:cs typeface="Arial" charset="0"/>
              </a:rPr>
              <a:t>   </a:t>
            </a:r>
          </a:p>
          <a:p>
            <a:pPr marL="685800" indent="-685800" algn="r" rtl="1">
              <a:buClr>
                <a:srgbClr val="FF0000"/>
              </a:buClr>
              <a:buFontTx/>
              <a:buAutoNum type="arabicPeriod"/>
            </a:pPr>
            <a:r>
              <a:rPr lang="ar-DZ" sz="2400" b="1">
                <a:cs typeface="Arial" charset="0"/>
              </a:rPr>
              <a:t>اختيار عينة عشوائية </a:t>
            </a:r>
            <a:r>
              <a:rPr lang="fr-FR" sz="2400" b="1">
                <a:cs typeface="Arial" charset="0"/>
              </a:rPr>
              <a:t>Sélectionner Un Échantillon Aléatoire</a:t>
            </a:r>
            <a:r>
              <a:rPr lang="ar-DZ" sz="2400" b="1">
                <a:cs typeface="Arial" charset="0"/>
              </a:rPr>
              <a:t>     </a:t>
            </a:r>
          </a:p>
          <a:p>
            <a:pPr marL="685800" indent="-685800" algn="r" rtl="1">
              <a:buClr>
                <a:srgbClr val="FF0000"/>
              </a:buClr>
              <a:buFontTx/>
              <a:buAutoNum type="arabicPeriod"/>
            </a:pPr>
            <a:r>
              <a:rPr lang="ar-DZ" sz="2400" b="1">
                <a:cs typeface="Arial" charset="0"/>
              </a:rPr>
              <a:t>ترجيح الحالات                  </a:t>
            </a:r>
            <a:r>
              <a:rPr lang="fr-FR" sz="2400" b="1">
                <a:cs typeface="Arial" charset="0"/>
              </a:rPr>
              <a:t>Pondérer les observations</a:t>
            </a:r>
          </a:p>
        </p:txBody>
      </p:sp>
      <p:sp>
        <p:nvSpPr>
          <p:cNvPr id="48131" name="Rectangle 3"/>
          <p:cNvSpPr>
            <a:spLocks noChangeArrowheads="1"/>
          </p:cNvSpPr>
          <p:nvPr/>
        </p:nvSpPr>
        <p:spPr bwMode="auto">
          <a:xfrm>
            <a:off x="684213" y="765175"/>
            <a:ext cx="8013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III</a:t>
            </a:r>
            <a:r>
              <a:rPr lang="ar-DZ" sz="3600" b="1" u="sng">
                <a:solidFill>
                  <a:srgbClr val="800000"/>
                </a:solidFill>
                <a:latin typeface="Times New Roman" pitchFamily="18" charset="0"/>
                <a:cs typeface="Times New Roman" pitchFamily="18" charset="0"/>
              </a:rPr>
              <a:t>. معالجة البيانات</a:t>
            </a:r>
            <a:r>
              <a:rPr lang="ar-DZ" b="1">
                <a:cs typeface="Arial" charset="0"/>
              </a:rPr>
              <a:t> </a:t>
            </a:r>
            <a:r>
              <a:rPr lang="fr-FR" sz="3600" b="1" u="sng">
                <a:solidFill>
                  <a:srgbClr val="800000"/>
                </a:solidFill>
                <a:latin typeface="Times New Roman" pitchFamily="18" charset="0"/>
                <a:cs typeface="Times New Roman" pitchFamily="18" charset="0"/>
              </a:rPr>
              <a:t>Traitement Des Données</a:t>
            </a:r>
            <a:endParaRPr lang="ar-DZ" sz="3600" b="1" u="sng">
              <a:solidFill>
                <a:srgbClr val="800000"/>
              </a:solidFill>
              <a:latin typeface="Times New Roman" pitchFamily="18" charset="0"/>
              <a:cs typeface="Times New Roman" pitchFamily="18" charset="0"/>
            </a:endParaRPr>
          </a:p>
        </p:txBody>
      </p:sp>
      <p:sp>
        <p:nvSpPr>
          <p:cNvPr id="5" name="Rectangle 4"/>
          <p:cNvSpPr>
            <a:spLocks noChangeArrowheads="1"/>
          </p:cNvSpPr>
          <p:nvPr/>
        </p:nvSpPr>
        <p:spPr bwMode="auto">
          <a:xfrm>
            <a:off x="755650" y="5229225"/>
            <a:ext cx="4778375" cy="742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smtClean="0">
                <a:solidFill>
                  <a:srgbClr val="00FF00"/>
                </a:solidFill>
                <a:latin typeface="Times New Roman" pitchFamily="18" charset="0"/>
                <a:cs typeface="Times New Roman" pitchFamily="18" charset="0"/>
                <a:hlinkClick r:id="rId2" action="ppaction://hlinkfile"/>
              </a:rPr>
              <a:t>مثال</a:t>
            </a:r>
            <a:r>
              <a:rPr lang="ar-SA" sz="3600" b="1" u="sng" dirty="0" smtClean="0">
                <a:solidFill>
                  <a:srgbClr val="00FF00"/>
                </a:solidFill>
                <a:latin typeface="Times New Roman" pitchFamily="18" charset="0"/>
                <a:cs typeface="Times New Roman" pitchFamily="18" charset="0"/>
                <a:hlinkClick r:id="rId2" action="ppaction://hlinkfile"/>
              </a:rPr>
              <a:t> باستخدام </a:t>
            </a:r>
            <a:r>
              <a:rPr lang="fr-FR" sz="3600" b="1" u="sng" dirty="0" smtClean="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8130">
                                            <p:txEl>
                                              <p:pRg st="0" end="0"/>
                                            </p:txEl>
                                          </p:spTgt>
                                        </p:tgtEl>
                                        <p:attrNameLst>
                                          <p:attrName>style.visibility</p:attrName>
                                        </p:attrNameLst>
                                      </p:cBhvr>
                                      <p:to>
                                        <p:strVal val="visible"/>
                                      </p:to>
                                    </p:set>
                                    <p:animEffect transition="in" filter="fade">
                                      <p:cBhvr>
                                        <p:cTn id="12" dur="1000"/>
                                        <p:tgtEl>
                                          <p:spTgt spid="48130">
                                            <p:txEl>
                                              <p:pRg st="0" end="0"/>
                                            </p:txEl>
                                          </p:spTgt>
                                        </p:tgtEl>
                                      </p:cBhvr>
                                    </p:animEffect>
                                    <p:anim calcmode="lin" valueType="num">
                                      <p:cBhvr>
                                        <p:cTn id="13" dur="10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81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8130">
                                            <p:txEl>
                                              <p:pRg st="1" end="1"/>
                                            </p:txEl>
                                          </p:spTgt>
                                        </p:tgtEl>
                                        <p:attrNameLst>
                                          <p:attrName>style.visibility</p:attrName>
                                        </p:attrNameLst>
                                      </p:cBhvr>
                                      <p:to>
                                        <p:strVal val="visible"/>
                                      </p:to>
                                    </p:set>
                                    <p:animEffect transition="in" filter="fade">
                                      <p:cBhvr>
                                        <p:cTn id="19" dur="1000"/>
                                        <p:tgtEl>
                                          <p:spTgt spid="48130">
                                            <p:txEl>
                                              <p:pRg st="1" end="1"/>
                                            </p:txEl>
                                          </p:spTgt>
                                        </p:tgtEl>
                                      </p:cBhvr>
                                    </p:animEffect>
                                    <p:anim calcmode="lin" valueType="num">
                                      <p:cBhvr>
                                        <p:cTn id="20" dur="10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81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8130">
                                            <p:txEl>
                                              <p:pRg st="2" end="2"/>
                                            </p:txEl>
                                          </p:spTgt>
                                        </p:tgtEl>
                                        <p:attrNameLst>
                                          <p:attrName>style.visibility</p:attrName>
                                        </p:attrNameLst>
                                      </p:cBhvr>
                                      <p:to>
                                        <p:strVal val="visible"/>
                                      </p:to>
                                    </p:set>
                                    <p:animEffect transition="in" filter="fade">
                                      <p:cBhvr>
                                        <p:cTn id="26" dur="1000"/>
                                        <p:tgtEl>
                                          <p:spTgt spid="48130">
                                            <p:txEl>
                                              <p:pRg st="2" end="2"/>
                                            </p:txEl>
                                          </p:spTgt>
                                        </p:tgtEl>
                                      </p:cBhvr>
                                    </p:animEffect>
                                    <p:anim calcmode="lin" valueType="num">
                                      <p:cBhvr>
                                        <p:cTn id="27" dur="10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81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8130">
                                            <p:txEl>
                                              <p:pRg st="3" end="3"/>
                                            </p:txEl>
                                          </p:spTgt>
                                        </p:tgtEl>
                                        <p:attrNameLst>
                                          <p:attrName>style.visibility</p:attrName>
                                        </p:attrNameLst>
                                      </p:cBhvr>
                                      <p:to>
                                        <p:strVal val="visible"/>
                                      </p:to>
                                    </p:set>
                                    <p:animEffect transition="in" filter="fade">
                                      <p:cBhvr>
                                        <p:cTn id="33" dur="1000"/>
                                        <p:tgtEl>
                                          <p:spTgt spid="48130">
                                            <p:txEl>
                                              <p:pRg st="3" end="3"/>
                                            </p:txEl>
                                          </p:spTgt>
                                        </p:tgtEl>
                                      </p:cBhvr>
                                    </p:animEffect>
                                    <p:anim calcmode="lin" valueType="num">
                                      <p:cBhvr>
                                        <p:cTn id="34" dur="10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81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8130">
                                            <p:txEl>
                                              <p:pRg st="4" end="4"/>
                                            </p:txEl>
                                          </p:spTgt>
                                        </p:tgtEl>
                                        <p:attrNameLst>
                                          <p:attrName>style.visibility</p:attrName>
                                        </p:attrNameLst>
                                      </p:cBhvr>
                                      <p:to>
                                        <p:strVal val="visible"/>
                                      </p:to>
                                    </p:set>
                                    <p:animEffect transition="in" filter="fade">
                                      <p:cBhvr>
                                        <p:cTn id="40" dur="1000"/>
                                        <p:tgtEl>
                                          <p:spTgt spid="48130">
                                            <p:txEl>
                                              <p:pRg st="4" end="4"/>
                                            </p:txEl>
                                          </p:spTgt>
                                        </p:tgtEl>
                                      </p:cBhvr>
                                    </p:animEffect>
                                    <p:anim calcmode="lin" valueType="num">
                                      <p:cBhvr>
                                        <p:cTn id="41" dur="10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81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8130">
                                            <p:txEl>
                                              <p:pRg st="5" end="5"/>
                                            </p:txEl>
                                          </p:spTgt>
                                        </p:tgtEl>
                                        <p:attrNameLst>
                                          <p:attrName>style.visibility</p:attrName>
                                        </p:attrNameLst>
                                      </p:cBhvr>
                                      <p:to>
                                        <p:strVal val="visible"/>
                                      </p:to>
                                    </p:set>
                                    <p:animEffect transition="in" filter="fade">
                                      <p:cBhvr>
                                        <p:cTn id="47" dur="1000"/>
                                        <p:tgtEl>
                                          <p:spTgt spid="48130">
                                            <p:txEl>
                                              <p:pRg st="5" end="5"/>
                                            </p:txEl>
                                          </p:spTgt>
                                        </p:tgtEl>
                                      </p:cBhvr>
                                    </p:animEffect>
                                    <p:anim calcmode="lin" valueType="num">
                                      <p:cBhvr>
                                        <p:cTn id="48" dur="1000" fill="hold"/>
                                        <p:tgtEl>
                                          <p:spTgt spid="4813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81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8130">
                                            <p:txEl>
                                              <p:pRg st="6" end="6"/>
                                            </p:txEl>
                                          </p:spTgt>
                                        </p:tgtEl>
                                        <p:attrNameLst>
                                          <p:attrName>style.visibility</p:attrName>
                                        </p:attrNameLst>
                                      </p:cBhvr>
                                      <p:to>
                                        <p:strVal val="visible"/>
                                      </p:to>
                                    </p:set>
                                    <p:animEffect transition="in" filter="fade">
                                      <p:cBhvr>
                                        <p:cTn id="54" dur="1000"/>
                                        <p:tgtEl>
                                          <p:spTgt spid="48130">
                                            <p:txEl>
                                              <p:pRg st="6" end="6"/>
                                            </p:txEl>
                                          </p:spTgt>
                                        </p:tgtEl>
                                      </p:cBhvr>
                                    </p:animEffect>
                                    <p:anim calcmode="lin" valueType="num">
                                      <p:cBhvr>
                                        <p:cTn id="55" dur="1000" fill="hold"/>
                                        <p:tgtEl>
                                          <p:spTgt spid="4813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813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8130">
                                            <p:txEl>
                                              <p:pRg st="7" end="7"/>
                                            </p:txEl>
                                          </p:spTgt>
                                        </p:tgtEl>
                                        <p:attrNameLst>
                                          <p:attrName>style.visibility</p:attrName>
                                        </p:attrNameLst>
                                      </p:cBhvr>
                                      <p:to>
                                        <p:strVal val="visible"/>
                                      </p:to>
                                    </p:set>
                                    <p:animEffect transition="in" filter="fade">
                                      <p:cBhvr>
                                        <p:cTn id="61" dur="1000"/>
                                        <p:tgtEl>
                                          <p:spTgt spid="48130">
                                            <p:txEl>
                                              <p:pRg st="7" end="7"/>
                                            </p:txEl>
                                          </p:spTgt>
                                        </p:tgtEl>
                                      </p:cBhvr>
                                    </p:animEffect>
                                    <p:anim calcmode="lin" valueType="num">
                                      <p:cBhvr>
                                        <p:cTn id="62" dur="1000" fill="hold"/>
                                        <p:tgtEl>
                                          <p:spTgt spid="4813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813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to="" calcmode="lin" valueType="num">
                                      <p:cBhvr>
                                        <p:cTn id="68"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4813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lstStyle/>
          <a:p>
            <a:r>
              <a:rPr lang="ar-SA" sz="3600" b="1" u="sng" dirty="0" smtClean="0">
                <a:solidFill>
                  <a:srgbClr val="FF0000"/>
                </a:solidFill>
                <a:latin typeface="Times New Roman" pitchFamily="18" charset="0"/>
                <a:ea typeface="+mn-ea"/>
                <a:cs typeface="Times New Roman" pitchFamily="18" charset="0"/>
              </a:rPr>
              <a:t>القوائم :</a:t>
            </a:r>
            <a:endParaRPr lang="fr-FR" dirty="0"/>
          </a:p>
        </p:txBody>
      </p:sp>
      <p:sp>
        <p:nvSpPr>
          <p:cNvPr id="4" name="Espace réservé du contenu 3"/>
          <p:cNvSpPr>
            <a:spLocks noGrp="1" noChangeArrowheads="1"/>
          </p:cNvSpPr>
          <p:nvPr>
            <p:ph idx="1"/>
          </p:nvPr>
        </p:nvSpPr>
        <p:spPr bwMode="auto">
          <a:xfrm>
            <a:off x="0" y="928670"/>
            <a:ext cx="9144000" cy="5929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685800" indent="-685800" algn="r" rtl="1">
              <a:lnSpc>
                <a:spcPct val="130000"/>
              </a:lnSpc>
              <a:buClr>
                <a:srgbClr val="00FF00"/>
              </a:buClr>
              <a:buNone/>
            </a:pPr>
            <a:r>
              <a:rPr lang="ar-DZ" sz="2000" b="1" dirty="0">
                <a:latin typeface="Times New Roman" pitchFamily="18" charset="0"/>
                <a:cs typeface="Times New Roman" pitchFamily="18" charset="0"/>
              </a:rPr>
              <a:t>يعتمد </a:t>
            </a:r>
            <a:r>
              <a:rPr lang="fr-FR" sz="2000" b="1" dirty="0">
                <a:latin typeface="Times New Roman" pitchFamily="18" charset="0"/>
                <a:cs typeface="Times New Roman" pitchFamily="18" charset="0"/>
              </a:rPr>
              <a:t>SPSS</a:t>
            </a:r>
            <a:r>
              <a:rPr lang="ar-DZ" sz="2000" b="1" dirty="0">
                <a:latin typeface="Times New Roman" pitchFamily="18" charset="0"/>
                <a:cs typeface="Times New Roman" pitchFamily="18" charset="0"/>
              </a:rPr>
              <a:t>   أساسا على مجموعة من القوائم الجاهزة</a:t>
            </a:r>
            <a:r>
              <a:rPr lang="ar-DZ" sz="2000" b="1" dirty="0" smtClean="0">
                <a:latin typeface="Times New Roman" pitchFamily="18" charset="0"/>
                <a:cs typeface="Times New Roman" pitchFamily="18" charset="0"/>
              </a:rPr>
              <a:t>.</a:t>
            </a:r>
          </a:p>
          <a:p>
            <a:pPr marL="685800" indent="-685800" algn="r" rtl="1">
              <a:lnSpc>
                <a:spcPct val="130000"/>
              </a:lnSpc>
              <a:buClr>
                <a:srgbClr val="00FF00"/>
              </a:buClr>
              <a:buNone/>
            </a:pP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Fr                                            </a:t>
            </a:r>
            <a:r>
              <a:rPr lang="fr-FR" sz="2000" b="1" u="sng" dirty="0" err="1" smtClean="0">
                <a:latin typeface="Times New Roman" pitchFamily="18" charset="0"/>
                <a:cs typeface="Times New Roman" pitchFamily="18" charset="0"/>
              </a:rPr>
              <a:t>eng</a:t>
            </a:r>
            <a:r>
              <a:rPr lang="fr-FR" sz="2000" b="1" u="sng" dirty="0" smtClean="0">
                <a:latin typeface="Times New Roman" pitchFamily="18" charset="0"/>
                <a:cs typeface="Times New Roman" pitchFamily="18" charset="0"/>
              </a:rPr>
              <a:t>                                               </a:t>
            </a:r>
            <a:endParaRPr lang="ar-SA" sz="2000" b="1" u="sng"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SA" sz="2000" b="1" dirty="0">
                <a:latin typeface="Times New Roman" pitchFamily="18" charset="0"/>
                <a:cs typeface="Times New Roman" pitchFamily="18" charset="0"/>
              </a:rPr>
              <a:t>قائمة الملف</a:t>
            </a:r>
            <a:r>
              <a:rPr lang="ar-SA" sz="2000" b="1" dirty="0" smtClean="0">
                <a:latin typeface="Times New Roman" pitchFamily="18" charset="0"/>
                <a:cs typeface="Times New Roman" pitchFamily="18" charset="0"/>
              </a:rPr>
              <a:t>:</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fichier                                           file</a:t>
            </a:r>
            <a:endParaRPr lang="ar-SA"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SA" sz="2000" b="1" dirty="0">
                <a:latin typeface="Times New Roman" pitchFamily="18" charset="0"/>
                <a:cs typeface="Times New Roman" pitchFamily="18" charset="0"/>
              </a:rPr>
              <a:t>قائمة التحرير</a:t>
            </a:r>
            <a:r>
              <a:rPr lang="ar-SA" sz="2000" b="1" dirty="0" smtClean="0">
                <a:latin typeface="Times New Roman" pitchFamily="18" charset="0"/>
                <a:cs typeface="Times New Roman" pitchFamily="18" charset="0"/>
              </a:rPr>
              <a:t>:</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édition       </a:t>
            </a:r>
            <a:r>
              <a:rPr lang="fr-FR" sz="2000" b="1" dirty="0" smtClean="0">
                <a:latin typeface="Times New Roman" pitchFamily="18" charset="0"/>
                <a:cs typeface="Times New Roman" pitchFamily="18" charset="0"/>
              </a:rPr>
              <a:t>                                    </a:t>
            </a:r>
            <a:r>
              <a:rPr lang="fr-FR" sz="2000" b="1" dirty="0" err="1">
                <a:latin typeface="Times New Roman" pitchFamily="18" charset="0"/>
                <a:cs typeface="Times New Roman" pitchFamily="18" charset="0"/>
              </a:rPr>
              <a:t>edit</a:t>
            </a:r>
            <a:endParaRPr lang="ar-SA"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SA" sz="2000" b="1" dirty="0">
                <a:latin typeface="Times New Roman" pitchFamily="18" charset="0"/>
                <a:cs typeface="Times New Roman" pitchFamily="18" charset="0"/>
              </a:rPr>
              <a:t>قائمة العرض</a:t>
            </a:r>
            <a:r>
              <a:rPr lang="ar-SA" sz="2000" b="1" dirty="0" smtClean="0">
                <a:latin typeface="Times New Roman" pitchFamily="18" charset="0"/>
                <a:cs typeface="Times New Roman" pitchFamily="18" charset="0"/>
              </a:rPr>
              <a:t>:</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affichage                                    </a:t>
            </a:r>
            <a:r>
              <a:rPr lang="fr-FR" sz="2000" b="1" dirty="0" err="1">
                <a:latin typeface="Times New Roman" pitchFamily="18" charset="0"/>
                <a:cs typeface="Times New Roman" pitchFamily="18" charset="0"/>
              </a:rPr>
              <a:t>vieu</a:t>
            </a:r>
            <a:endParaRPr lang="ar-SA"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SA" sz="2000" b="1" dirty="0">
                <a:latin typeface="Times New Roman" pitchFamily="18" charset="0"/>
                <a:cs typeface="Times New Roman" pitchFamily="18" charset="0"/>
              </a:rPr>
              <a:t>قائمة البيانات</a:t>
            </a:r>
            <a:r>
              <a:rPr lang="ar-SA" sz="2000" b="1" dirty="0" smtClean="0">
                <a:latin typeface="Times New Roman" pitchFamily="18" charset="0"/>
                <a:cs typeface="Times New Roman" pitchFamily="18" charset="0"/>
              </a:rPr>
              <a:t>:</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données                                     </a:t>
            </a:r>
            <a:r>
              <a:rPr lang="fr-FR" sz="2000" b="1" dirty="0" smtClean="0">
                <a:latin typeface="Times New Roman" pitchFamily="18" charset="0"/>
                <a:cs typeface="Times New Roman" pitchFamily="18" charset="0"/>
              </a:rPr>
              <a:t>data</a:t>
            </a:r>
            <a:r>
              <a:rPr lang="ar-DZ" sz="2000" b="1" dirty="0" smtClean="0">
                <a:latin typeface="Times New Roman" pitchFamily="18" charset="0"/>
                <a:cs typeface="Times New Roman" pitchFamily="18" charset="0"/>
              </a:rPr>
              <a:t>    </a:t>
            </a:r>
            <a:endParaRPr lang="ar-DZ"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DZ" sz="2000" b="1" dirty="0">
                <a:latin typeface="Times New Roman" pitchFamily="18" charset="0"/>
                <a:cs typeface="Times New Roman" pitchFamily="18" charset="0"/>
              </a:rPr>
              <a:t>قائمة التحويلات</a:t>
            </a:r>
            <a:r>
              <a:rPr lang="ar-DZ"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transformer         </a:t>
            </a:r>
            <a:r>
              <a:rPr lang="fr-FR" sz="2000" b="1" dirty="0" smtClean="0">
                <a:latin typeface="Times New Roman" pitchFamily="18" charset="0"/>
                <a:cs typeface="Times New Roman" pitchFamily="18" charset="0"/>
              </a:rPr>
              <a:t>               </a:t>
            </a:r>
            <a:r>
              <a:rPr lang="fr-FR" sz="2000" b="1" dirty="0" err="1">
                <a:latin typeface="Times New Roman" pitchFamily="18" charset="0"/>
                <a:cs typeface="Times New Roman" pitchFamily="18" charset="0"/>
              </a:rPr>
              <a:t>tronsform</a:t>
            </a:r>
            <a:endParaRPr lang="ar-DZ"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DZ" sz="2000" b="1" dirty="0">
                <a:latin typeface="Times New Roman" pitchFamily="18" charset="0"/>
                <a:cs typeface="Times New Roman" pitchFamily="18" charset="0"/>
              </a:rPr>
              <a:t>قائمة العمليات الإحصائية</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analyse      </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analyze</a:t>
            </a:r>
            <a:endParaRPr lang="fr-FR"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SA" sz="2000" b="1" dirty="0" smtClean="0">
                <a:latin typeface="Times New Roman" pitchFamily="18" charset="0"/>
                <a:cs typeface="Times New Roman" pitchFamily="18" charset="0"/>
              </a:rPr>
              <a:t>قائمة التسويق المباشر </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Marketinge</a:t>
            </a:r>
            <a:r>
              <a:rPr lang="fr-FR" sz="2000" b="1" dirty="0" smtClean="0">
                <a:latin typeface="Times New Roman" pitchFamily="18" charset="0"/>
                <a:cs typeface="Times New Roman" pitchFamily="18" charset="0"/>
              </a:rPr>
              <a:t> direct  </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endParaRPr lang="ar-DZ"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DZ" sz="2000" b="1" dirty="0">
                <a:latin typeface="Times New Roman" pitchFamily="18" charset="0"/>
                <a:cs typeface="Times New Roman" pitchFamily="18" charset="0"/>
              </a:rPr>
              <a:t>قائمة الرسومات</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graphes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graphs</a:t>
            </a:r>
            <a:endParaRPr lang="ar-DZ"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DZ" sz="2000" b="1" dirty="0">
                <a:latin typeface="Times New Roman" pitchFamily="18" charset="0"/>
                <a:cs typeface="Times New Roman" pitchFamily="18" charset="0"/>
              </a:rPr>
              <a:t>قائمة الأدوات:</a:t>
            </a:r>
            <a:r>
              <a:rPr lang="ar-SA" sz="2000" b="1" dirty="0">
                <a:latin typeface="Times New Roman" pitchFamily="18" charset="0"/>
                <a:cs typeface="Times New Roman" pitchFamily="18" charset="0"/>
              </a:rPr>
              <a:t>  </a:t>
            </a:r>
            <a:r>
              <a:rPr lang="ar-DZ"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outils       </a:t>
            </a:r>
            <a:r>
              <a:rPr lang="fr-FR" sz="2000" b="1" dirty="0" smtClean="0">
                <a:latin typeface="Times New Roman" pitchFamily="18" charset="0"/>
                <a:cs typeface="Times New Roman" pitchFamily="18" charset="0"/>
              </a:rPr>
              <a:t>                                </a:t>
            </a:r>
            <a:r>
              <a:rPr lang="fr-FR" sz="2000" b="1" dirty="0" err="1">
                <a:latin typeface="Times New Roman" pitchFamily="18" charset="0"/>
                <a:cs typeface="Times New Roman" pitchFamily="18" charset="0"/>
              </a:rPr>
              <a:t>utilitiers</a:t>
            </a:r>
            <a:endParaRPr lang="ar-DZ"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DZ" sz="2000" b="1" dirty="0">
                <a:latin typeface="Times New Roman" pitchFamily="18" charset="0"/>
                <a:cs typeface="Times New Roman" pitchFamily="18" charset="0"/>
              </a:rPr>
              <a:t>قائمة الإطار:</a:t>
            </a:r>
            <a:r>
              <a:rPr lang="fr-FR" sz="2000" b="1" dirty="0">
                <a:latin typeface="Times New Roman" pitchFamily="18" charset="0"/>
                <a:cs typeface="Times New Roman" pitchFamily="18" charset="0"/>
              </a:rPr>
              <a:t>  </a:t>
            </a:r>
            <a:r>
              <a:rPr lang="ar-DZ"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fenêtre     </a:t>
            </a:r>
            <a:r>
              <a:rPr lang="fr-FR" sz="2000" b="1" dirty="0" smtClean="0">
                <a:latin typeface="Times New Roman" pitchFamily="18" charset="0"/>
                <a:cs typeface="Times New Roman" pitchFamily="18" charset="0"/>
              </a:rPr>
              <a:t>                                 </a:t>
            </a:r>
            <a:r>
              <a:rPr lang="fr-FR" sz="2000" b="1" dirty="0" err="1">
                <a:latin typeface="Times New Roman" pitchFamily="18" charset="0"/>
                <a:cs typeface="Times New Roman" pitchFamily="18" charset="0"/>
              </a:rPr>
              <a:t>windaw</a:t>
            </a:r>
            <a:endParaRPr lang="ar-DZ" sz="2000" b="1" dirty="0">
              <a:latin typeface="Times New Roman" pitchFamily="18" charset="0"/>
              <a:cs typeface="Times New Roman" pitchFamily="18" charset="0"/>
            </a:endParaRPr>
          </a:p>
          <a:p>
            <a:pPr marL="685800" indent="-685800" algn="just" rtl="1">
              <a:lnSpc>
                <a:spcPct val="130000"/>
              </a:lnSpc>
              <a:buClr>
                <a:srgbClr val="00FF00"/>
              </a:buClr>
              <a:buFontTx/>
              <a:buAutoNum type="arabicPeriod"/>
            </a:pPr>
            <a:r>
              <a:rPr lang="ar-DZ" sz="2000" b="1" dirty="0">
                <a:latin typeface="Times New Roman" pitchFamily="18" charset="0"/>
                <a:cs typeface="Times New Roman" pitchFamily="18" charset="0"/>
              </a:rPr>
              <a:t>قائمة المساعدة: </a:t>
            </a:r>
            <a:r>
              <a:rPr lang="ar-DZ"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aide        </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539750" y="142852"/>
            <a:ext cx="8229600" cy="6238898"/>
          </a:xfrm>
          <a:prstGeom prst="rect">
            <a:avLst/>
          </a:prstGeom>
          <a:noFill/>
          <a:ln w="9525">
            <a:noFill/>
            <a:miter lim="800000"/>
            <a:headEnd/>
            <a:tailEnd/>
          </a:ln>
          <a:effectLst/>
        </p:spPr>
        <p:txBody>
          <a:bodyPr/>
          <a:lstStyle/>
          <a:p>
            <a:pPr marL="342900" indent="-342900" algn="ctr" rtl="1">
              <a:spcBef>
                <a:spcPct val="20000"/>
              </a:spcBef>
            </a:pPr>
            <a:r>
              <a:rPr lang="ar-DZ" sz="2400" b="1" dirty="0" smtClean="0"/>
              <a:t>المفاهيم </a:t>
            </a:r>
            <a:r>
              <a:rPr lang="ar-DZ" sz="2400" b="1" dirty="0" err="1" smtClean="0"/>
              <a:t>المفتاحية</a:t>
            </a:r>
            <a:r>
              <a:rPr lang="ar-DZ" sz="2400" b="1" dirty="0" smtClean="0"/>
              <a:t> :</a:t>
            </a:r>
          </a:p>
          <a:p>
            <a:pPr marL="342900" indent="-342900" algn="ctr" rtl="1">
              <a:spcBef>
                <a:spcPct val="20000"/>
              </a:spcBef>
            </a:pPr>
            <a:endParaRPr lang="ar-DZ" sz="2400" b="1" dirty="0" smtClean="0"/>
          </a:p>
          <a:p>
            <a:pPr marL="342900" indent="-342900" algn="ctr" rtl="1">
              <a:spcBef>
                <a:spcPct val="20000"/>
              </a:spcBef>
            </a:pPr>
            <a:endParaRPr lang="ar-SA" sz="2400" b="1" dirty="0" smtClean="0"/>
          </a:p>
          <a:p>
            <a:pPr marL="342900" indent="-342900" algn="r" rtl="1">
              <a:lnSpc>
                <a:spcPct val="250000"/>
              </a:lnSpc>
              <a:spcBef>
                <a:spcPct val="20000"/>
              </a:spcBef>
              <a:buFontTx/>
              <a:buChar char="•"/>
            </a:pPr>
            <a:r>
              <a:rPr lang="ar-SA" sz="2400" b="1" dirty="0" smtClean="0"/>
              <a:t>عرض البيانات		              </a:t>
            </a:r>
            <a:r>
              <a:rPr lang="ar-EG" sz="2400" b="1" dirty="0" smtClean="0"/>
              <a:t>            </a:t>
            </a:r>
            <a:r>
              <a:rPr lang="ar-SA" sz="2400" b="1" dirty="0" smtClean="0"/>
              <a:t> </a:t>
            </a:r>
            <a:r>
              <a:rPr lang="fr-FR" sz="2400" b="1" dirty="0" smtClean="0"/>
              <a:t>vue de données</a:t>
            </a:r>
            <a:r>
              <a:rPr lang="en-US" sz="2400" b="1" dirty="0" smtClean="0"/>
              <a:t>	</a:t>
            </a:r>
            <a:endParaRPr lang="ar-SA" sz="2400" b="1" dirty="0" smtClean="0"/>
          </a:p>
          <a:p>
            <a:pPr marL="342900" indent="-342900" algn="r" rtl="1">
              <a:lnSpc>
                <a:spcPct val="250000"/>
              </a:lnSpc>
              <a:spcBef>
                <a:spcPct val="20000"/>
              </a:spcBef>
              <a:buFontTx/>
              <a:buChar char="•"/>
            </a:pPr>
            <a:r>
              <a:rPr lang="ar-SA" sz="2400" b="1" dirty="0" smtClean="0"/>
              <a:t>عرض المتغيرات	 	  </a:t>
            </a:r>
            <a:r>
              <a:rPr lang="fr-FR" sz="2400" b="1" dirty="0" smtClean="0"/>
              <a:t>    </a:t>
            </a:r>
            <a:r>
              <a:rPr lang="ar-SA" sz="2400" b="1" dirty="0" smtClean="0"/>
              <a:t>     </a:t>
            </a:r>
            <a:r>
              <a:rPr lang="ar-EG" sz="2400" b="1" dirty="0" smtClean="0"/>
              <a:t>  </a:t>
            </a:r>
            <a:r>
              <a:rPr lang="ar-SA" sz="2400" b="1" dirty="0" smtClean="0"/>
              <a:t>  </a:t>
            </a:r>
            <a:r>
              <a:rPr lang="en-US" sz="2400" b="1" dirty="0" err="1" smtClean="0"/>
              <a:t>vue</a:t>
            </a:r>
            <a:r>
              <a:rPr lang="en-US" sz="2400" b="1" dirty="0" smtClean="0"/>
              <a:t> des variables</a:t>
            </a:r>
            <a:endParaRPr lang="ar-SA"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wheel(4)">
                                      <p:cBhvr>
                                        <p:cTn id="7" dur="2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rtl="1"/>
            <a:r>
              <a:rPr lang="ar-EG" sz="3600" b="1"/>
              <a:t>النوافذ </a:t>
            </a:r>
            <a:r>
              <a:rPr lang="ar-EG" sz="3600" b="1" err="1"/>
              <a:t>فى</a:t>
            </a:r>
            <a:r>
              <a:rPr lang="ar-EG" sz="3600" b="1"/>
              <a:t> مجموعة برامج </a:t>
            </a:r>
            <a:r>
              <a:rPr lang="en-US" sz="3600" b="1"/>
              <a:t>SPSS</a:t>
            </a:r>
            <a:r>
              <a:rPr lang="ar-EG" sz="3600" b="1"/>
              <a:t/>
            </a:r>
            <a:br>
              <a:rPr lang="ar-EG" sz="3600" b="1"/>
            </a:br>
            <a:r>
              <a:rPr lang="en-US" sz="3600" b="1"/>
              <a:t>The SPSS for windows dialog box</a:t>
            </a:r>
            <a:r>
              <a:rPr lang="en-US" sz="4000"/>
              <a:t> </a:t>
            </a:r>
          </a:p>
        </p:txBody>
      </p:sp>
      <p:sp>
        <p:nvSpPr>
          <p:cNvPr id="104451" name="Rectangle 3"/>
          <p:cNvSpPr>
            <a:spLocks noGrp="1" noChangeArrowheads="1"/>
          </p:cNvSpPr>
          <p:nvPr>
            <p:ph type="body" idx="1"/>
          </p:nvPr>
        </p:nvSpPr>
        <p:spPr/>
        <p:txBody>
          <a:bodyPr/>
          <a:lstStyle/>
          <a:p>
            <a:pPr algn="just" rtl="1">
              <a:buFontTx/>
              <a:buNone/>
            </a:pPr>
            <a:r>
              <a:rPr lang="ar-EG" sz="2800" b="1"/>
              <a:t>النوافذ الرئيسية </a:t>
            </a:r>
            <a:endParaRPr lang="ar-SA" sz="2800" b="1"/>
          </a:p>
          <a:p>
            <a:pPr algn="just" rtl="1">
              <a:buFontTx/>
              <a:buNone/>
            </a:pPr>
            <a:r>
              <a:rPr lang="ar-SA" sz="2800" b="1"/>
              <a:t>1- محرر البيانات			     </a:t>
            </a:r>
            <a:r>
              <a:rPr lang="en-US" sz="2800" b="1"/>
              <a:t>Data Editor</a:t>
            </a:r>
          </a:p>
          <a:p>
            <a:pPr algn="just" rtl="1">
              <a:buFontTx/>
              <a:buNone/>
            </a:pPr>
            <a:r>
              <a:rPr lang="ar-EG" sz="2800" b="1"/>
              <a:t>2- المخرجات					 </a:t>
            </a:r>
            <a:r>
              <a:rPr lang="en-US" sz="2800" b="1"/>
              <a:t>Viewer   </a:t>
            </a:r>
            <a:endParaRPr lang="ar-SA" sz="2800" b="1"/>
          </a:p>
          <a:p>
            <a:pPr algn="just" rtl="1">
              <a:buFontTx/>
              <a:buNone/>
            </a:pPr>
            <a:r>
              <a:rPr lang="ar-SA" sz="2800" b="1"/>
              <a:t>3- محرر الجداول		 </a:t>
            </a:r>
            <a:r>
              <a:rPr lang="en-US" sz="2800" b="1"/>
              <a:t>Pivot table Editor    </a:t>
            </a:r>
            <a:endParaRPr lang="ar-SA" sz="2800" b="1"/>
          </a:p>
          <a:p>
            <a:pPr algn="just" rtl="1">
              <a:buFontTx/>
              <a:buNone/>
            </a:pPr>
            <a:r>
              <a:rPr lang="ar-SA" sz="2800" b="1"/>
              <a:t>4- محرر المخططات		   </a:t>
            </a:r>
            <a:r>
              <a:rPr lang="en-US" sz="2800" b="1"/>
              <a:t>	   </a:t>
            </a:r>
            <a:r>
              <a:rPr lang="ar-SA" sz="2800" b="1"/>
              <a:t> </a:t>
            </a:r>
            <a:r>
              <a:rPr lang="en-US" sz="2800" b="1"/>
              <a:t>Chart Editor</a:t>
            </a:r>
            <a:endParaRPr lang="ar-SA" sz="2800" b="1"/>
          </a:p>
          <a:p>
            <a:pPr algn="just" rtl="1">
              <a:buFontTx/>
              <a:buNone/>
            </a:pPr>
            <a:r>
              <a:rPr lang="ar-SA" sz="2800" b="1"/>
              <a:t>5- محرر النصوص		 </a:t>
            </a:r>
            <a:r>
              <a:rPr lang="en-US" sz="2800" b="1"/>
              <a:t>Text output Editor  </a:t>
            </a:r>
            <a:endParaRPr lang="ar-SA" sz="2800" b="1"/>
          </a:p>
          <a:p>
            <a:pPr algn="just" rtl="1">
              <a:buFontTx/>
              <a:buNone/>
            </a:pPr>
            <a:r>
              <a:rPr lang="ar-SA" sz="2800" b="1"/>
              <a:t>6- محرر الخطوط 		  	   </a:t>
            </a:r>
            <a:r>
              <a:rPr lang="en-US" sz="2800" b="1"/>
              <a:t>Script Editor</a:t>
            </a:r>
            <a:endParaRPr lang="ar-SA" sz="2800" b="1"/>
          </a:p>
          <a:p>
            <a:pPr algn="just" rtl="1">
              <a:buFontTx/>
              <a:buNone/>
            </a:pPr>
            <a:r>
              <a:rPr lang="ar-SA" sz="2800" b="1"/>
              <a:t>6- محرر القواعد			 </a:t>
            </a:r>
            <a:r>
              <a:rPr lang="en-US" sz="2800" b="1"/>
              <a:t>Syntax Editor</a:t>
            </a:r>
            <a:r>
              <a:rPr lang="en-US" sz="2800"/>
              <a:t> 	</a:t>
            </a:r>
            <a:endParaRPr lang="ar-SA" sz="2800"/>
          </a:p>
          <a:p>
            <a:pPr algn="just" rtl="1">
              <a:buFontTx/>
              <a:buNone/>
            </a:pPr>
            <a:endParaRPr lang="ar-SA" sz="2800"/>
          </a:p>
          <a:p>
            <a:pPr algn="just" rtl="1">
              <a:buFontTx/>
              <a:buNone/>
            </a:pPr>
            <a:endParaRPr lang="fr-F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heel(4)">
                                      <p:cBhvr>
                                        <p:cTn id="7" dur="20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wheel(4)">
                                      <p:cBhvr>
                                        <p:cTn id="12" dur="2000"/>
                                        <p:tgtEl>
                                          <p:spTgt spid="1044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Effect transition="in" filter="wheel(4)">
                                      <p:cBhvr>
                                        <p:cTn id="17" dur="2000"/>
                                        <p:tgtEl>
                                          <p:spTgt spid="1044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Effect transition="in" filter="wheel(4)">
                                      <p:cBhvr>
                                        <p:cTn id="22" dur="2000"/>
                                        <p:tgtEl>
                                          <p:spTgt spid="1044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4451">
                                            <p:txEl>
                                              <p:pRg st="3" end="3"/>
                                            </p:txEl>
                                          </p:spTgt>
                                        </p:tgtEl>
                                        <p:attrNameLst>
                                          <p:attrName>style.visibility</p:attrName>
                                        </p:attrNameLst>
                                      </p:cBhvr>
                                      <p:to>
                                        <p:strVal val="visible"/>
                                      </p:to>
                                    </p:set>
                                    <p:animEffect transition="in" filter="wheel(4)">
                                      <p:cBhvr>
                                        <p:cTn id="27" dur="2000"/>
                                        <p:tgtEl>
                                          <p:spTgt spid="1044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04451">
                                            <p:txEl>
                                              <p:pRg st="4" end="4"/>
                                            </p:txEl>
                                          </p:spTgt>
                                        </p:tgtEl>
                                        <p:attrNameLst>
                                          <p:attrName>style.visibility</p:attrName>
                                        </p:attrNameLst>
                                      </p:cBhvr>
                                      <p:to>
                                        <p:strVal val="visible"/>
                                      </p:to>
                                    </p:set>
                                    <p:animEffect transition="in" filter="wheel(4)">
                                      <p:cBhvr>
                                        <p:cTn id="32" dur="2000"/>
                                        <p:tgtEl>
                                          <p:spTgt spid="1044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Effect transition="in" filter="wheel(4)">
                                      <p:cBhvr>
                                        <p:cTn id="37" dur="2000"/>
                                        <p:tgtEl>
                                          <p:spTgt spid="1044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04451">
                                            <p:txEl>
                                              <p:pRg st="6" end="6"/>
                                            </p:txEl>
                                          </p:spTgt>
                                        </p:tgtEl>
                                        <p:attrNameLst>
                                          <p:attrName>style.visibility</p:attrName>
                                        </p:attrNameLst>
                                      </p:cBhvr>
                                      <p:to>
                                        <p:strVal val="visible"/>
                                      </p:to>
                                    </p:set>
                                    <p:animEffect transition="in" filter="wheel(4)">
                                      <p:cBhvr>
                                        <p:cTn id="42" dur="2000"/>
                                        <p:tgtEl>
                                          <p:spTgt spid="1044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04451">
                                            <p:txEl>
                                              <p:pRg st="7" end="7"/>
                                            </p:txEl>
                                          </p:spTgt>
                                        </p:tgtEl>
                                        <p:attrNameLst>
                                          <p:attrName>style.visibility</p:attrName>
                                        </p:attrNameLst>
                                      </p:cBhvr>
                                      <p:to>
                                        <p:strVal val="visible"/>
                                      </p:to>
                                    </p:set>
                                    <p:animEffect transition="in" filter="wheel(4)">
                                      <p:cBhvr>
                                        <p:cTn id="47" dur="2000"/>
                                        <p:tgtEl>
                                          <p:spTgt spid="104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rtl="1"/>
            <a:r>
              <a:rPr lang="ar-SA" sz="4000" b="1" dirty="0">
                <a:solidFill>
                  <a:schemeClr val="tx1"/>
                </a:solidFill>
              </a:rPr>
              <a:t>1- محرر </a:t>
            </a:r>
            <a:r>
              <a:rPr lang="ar-SA" sz="4000" b="1" dirty="0" smtClean="0">
                <a:solidFill>
                  <a:schemeClr val="tx1"/>
                </a:solidFill>
              </a:rPr>
              <a:t>البيانات</a:t>
            </a:r>
            <a:r>
              <a:rPr lang="en-US" sz="4000" b="1" dirty="0">
                <a:solidFill>
                  <a:schemeClr val="tx1"/>
                </a:solidFill>
              </a:rPr>
              <a:t/>
            </a:r>
            <a:br>
              <a:rPr lang="en-US" sz="4000" b="1" dirty="0">
                <a:solidFill>
                  <a:schemeClr val="tx1"/>
                </a:solidFill>
              </a:rPr>
            </a:br>
            <a:endParaRPr lang="en-US" sz="4000" b="1" dirty="0">
              <a:solidFill>
                <a:schemeClr val="tx1"/>
              </a:solidFill>
            </a:endParaRPr>
          </a:p>
        </p:txBody>
      </p:sp>
      <p:sp>
        <p:nvSpPr>
          <p:cNvPr id="109571" name="Rectangle 3"/>
          <p:cNvSpPr>
            <a:spLocks noGrp="1" noChangeArrowheads="1"/>
          </p:cNvSpPr>
          <p:nvPr>
            <p:ph type="body" idx="1"/>
          </p:nvPr>
        </p:nvSpPr>
        <p:spPr>
          <a:xfrm>
            <a:off x="457200" y="1196975"/>
            <a:ext cx="8229600" cy="4929188"/>
          </a:xfrm>
        </p:spPr>
        <p:txBody>
          <a:bodyPr/>
          <a:lstStyle/>
          <a:p>
            <a:pPr algn="r" rtl="1">
              <a:lnSpc>
                <a:spcPct val="90000"/>
              </a:lnSpc>
            </a:pPr>
            <a:r>
              <a:rPr lang="fr-FR" sz="2800" b="1" dirty="0" smtClean="0"/>
              <a:t>Vue de données</a:t>
            </a:r>
            <a:endParaRPr lang="ar-SA" sz="2800" b="1" dirty="0"/>
          </a:p>
          <a:p>
            <a:pPr algn="justLow" rtl="1">
              <a:lnSpc>
                <a:spcPct val="90000"/>
              </a:lnSpc>
              <a:buFontTx/>
              <a:buNone/>
            </a:pPr>
            <a:r>
              <a:rPr lang="ar-SA" sz="2800" dirty="0"/>
              <a:t>		</a:t>
            </a:r>
            <a:r>
              <a:rPr lang="ar-SA" sz="2800" b="1" dirty="0"/>
              <a:t>عبارة عن ورقة عمل مقسمة إلى أعمدة وصفوف  وتحتوى على خلايا، حيث أن </a:t>
            </a:r>
            <a:r>
              <a:rPr lang="ar-SA" sz="2800" b="1" dirty="0" smtClean="0"/>
              <a:t>الأعمدة </a:t>
            </a:r>
            <a:r>
              <a:rPr lang="ar-SA" sz="2800" b="1" dirty="0"/>
              <a:t>تمثل المتغيرات </a:t>
            </a:r>
            <a:r>
              <a:rPr lang="en-US" sz="2800" b="1" dirty="0"/>
              <a:t>Variables </a:t>
            </a:r>
            <a:r>
              <a:rPr lang="ar-SA" sz="2800" b="1" dirty="0"/>
              <a:t>  والصفوف تمثل الحالات </a:t>
            </a:r>
            <a:r>
              <a:rPr lang="en-US" sz="2800" b="1" dirty="0" err="1" smtClean="0"/>
              <a:t>Cas</a:t>
            </a:r>
            <a:r>
              <a:rPr lang="ar-SA" sz="2800" b="1" dirty="0" smtClean="0"/>
              <a:t> </a:t>
            </a:r>
            <a:r>
              <a:rPr lang="ar-SA" sz="2800" b="1" dirty="0"/>
              <a:t>و الخلية تمثل قيمة الحالة </a:t>
            </a:r>
            <a:r>
              <a:rPr lang="ar-SA" sz="2800" b="1" dirty="0" smtClean="0"/>
              <a:t>في </a:t>
            </a:r>
            <a:r>
              <a:rPr lang="ar-SA" sz="2800" b="1" dirty="0"/>
              <a:t>المتغير </a:t>
            </a:r>
            <a:r>
              <a:rPr lang="en-US" sz="2800" b="1" dirty="0"/>
              <a:t>Cell</a:t>
            </a:r>
            <a:r>
              <a:rPr lang="ar-SA" sz="2800" dirty="0"/>
              <a:t> .</a:t>
            </a:r>
          </a:p>
          <a:p>
            <a:pPr algn="r" rtl="1">
              <a:lnSpc>
                <a:spcPct val="90000"/>
              </a:lnSpc>
            </a:pPr>
            <a:r>
              <a:rPr lang="fr-FR" sz="2800" b="1" dirty="0" smtClean="0"/>
              <a:t>Vue de variables</a:t>
            </a:r>
            <a:endParaRPr lang="ar-SA" sz="2800" b="1" dirty="0"/>
          </a:p>
          <a:p>
            <a:pPr algn="justLow" rtl="1">
              <a:lnSpc>
                <a:spcPct val="90000"/>
              </a:lnSpc>
              <a:buFontTx/>
              <a:buNone/>
            </a:pPr>
            <a:r>
              <a:rPr lang="ar-SA" sz="2800" dirty="0"/>
              <a:t>  		</a:t>
            </a:r>
            <a:r>
              <a:rPr lang="ar-SA" sz="2800" b="1" dirty="0"/>
              <a:t>عبارة عن مجموعة من </a:t>
            </a:r>
            <a:r>
              <a:rPr lang="ar-SA" sz="2800" b="1" dirty="0" smtClean="0"/>
              <a:t>الأعمدة </a:t>
            </a:r>
            <a:r>
              <a:rPr lang="ar-SA" sz="2800" b="1" dirty="0"/>
              <a:t>والصفوف ولكنها تتضمن وصفا لصفات كل متغير </a:t>
            </a:r>
            <a:r>
              <a:rPr lang="ar-SA" sz="2800" b="1" dirty="0" smtClean="0"/>
              <a:t>في </a:t>
            </a:r>
            <a:r>
              <a:rPr lang="ar-SA" sz="2800" b="1" dirty="0"/>
              <a:t>ملف البيانات وفى هذه الحالة تكون الصفوف </a:t>
            </a:r>
            <a:r>
              <a:rPr lang="ar-SA" sz="2800" b="1" dirty="0" smtClean="0"/>
              <a:t>هي </a:t>
            </a:r>
            <a:r>
              <a:rPr lang="ar-SA" sz="2800" b="1" dirty="0"/>
              <a:t>المتغيرات والأعمدة </a:t>
            </a:r>
            <a:r>
              <a:rPr lang="ar-SA" sz="2800" b="1" dirty="0" smtClean="0"/>
              <a:t>هي </a:t>
            </a:r>
            <a:r>
              <a:rPr lang="ar-SA" sz="2800" b="1" dirty="0"/>
              <a:t>وصف لصفات المتغير مثل (الاسم – النوع – العدد – </a:t>
            </a:r>
            <a:r>
              <a:rPr lang="ar-SA" sz="2800" b="1" dirty="0" smtClean="0"/>
              <a:t>الأرقام </a:t>
            </a:r>
            <a:r>
              <a:rPr lang="ar-SA" sz="2800" b="1" dirty="0"/>
              <a:t>– الرمز ........ ، حيث يمكن حذف أو تعديل صفات المتغير منها .</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heel(4)">
                                      <p:cBhvr>
                                        <p:cTn id="7" dur="20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 calcmode="lin" valueType="num">
                                      <p:cBhvr additive="base">
                                        <p:cTn id="12"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95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9571">
                                            <p:txEl>
                                              <p:pRg st="0" end="0"/>
                                            </p:txEl>
                                          </p:spTgt>
                                        </p:tgtEl>
                                        <p:attrNameLst>
                                          <p:attrName>style.visibility</p:attrName>
                                        </p:attrNameLst>
                                      </p:cBhvr>
                                      <p:to>
                                        <p:strVal val="visible"/>
                                      </p:to>
                                    </p:set>
                                    <p:anim calcmode="lin" valueType="num">
                                      <p:cBhvr additive="base">
                                        <p:cTn id="18"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95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9571">
                                            <p:txEl>
                                              <p:pRg st="2" end="2"/>
                                            </p:txEl>
                                          </p:spTgt>
                                        </p:tgtEl>
                                        <p:attrNameLst>
                                          <p:attrName>style.visibility</p:attrName>
                                        </p:attrNameLst>
                                      </p:cBhvr>
                                      <p:to>
                                        <p:strVal val="visible"/>
                                      </p:to>
                                    </p:set>
                                    <p:anim calcmode="lin" valueType="num">
                                      <p:cBhvr additive="base">
                                        <p:cTn id="24"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9571">
                                            <p:txEl>
                                              <p:pRg st="3" end="3"/>
                                            </p:txEl>
                                          </p:spTgt>
                                        </p:tgtEl>
                                        <p:attrNameLst>
                                          <p:attrName>style.visibility</p:attrName>
                                        </p:attrNameLst>
                                      </p:cBhvr>
                                      <p:to>
                                        <p:strVal val="visible"/>
                                      </p:to>
                                    </p:set>
                                    <p:anim calcmode="lin" valueType="num">
                                      <p:cBhvr additive="base">
                                        <p:cTn id="30"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8964818112012163559.png"/>
          <p:cNvPicPr>
            <a:picLocks noGrp="1" noChangeAspect="1"/>
          </p:cNvPicPr>
          <p:nvPr>
            <p:ph idx="1"/>
          </p:nvPr>
        </p:nvPicPr>
        <p:blipFill>
          <a:blip r:embed="rId2"/>
          <a:stretch>
            <a:fillRect/>
          </a:stretch>
        </p:blipFill>
        <p:spPr>
          <a:xfrm>
            <a:off x="1" y="0"/>
            <a:ext cx="9144000" cy="6858000"/>
          </a:xfrm>
        </p:spPr>
      </p:pic>
      <p:sp>
        <p:nvSpPr>
          <p:cNvPr id="3" name="Rectangle 2"/>
          <p:cNvSpPr/>
          <p:nvPr/>
        </p:nvSpPr>
        <p:spPr>
          <a:xfrm>
            <a:off x="2285984" y="2143116"/>
            <a:ext cx="4286280" cy="769441"/>
          </a:xfrm>
          <a:prstGeom prst="rect">
            <a:avLst/>
          </a:prstGeom>
        </p:spPr>
        <p:txBody>
          <a:bodyPr wrap="square">
            <a:spAutoFit/>
          </a:bodyPr>
          <a:lstStyle/>
          <a:p>
            <a:r>
              <a:rPr lang="ar-SA" sz="4400" b="1" dirty="0" smtClean="0"/>
              <a:t>1- نافذة البيانات</a:t>
            </a:r>
            <a:endParaRPr lang="fr-FR" sz="4400" dirty="0"/>
          </a:p>
        </p:txBody>
      </p:sp>
      <p:sp>
        <p:nvSpPr>
          <p:cNvPr id="5" name="Rectangle 4"/>
          <p:cNvSpPr/>
          <p:nvPr/>
        </p:nvSpPr>
        <p:spPr>
          <a:xfrm>
            <a:off x="2285156" y="3244334"/>
            <a:ext cx="6035627" cy="461665"/>
          </a:xfrm>
          <a:prstGeom prst="rect">
            <a:avLst/>
          </a:prstGeom>
        </p:spPr>
        <p:txBody>
          <a:bodyPr wrap="none">
            <a:spAutoFit/>
          </a:bodyPr>
          <a:lstStyle/>
          <a:p>
            <a:pPr>
              <a:buFontTx/>
              <a:buNone/>
            </a:pPr>
            <a:r>
              <a:rPr lang="ar-SA" sz="2400" b="1" dirty="0" smtClean="0"/>
              <a:t>عند فتح نافذة البيانات نجد </a:t>
            </a:r>
            <a:r>
              <a:rPr lang="ar-SA" sz="2400" b="1" dirty="0" err="1" smtClean="0"/>
              <a:t>ان</a:t>
            </a:r>
            <a:r>
              <a:rPr lang="ar-SA" sz="2400" b="1" dirty="0" smtClean="0"/>
              <a:t> شاشة العرض تكون كما يلي</a:t>
            </a:r>
            <a:r>
              <a:rPr lang="ar-SA" sz="2400" dirty="0" smtClean="0"/>
              <a:t> </a:t>
            </a:r>
            <a:endParaRPr lang="fr-F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descr="C:\Users\user\Desktop\صور\images (17).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2227" name="Rectangle 1"/>
          <p:cNvSpPr>
            <a:spLocks noChangeArrowheads="1"/>
          </p:cNvSpPr>
          <p:nvPr/>
        </p:nvSpPr>
        <p:spPr bwMode="auto">
          <a:xfrm>
            <a:off x="428625" y="0"/>
            <a:ext cx="85010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indent="457200" algn="ctr" rtl="1" eaLnBrk="0" hangingPunct="0"/>
            <a:r>
              <a:rPr lang="ar-SA" sz="2400" b="1" dirty="0">
                <a:solidFill>
                  <a:srgbClr val="000000"/>
                </a:solidFill>
                <a:latin typeface="Simplified Arabic" pitchFamily="18" charset="-78"/>
                <a:cs typeface="Calibri" pitchFamily="34" charset="0"/>
              </a:rPr>
              <a:t>عند فتح البرنامج ستظهر الشاشة المجاورة ونضغط لكي نُعِّرف </a:t>
            </a:r>
            <a:r>
              <a:rPr lang="ar-SA" sz="2400" b="1" dirty="0" smtClean="0">
                <a:solidFill>
                  <a:srgbClr val="000000"/>
                </a:solidFill>
                <a:latin typeface="Simplified Arabic" pitchFamily="18" charset="-78"/>
                <a:cs typeface="Calibri" pitchFamily="34" charset="0"/>
              </a:rPr>
              <a:t>المتغيرات</a:t>
            </a:r>
            <a:endParaRPr lang="en-US" sz="2400" b="1" dirty="0"/>
          </a:p>
        </p:txBody>
      </p:sp>
      <p:pic>
        <p:nvPicPr>
          <p:cNvPr id="52228" name="Picture 4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28604"/>
            <a:ext cx="9144000"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Arrow Connector 42"/>
          <p:cNvCxnSpPr/>
          <p:nvPr/>
        </p:nvCxnSpPr>
        <p:spPr>
          <a:xfrm flipV="1">
            <a:off x="1214438" y="1571625"/>
            <a:ext cx="14287" cy="1243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2"/>
          <p:cNvCxnSpPr/>
          <p:nvPr/>
        </p:nvCxnSpPr>
        <p:spPr>
          <a:xfrm flipV="1">
            <a:off x="39290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42"/>
          <p:cNvCxnSpPr/>
          <p:nvPr/>
        </p:nvCxnSpPr>
        <p:spPr>
          <a:xfrm flipV="1">
            <a:off x="33575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42"/>
          <p:cNvCxnSpPr/>
          <p:nvPr/>
        </p:nvCxnSpPr>
        <p:spPr>
          <a:xfrm flipV="1">
            <a:off x="2714625"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42"/>
          <p:cNvCxnSpPr/>
          <p:nvPr/>
        </p:nvCxnSpPr>
        <p:spPr>
          <a:xfrm flipV="1">
            <a:off x="2214546" y="1643050"/>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42"/>
          <p:cNvCxnSpPr/>
          <p:nvPr/>
        </p:nvCxnSpPr>
        <p:spPr>
          <a:xfrm flipV="1">
            <a:off x="1643042" y="1571612"/>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42"/>
          <p:cNvCxnSpPr/>
          <p:nvPr/>
        </p:nvCxnSpPr>
        <p:spPr>
          <a:xfrm flipV="1">
            <a:off x="4572000"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42"/>
          <p:cNvCxnSpPr/>
          <p:nvPr/>
        </p:nvCxnSpPr>
        <p:spPr>
          <a:xfrm flipV="1">
            <a:off x="6286500"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42"/>
          <p:cNvCxnSpPr/>
          <p:nvPr/>
        </p:nvCxnSpPr>
        <p:spPr>
          <a:xfrm flipV="1">
            <a:off x="50720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42"/>
          <p:cNvCxnSpPr/>
          <p:nvPr/>
        </p:nvCxnSpPr>
        <p:spPr>
          <a:xfrm flipV="1">
            <a:off x="56435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 Box 53"/>
          <p:cNvSpPr txBox="1"/>
          <p:nvPr/>
        </p:nvSpPr>
        <p:spPr>
          <a:xfrm>
            <a:off x="785786" y="3000372"/>
            <a:ext cx="652464" cy="474980"/>
          </a:xfrm>
          <a:prstGeom prst="rect">
            <a:avLst/>
          </a:prstGeom>
          <a:noFill/>
          <a:ln>
            <a:noFill/>
          </a:ln>
          <a:effectLst/>
        </p:spPr>
        <p:txBody>
          <a:bodyPr/>
          <a:lstStyle/>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اسم المتغير</a:t>
            </a:r>
            <a:endParaRPr lang="en-US" sz="1400" b="1" dirty="0">
              <a:latin typeface="Calibri"/>
              <a:ea typeface="Calibri"/>
              <a:cs typeface="Arial"/>
            </a:endParaRPr>
          </a:p>
        </p:txBody>
      </p:sp>
      <p:sp>
        <p:nvSpPr>
          <p:cNvPr id="16" name="Text Box 57"/>
          <p:cNvSpPr txBox="1"/>
          <p:nvPr/>
        </p:nvSpPr>
        <p:spPr>
          <a:xfrm>
            <a:off x="1500166" y="3000372"/>
            <a:ext cx="581026" cy="928694"/>
          </a:xfrm>
          <a:prstGeom prst="rect">
            <a:avLst/>
          </a:prstGeom>
          <a:noFill/>
          <a:ln>
            <a:noFill/>
          </a:ln>
          <a:effectLst/>
        </p:spPr>
        <p:txBody>
          <a:bodyPr/>
          <a:lstStyle/>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نوع</a:t>
            </a:r>
            <a:endParaRPr lang="en-US" sz="1400" b="1" dirty="0">
              <a:latin typeface="Calibri"/>
              <a:ea typeface="Calibri"/>
              <a:cs typeface="Arial"/>
            </a:endParaRPr>
          </a:p>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المتغير</a:t>
            </a:r>
            <a:endParaRPr lang="en-US" sz="1400" b="1" dirty="0">
              <a:latin typeface="Calibri"/>
              <a:ea typeface="Calibri"/>
              <a:cs typeface="Arial"/>
            </a:endParaRPr>
          </a:p>
        </p:txBody>
      </p:sp>
      <p:sp>
        <p:nvSpPr>
          <p:cNvPr id="17" name="Text Box 59"/>
          <p:cNvSpPr txBox="1"/>
          <p:nvPr/>
        </p:nvSpPr>
        <p:spPr>
          <a:xfrm>
            <a:off x="1928794" y="3071810"/>
            <a:ext cx="660084" cy="474980"/>
          </a:xfrm>
          <a:prstGeom prst="rect">
            <a:avLst/>
          </a:prstGeom>
          <a:noFill/>
          <a:ln>
            <a:noFill/>
          </a:ln>
          <a:effectLst/>
        </p:spPr>
        <p:txBody>
          <a:bodyPr/>
          <a:lstStyle/>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العرض</a:t>
            </a:r>
            <a:endParaRPr lang="en-US" sz="1400" b="1" dirty="0">
              <a:latin typeface="Calibri"/>
              <a:ea typeface="Calibri"/>
              <a:cs typeface="Arial"/>
            </a:endParaRPr>
          </a:p>
        </p:txBody>
      </p:sp>
      <p:sp>
        <p:nvSpPr>
          <p:cNvPr id="18" name="Text Box 58"/>
          <p:cNvSpPr txBox="1"/>
          <p:nvPr/>
        </p:nvSpPr>
        <p:spPr>
          <a:xfrm>
            <a:off x="2357422" y="2928934"/>
            <a:ext cx="714380" cy="1071570"/>
          </a:xfrm>
          <a:prstGeom prst="rect">
            <a:avLst/>
          </a:prstGeom>
          <a:noFill/>
          <a:ln>
            <a:noFill/>
          </a:ln>
          <a:effectLst/>
        </p:spPr>
        <p:txBody>
          <a:bodyPr/>
          <a:lstStyle/>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عدد المنازل العشرية</a:t>
            </a:r>
            <a:endParaRPr lang="en-US" sz="1400" b="1" dirty="0">
              <a:latin typeface="Calibri"/>
              <a:ea typeface="Calibri"/>
              <a:cs typeface="Arial"/>
            </a:endParaRPr>
          </a:p>
        </p:txBody>
      </p:sp>
      <p:sp>
        <p:nvSpPr>
          <p:cNvPr id="19" name="Text Box 54"/>
          <p:cNvSpPr txBox="1"/>
          <p:nvPr/>
        </p:nvSpPr>
        <p:spPr>
          <a:xfrm>
            <a:off x="2857488" y="3071810"/>
            <a:ext cx="928694" cy="474980"/>
          </a:xfrm>
          <a:prstGeom prst="rect">
            <a:avLst/>
          </a:prstGeom>
          <a:noFill/>
          <a:ln>
            <a:noFill/>
          </a:ln>
          <a:effectLst/>
        </p:spPr>
        <p:txBody>
          <a:bodyPr/>
          <a:lstStyle/>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وصف</a:t>
            </a:r>
            <a:endParaRPr lang="en-US" sz="1400" b="1" dirty="0">
              <a:latin typeface="Calibri"/>
              <a:ea typeface="Calibri"/>
              <a:cs typeface="Arial"/>
            </a:endParaRPr>
          </a:p>
          <a:p>
            <a:pPr algn="ct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المتغير</a:t>
            </a:r>
            <a:endParaRPr lang="en-US" sz="1400" b="1" dirty="0">
              <a:latin typeface="Calibri"/>
              <a:ea typeface="Calibri"/>
              <a:cs typeface="Arial"/>
            </a:endParaRPr>
          </a:p>
        </p:txBody>
      </p:sp>
      <p:sp>
        <p:nvSpPr>
          <p:cNvPr id="20" name="Text Box 60"/>
          <p:cNvSpPr txBox="1"/>
          <p:nvPr/>
        </p:nvSpPr>
        <p:spPr>
          <a:xfrm>
            <a:off x="3571868" y="3071810"/>
            <a:ext cx="857256" cy="714380"/>
          </a:xfrm>
          <a:prstGeom prst="rect">
            <a:avLst/>
          </a:prstGeom>
          <a:noFill/>
          <a:ln>
            <a:noFill/>
          </a:ln>
          <a:effectLst/>
        </p:spPr>
        <p:txBody>
          <a:bodyPr/>
          <a:lstStyle/>
          <a:p>
            <a:pPr algn="ctr" rtl="1">
              <a:lnSpc>
                <a:spcPct val="115000"/>
              </a:lnSpc>
              <a:spcAft>
                <a:spcPts val="0"/>
              </a:spcAft>
              <a:defRPr/>
            </a:pPr>
            <a:r>
              <a:rPr lang="ar-DZ" sz="1400"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القيمة</a:t>
            </a:r>
            <a:endParaRPr lang="en-US" sz="1400" dirty="0">
              <a:latin typeface="Calibri"/>
              <a:ea typeface="Calibri"/>
              <a:cs typeface="Arial"/>
            </a:endParaRPr>
          </a:p>
          <a:p>
            <a:pPr algn="ctr" rtl="1">
              <a:lnSpc>
                <a:spcPct val="115000"/>
              </a:lnSpc>
              <a:spcAft>
                <a:spcPts val="0"/>
              </a:spcAft>
              <a:defRPr/>
            </a:pPr>
            <a:r>
              <a:rPr lang="ar-DZ" sz="1400"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الكود الرمز</a:t>
            </a:r>
            <a:endParaRPr lang="en-US" sz="1400" dirty="0">
              <a:latin typeface="Calibri"/>
              <a:ea typeface="Calibri"/>
              <a:cs typeface="Arial"/>
            </a:endParaRPr>
          </a:p>
        </p:txBody>
      </p:sp>
      <p:sp>
        <p:nvSpPr>
          <p:cNvPr id="21" name="Text Box 62"/>
          <p:cNvSpPr txBox="1"/>
          <p:nvPr/>
        </p:nvSpPr>
        <p:spPr>
          <a:xfrm>
            <a:off x="4357686" y="3071810"/>
            <a:ext cx="642942" cy="857256"/>
          </a:xfrm>
          <a:prstGeom prst="rect">
            <a:avLst/>
          </a:prstGeom>
          <a:noFill/>
          <a:ln>
            <a:noFill/>
          </a:ln>
          <a:effectLst/>
        </p:spPr>
        <p:txBody>
          <a:bodyPr/>
          <a:lstStyle/>
          <a:p>
            <a:pPr algn="ctr" rtl="1">
              <a:lnSpc>
                <a:spcPct val="115000"/>
              </a:lnSpc>
              <a:spcAft>
                <a:spcPts val="0"/>
              </a:spcAft>
              <a:defRPr/>
            </a:pPr>
            <a:r>
              <a:rPr lang="ar-DZ" sz="1400"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مقدار الفقد</a:t>
            </a:r>
            <a:endParaRPr lang="en-US" sz="1400" dirty="0">
              <a:latin typeface="Calibri"/>
              <a:ea typeface="Calibri"/>
              <a:cs typeface="Arial"/>
            </a:endParaRPr>
          </a:p>
        </p:txBody>
      </p:sp>
      <p:sp>
        <p:nvSpPr>
          <p:cNvPr id="22" name="Text Box 63"/>
          <p:cNvSpPr txBox="1"/>
          <p:nvPr/>
        </p:nvSpPr>
        <p:spPr>
          <a:xfrm>
            <a:off x="4857752" y="3071810"/>
            <a:ext cx="642942" cy="474980"/>
          </a:xfrm>
          <a:prstGeom prst="rect">
            <a:avLst/>
          </a:prstGeom>
          <a:noFill/>
          <a:ln>
            <a:noFill/>
          </a:ln>
          <a:effectLst/>
        </p:spPr>
        <p:txBody>
          <a:bodyPr/>
          <a:lstStyle/>
          <a:p>
            <a:pPr algn="r" rtl="1">
              <a:lnSpc>
                <a:spcPct val="115000"/>
              </a:lnSpc>
              <a:spcAft>
                <a:spcPts val="0"/>
              </a:spcAft>
              <a:defRPr/>
            </a:pPr>
            <a:r>
              <a:rPr lang="ar-DZ" sz="1400"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الأعمدة</a:t>
            </a:r>
            <a:endParaRPr lang="en-US" sz="1400" dirty="0">
              <a:latin typeface="Calibri"/>
              <a:ea typeface="Calibri"/>
              <a:cs typeface="Arial"/>
            </a:endParaRPr>
          </a:p>
        </p:txBody>
      </p:sp>
      <p:sp>
        <p:nvSpPr>
          <p:cNvPr id="23" name="Text Box 576"/>
          <p:cNvSpPr txBox="1"/>
          <p:nvPr/>
        </p:nvSpPr>
        <p:spPr>
          <a:xfrm>
            <a:off x="5357818" y="3071810"/>
            <a:ext cx="714380" cy="451804"/>
          </a:xfrm>
          <a:prstGeom prst="rect">
            <a:avLst/>
          </a:prstGeom>
          <a:noFill/>
          <a:ln>
            <a:noFill/>
          </a:ln>
          <a:effectLst/>
        </p:spPr>
        <p:txBody>
          <a:bodyPr/>
          <a:lstStyle/>
          <a:p>
            <a:pPr algn="r" rtl="1">
              <a:lnSpc>
                <a:spcPct val="115000"/>
              </a:lnSpc>
              <a:spcAft>
                <a:spcPts val="0"/>
              </a:spcAft>
              <a:defRPr/>
            </a:pPr>
            <a:r>
              <a:rPr lang="ar-DZ" sz="1400"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المحاذاة</a:t>
            </a:r>
            <a:endParaRPr lang="en-US" sz="1400" b="1" dirty="0">
              <a:latin typeface="Calibri"/>
              <a:ea typeface="Calibri"/>
              <a:cs typeface="Arial"/>
            </a:endParaRPr>
          </a:p>
        </p:txBody>
      </p:sp>
      <p:sp>
        <p:nvSpPr>
          <p:cNvPr id="24" name="Text Box 61"/>
          <p:cNvSpPr txBox="1"/>
          <p:nvPr/>
        </p:nvSpPr>
        <p:spPr>
          <a:xfrm>
            <a:off x="5929322" y="3000372"/>
            <a:ext cx="1214446" cy="857256"/>
          </a:xfrm>
          <a:prstGeom prst="rect">
            <a:avLst/>
          </a:prstGeom>
          <a:noFill/>
          <a:ln>
            <a:noFill/>
          </a:ln>
          <a:effectLst/>
        </p:spPr>
        <p:txBody>
          <a:bodyPr/>
          <a:lstStyle/>
          <a:p>
            <a:pPr algn="ctr" rtl="1">
              <a:lnSpc>
                <a:spcPct val="115000"/>
              </a:lnSpc>
              <a:spcAft>
                <a:spcPts val="0"/>
              </a:spcAft>
              <a:defRPr/>
            </a:pPr>
            <a:r>
              <a:rPr lang="ar-DZ" b="1"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تدريج المقياس</a:t>
            </a:r>
            <a:endParaRPr lang="en-US" b="1" dirty="0">
              <a:latin typeface="Calibri"/>
              <a:ea typeface="Calibri"/>
              <a:cs typeface="Arial"/>
            </a:endParaRPr>
          </a:p>
        </p:txBody>
      </p:sp>
      <p:sp>
        <p:nvSpPr>
          <p:cNvPr id="26" name="Rectangle 25"/>
          <p:cNvSpPr/>
          <p:nvPr/>
        </p:nvSpPr>
        <p:spPr>
          <a:xfrm>
            <a:off x="1785918" y="4000504"/>
            <a:ext cx="4786346" cy="923330"/>
          </a:xfrm>
          <a:prstGeom prst="rect">
            <a:avLst/>
          </a:prstGeom>
        </p:spPr>
        <p:txBody>
          <a:bodyPr wrap="square">
            <a:spAutoFit/>
          </a:bodyPr>
          <a:lstStyle/>
          <a:p>
            <a:r>
              <a:rPr lang="ar-SA" sz="5400" b="1" dirty="0" smtClean="0"/>
              <a:t>توصيف المتغيرات </a:t>
            </a:r>
            <a:endParaRPr lang="fr-FR" sz="5400" dirty="0"/>
          </a:p>
        </p:txBody>
      </p:sp>
    </p:spTree>
  </p:cSld>
  <p:clrMapOvr>
    <a:masterClrMapping/>
  </p:clrMapOvr>
  <p:transition spd="slow">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0" y="0"/>
            <a:ext cx="9144000" cy="5500726"/>
          </a:xfrm>
        </p:spPr>
        <p:txBody>
          <a:bodyPr>
            <a:noAutofit/>
          </a:bodyPr>
          <a:lstStyle/>
          <a:p>
            <a:pPr algn="just" rtl="1">
              <a:buFontTx/>
              <a:buNone/>
            </a:pPr>
            <a:r>
              <a:rPr lang="ar-EG" b="1" dirty="0" smtClean="0"/>
              <a:t>1- </a:t>
            </a:r>
            <a:r>
              <a:rPr lang="ar-EG" b="1" dirty="0"/>
              <a:t>الاسم</a:t>
            </a:r>
            <a:r>
              <a:rPr lang="en-US" b="1" dirty="0"/>
              <a:t> </a:t>
            </a:r>
            <a:r>
              <a:rPr lang="ar-DZ" b="1" dirty="0" smtClean="0"/>
              <a:t> (</a:t>
            </a:r>
            <a:r>
              <a:rPr lang="en-US" b="1" dirty="0" smtClean="0"/>
              <a:t>Name</a:t>
            </a:r>
            <a:r>
              <a:rPr lang="ar-DZ" b="1" dirty="0" smtClean="0"/>
              <a:t>)</a:t>
            </a:r>
            <a:endParaRPr lang="en-US" b="1" dirty="0"/>
          </a:p>
          <a:p>
            <a:pPr algn="just" rtl="1">
              <a:buFontTx/>
              <a:buNone/>
            </a:pPr>
            <a:r>
              <a:rPr lang="ar-EG" b="1" dirty="0"/>
              <a:t>يتم كتابة اسم المتغير </a:t>
            </a:r>
            <a:r>
              <a:rPr lang="ar-EG" b="1" dirty="0" smtClean="0"/>
              <a:t>في </a:t>
            </a:r>
            <a:r>
              <a:rPr lang="ar-DZ" b="1" dirty="0" smtClean="0"/>
              <a:t>أي</a:t>
            </a:r>
            <a:r>
              <a:rPr lang="ar-EG" b="1" dirty="0" smtClean="0"/>
              <a:t> خ</a:t>
            </a:r>
            <a:r>
              <a:rPr lang="ar-DZ" b="1" dirty="0" err="1" smtClean="0"/>
              <a:t>انة</a:t>
            </a:r>
            <a:r>
              <a:rPr lang="ar-EG" b="1" dirty="0" smtClean="0"/>
              <a:t> </a:t>
            </a:r>
            <a:r>
              <a:rPr lang="ar-EG" b="1" dirty="0"/>
              <a:t>بالعمود </a:t>
            </a:r>
            <a:r>
              <a:rPr lang="ar-EG" b="1" dirty="0" smtClean="0"/>
              <a:t>الأول </a:t>
            </a:r>
            <a:r>
              <a:rPr lang="ar-EG" b="1" dirty="0"/>
              <a:t>المسمى </a:t>
            </a:r>
            <a:r>
              <a:rPr lang="en-US" b="1" dirty="0"/>
              <a:t>Name</a:t>
            </a:r>
            <a:r>
              <a:rPr lang="ar-SA" b="1" dirty="0"/>
              <a:t> ولكن يجب </a:t>
            </a:r>
            <a:r>
              <a:rPr lang="ar-SA" b="1" dirty="0" smtClean="0"/>
              <a:t>إتباع </a:t>
            </a:r>
            <a:r>
              <a:rPr lang="ar-SA" b="1" dirty="0"/>
              <a:t>القواعد التالية :</a:t>
            </a:r>
          </a:p>
          <a:p>
            <a:pPr algn="just" rtl="1">
              <a:buFont typeface="Wingdings" pitchFamily="2" charset="2"/>
              <a:buChar char="§"/>
            </a:pPr>
            <a:r>
              <a:rPr lang="ar-SA" b="1" dirty="0" smtClean="0"/>
              <a:t>لا</a:t>
            </a:r>
            <a:r>
              <a:rPr lang="ar-DZ" b="1" dirty="0" smtClean="0"/>
              <a:t> </a:t>
            </a:r>
            <a:r>
              <a:rPr lang="ar-SA" b="1" dirty="0" smtClean="0"/>
              <a:t>يزيد </a:t>
            </a:r>
            <a:r>
              <a:rPr lang="ar-SA" b="1" dirty="0"/>
              <a:t>عن 64 رمز</a:t>
            </a:r>
          </a:p>
          <a:p>
            <a:pPr algn="just" rtl="1">
              <a:buFont typeface="Wingdings" pitchFamily="2" charset="2"/>
              <a:buChar char="§"/>
            </a:pPr>
            <a:r>
              <a:rPr lang="ar-SA" b="1" dirty="0"/>
              <a:t>يجب </a:t>
            </a:r>
            <a:r>
              <a:rPr lang="ar-SA" b="1" dirty="0" smtClean="0"/>
              <a:t>أن </a:t>
            </a:r>
            <a:r>
              <a:rPr lang="ar-SA" b="1" dirty="0"/>
              <a:t>يبدأ اسم المتغير بحرف </a:t>
            </a:r>
            <a:r>
              <a:rPr lang="ar-SA" b="1" dirty="0" err="1"/>
              <a:t>و</a:t>
            </a:r>
            <a:r>
              <a:rPr lang="ar-SA" b="1" dirty="0"/>
              <a:t> </a:t>
            </a:r>
            <a:r>
              <a:rPr lang="ar-SA" b="1" dirty="0" smtClean="0"/>
              <a:t>الباقي </a:t>
            </a:r>
            <a:r>
              <a:rPr lang="ar-SA" b="1" dirty="0"/>
              <a:t>يمكن </a:t>
            </a:r>
            <a:r>
              <a:rPr lang="ar-SA" b="1" dirty="0" smtClean="0"/>
              <a:t>أن </a:t>
            </a:r>
            <a:r>
              <a:rPr lang="ar-SA" b="1" dirty="0"/>
              <a:t>يكون </a:t>
            </a:r>
            <a:r>
              <a:rPr lang="ar-SA" b="1" dirty="0" smtClean="0"/>
              <a:t>رموز</a:t>
            </a:r>
            <a:r>
              <a:rPr lang="ar-DZ" b="1" dirty="0" smtClean="0"/>
              <a:t>.</a:t>
            </a:r>
          </a:p>
          <a:p>
            <a:pPr algn="just" rtl="1">
              <a:buFont typeface="Wingdings" pitchFamily="2" charset="2"/>
              <a:buChar char="§"/>
            </a:pPr>
            <a:r>
              <a:rPr lang="ar-SA" b="1" dirty="0" smtClean="0"/>
              <a:t>لا يحتوى الاسم على أي من العلامات الخاصة بين الحروف مثل [ ؟ , : . * ، .. وهكذا ] </a:t>
            </a:r>
            <a:r>
              <a:rPr lang="ar-DZ" b="1" dirty="0" smtClean="0"/>
              <a:t>.</a:t>
            </a:r>
          </a:p>
          <a:p>
            <a:pPr algn="just" rtl="1">
              <a:buFont typeface="Wingdings" pitchFamily="2" charset="2"/>
              <a:buChar char="§"/>
            </a:pPr>
            <a:r>
              <a:rPr lang="ar-SA" b="1" dirty="0" smtClean="0"/>
              <a:t>ألا يتكرر نفس الاسم لأكثر من متغير</a:t>
            </a:r>
            <a:r>
              <a:rPr lang="ar-DZ" b="1" dirty="0" smtClean="0"/>
              <a:t>.</a:t>
            </a:r>
            <a:endParaRPr lang="ar-SA" b="1" dirty="0"/>
          </a:p>
          <a:p>
            <a:pPr algn="just" rtl="1">
              <a:buFont typeface="Wingdings" pitchFamily="2" charset="2"/>
              <a:buChar char="§"/>
            </a:pPr>
            <a:r>
              <a:rPr lang="ar-SA" b="1" dirty="0" smtClean="0"/>
              <a:t>لا</a:t>
            </a:r>
            <a:r>
              <a:rPr lang="ar-DZ" b="1" dirty="0" smtClean="0"/>
              <a:t> </a:t>
            </a:r>
            <a:r>
              <a:rPr lang="ar-SA" b="1" dirty="0" smtClean="0"/>
              <a:t>يمكن أن ينتهي </a:t>
            </a:r>
            <a:r>
              <a:rPr lang="ar-SA" b="1" dirty="0"/>
              <a:t>اسم المتغير بنقطة (.)</a:t>
            </a:r>
          </a:p>
          <a:p>
            <a:pPr algn="just" rtl="1">
              <a:buFont typeface="Wingdings" pitchFamily="2" charset="2"/>
              <a:buChar char="§"/>
            </a:pPr>
            <a:r>
              <a:rPr lang="ar-SA" b="1" dirty="0"/>
              <a:t>لا يتضمن الاسم فراغات أو بعض الرموز الخاصة مثل </a:t>
            </a:r>
            <a:r>
              <a:rPr lang="ar-EG" b="1" dirty="0"/>
              <a:t>؟ - ، - * </a:t>
            </a:r>
          </a:p>
          <a:p>
            <a:pPr algn="just" rtl="1">
              <a:buFontTx/>
              <a:buChar char="-"/>
            </a:pPr>
            <a:r>
              <a:rPr lang="ar-EG" b="1" dirty="0" smtClean="0"/>
              <a:t>لا</a:t>
            </a:r>
            <a:r>
              <a:rPr lang="ar-DZ" b="1" dirty="0" smtClean="0"/>
              <a:t> </a:t>
            </a:r>
            <a:r>
              <a:rPr lang="ar-EG" b="1" dirty="0" smtClean="0"/>
              <a:t>يميز </a:t>
            </a:r>
            <a:r>
              <a:rPr lang="ar-DZ" b="1" dirty="0" smtClean="0"/>
              <a:t>البرنامج </a:t>
            </a:r>
            <a:r>
              <a:rPr lang="ar-EG" b="1" dirty="0" smtClean="0"/>
              <a:t>بين </a:t>
            </a:r>
            <a:r>
              <a:rPr lang="ar-EG" b="1" dirty="0"/>
              <a:t>الحروف الكبيرة والصغيرة </a:t>
            </a:r>
            <a:endParaRPr lang="ar-DZ" b="1" dirty="0" smtClean="0"/>
          </a:p>
          <a:p>
            <a:pPr algn="just" rtl="1">
              <a:buFontTx/>
              <a:buChar char="-"/>
            </a:pP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heel(4)">
                                      <p:cBhvr>
                                        <p:cTn id="7" dur="20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heel(4)">
                                      <p:cBhvr>
                                        <p:cTn id="12" dur="20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heel(4)">
                                      <p:cBhvr>
                                        <p:cTn id="17" dur="20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heel(4)">
                                      <p:cBhvr>
                                        <p:cTn id="22" dur="20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wheel(4)">
                                      <p:cBhvr>
                                        <p:cTn id="27" dur="2000"/>
                                        <p:tgtEl>
                                          <p:spTgt spid="145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wheel(4)">
                                      <p:cBhvr>
                                        <p:cTn id="32" dur="2000"/>
                                        <p:tgtEl>
                                          <p:spTgt spid="145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45411">
                                            <p:txEl>
                                              <p:pRg st="6" end="6"/>
                                            </p:txEl>
                                          </p:spTgt>
                                        </p:tgtEl>
                                        <p:attrNameLst>
                                          <p:attrName>style.visibility</p:attrName>
                                        </p:attrNameLst>
                                      </p:cBhvr>
                                      <p:to>
                                        <p:strVal val="visible"/>
                                      </p:to>
                                    </p:set>
                                    <p:animEffect transition="in" filter="wheel(4)">
                                      <p:cBhvr>
                                        <p:cTn id="37" dur="2000"/>
                                        <p:tgtEl>
                                          <p:spTgt spid="145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45411">
                                            <p:txEl>
                                              <p:pRg st="7" end="7"/>
                                            </p:txEl>
                                          </p:spTgt>
                                        </p:tgtEl>
                                        <p:attrNameLst>
                                          <p:attrName>style.visibility</p:attrName>
                                        </p:attrNameLst>
                                      </p:cBhvr>
                                      <p:to>
                                        <p:strVal val="visible"/>
                                      </p:to>
                                    </p:set>
                                    <p:animEffect transition="in" filter="wheel(4)">
                                      <p:cBhvr>
                                        <p:cTn id="42" dur="2000"/>
                                        <p:tgtEl>
                                          <p:spTgt spid="145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45411">
                                            <p:txEl>
                                              <p:pRg st="8" end="8"/>
                                            </p:txEl>
                                          </p:spTgt>
                                        </p:tgtEl>
                                        <p:attrNameLst>
                                          <p:attrName>style.visibility</p:attrName>
                                        </p:attrNameLst>
                                      </p:cBhvr>
                                      <p:to>
                                        <p:strVal val="visible"/>
                                      </p:to>
                                    </p:set>
                                    <p:animEffect transition="in" filter="wheel(4)">
                                      <p:cBhvr>
                                        <p:cTn id="47" dur="2000"/>
                                        <p:tgtEl>
                                          <p:spTgt spid="145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457200" y="1125538"/>
            <a:ext cx="8229600" cy="5000625"/>
          </a:xfrm>
        </p:spPr>
        <p:txBody>
          <a:bodyPr/>
          <a:lstStyle/>
          <a:p>
            <a:pPr algn="r" rtl="1">
              <a:buFontTx/>
              <a:buNone/>
            </a:pPr>
            <a:r>
              <a:rPr lang="ar-EG" b="1" smtClean="0"/>
              <a:t>2- </a:t>
            </a:r>
            <a:r>
              <a:rPr lang="ar-EG" sz="2400" b="1"/>
              <a:t>نوع المتغير</a:t>
            </a:r>
            <a:r>
              <a:rPr lang="en-US" sz="2400" b="1"/>
              <a:t> </a:t>
            </a:r>
            <a:r>
              <a:rPr lang="ar-DZ" sz="2400" b="1" smtClean="0"/>
              <a:t>(</a:t>
            </a:r>
            <a:r>
              <a:rPr lang="en-US" sz="2400" b="1" smtClean="0"/>
              <a:t>Type</a:t>
            </a:r>
            <a:r>
              <a:rPr lang="ar-DZ" sz="2400" b="1" smtClean="0"/>
              <a:t>)</a:t>
            </a:r>
            <a:endParaRPr lang="en-US" sz="2400" b="1"/>
          </a:p>
          <a:p>
            <a:pPr algn="r" rtl="1">
              <a:buFontTx/>
              <a:buNone/>
            </a:pPr>
            <a:r>
              <a:rPr lang="ar-EG" sz="2400" b="1"/>
              <a:t>عند الوقوف </a:t>
            </a:r>
            <a:r>
              <a:rPr lang="ar-EG" sz="2400" b="1" smtClean="0"/>
              <a:t>في أي </a:t>
            </a:r>
            <a:r>
              <a:rPr lang="ar-EG" sz="2400" b="1"/>
              <a:t>خلية </a:t>
            </a:r>
            <a:r>
              <a:rPr lang="ar-EG" sz="2400" b="1" smtClean="0"/>
              <a:t>أسفل </a:t>
            </a:r>
            <a:r>
              <a:rPr lang="ar-EG" sz="2400" b="1"/>
              <a:t>العمود </a:t>
            </a:r>
            <a:r>
              <a:rPr lang="en-US" sz="2400" b="1"/>
              <a:t> Type </a:t>
            </a:r>
            <a:r>
              <a:rPr lang="ar-SA" sz="2400" b="1"/>
              <a:t>يظهر زر ... عند النقر عليه تظهر نافذة الحوار </a:t>
            </a:r>
            <a:r>
              <a:rPr lang="ar-DZ" sz="2400" b="1" smtClean="0"/>
              <a:t>(</a:t>
            </a:r>
            <a:r>
              <a:rPr lang="fr-FR" sz="2400" b="1" smtClean="0"/>
              <a:t>type de variable</a:t>
            </a:r>
            <a:r>
              <a:rPr lang="ar-DZ" sz="2400" b="1" smtClean="0"/>
              <a:t>)</a:t>
            </a:r>
            <a:r>
              <a:rPr lang="ar-SA" sz="2400" b="1" smtClean="0"/>
              <a:t>ويتم </a:t>
            </a:r>
            <a:r>
              <a:rPr lang="ar-SA" sz="2400" b="1"/>
              <a:t>منها تعريف المتغيرات كما </a:t>
            </a:r>
            <a:r>
              <a:rPr lang="ar-SA" sz="2400" b="1" smtClean="0"/>
              <a:t>يلي </a:t>
            </a:r>
            <a:r>
              <a:rPr lang="ar-SA" sz="2400" b="1"/>
              <a:t>:</a:t>
            </a:r>
          </a:p>
        </p:txBody>
      </p:sp>
      <p:sp>
        <p:nvSpPr>
          <p:cNvPr id="146435" name="Rectangle 3"/>
          <p:cNvSpPr>
            <a:spLocks noGrp="1" noRot="1" noChangeArrowheads="1"/>
          </p:cNvSpPr>
          <p:nvPr>
            <p:ph type="title"/>
          </p:nvPr>
        </p:nvSpPr>
        <p:spPr>
          <a:xfrm>
            <a:off x="457200" y="274638"/>
            <a:ext cx="8229600" cy="561975"/>
          </a:xfrm>
          <a:noFill/>
          <a:ln/>
        </p:spPr>
        <p:txBody>
          <a:bodyPr>
            <a:normAutofit fontScale="90000"/>
          </a:bodyPr>
          <a:lstStyle/>
          <a:p>
            <a:pPr rtl="1"/>
            <a:r>
              <a:rPr lang="ar-SA" sz="3200" b="1" u="sng" dirty="0"/>
              <a:t>توصيف المتغيرات </a:t>
            </a:r>
            <a:r>
              <a:rPr lang="fr-FR" sz="3200" b="1" u="sng" dirty="0" smtClean="0"/>
              <a:t>vue des variables</a:t>
            </a:r>
            <a:endParaRPr lang="en-US" sz="3200" b="1" u="sng" dirty="0"/>
          </a:p>
        </p:txBody>
      </p:sp>
      <p:pic>
        <p:nvPicPr>
          <p:cNvPr id="146436" name="Picture 4" descr="variable type type "/>
          <p:cNvPicPr>
            <a:picLocks noChangeAspect="1" noChangeArrowheads="1"/>
          </p:cNvPicPr>
          <p:nvPr/>
        </p:nvPicPr>
        <p:blipFill>
          <a:blip r:embed="rId2"/>
          <a:srcRect/>
          <a:stretch>
            <a:fillRect/>
          </a:stretch>
        </p:blipFill>
        <p:spPr bwMode="auto">
          <a:xfrm>
            <a:off x="285720" y="2705100"/>
            <a:ext cx="8643998" cy="4152900"/>
          </a:xfrm>
          <a:prstGeom prst="rect">
            <a:avLst/>
          </a:prstGeom>
          <a:noFill/>
        </p:spPr>
      </p:pic>
      <p:sp>
        <p:nvSpPr>
          <p:cNvPr id="146438" name="Rectangle 6"/>
          <p:cNvSpPr>
            <a:spLocks noChangeArrowheads="1"/>
          </p:cNvSpPr>
          <p:nvPr/>
        </p:nvSpPr>
        <p:spPr bwMode="auto">
          <a:xfrm>
            <a:off x="1547813" y="2492375"/>
            <a:ext cx="6553200" cy="4365625"/>
          </a:xfrm>
          <a:prstGeom prst="rect">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wheel(4)">
                                      <p:cBhvr>
                                        <p:cTn id="7" dur="2000"/>
                                        <p:tgtEl>
                                          <p:spTgt spid="1464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6434">
                                            <p:txEl>
                                              <p:pRg st="0" end="0"/>
                                            </p:txEl>
                                          </p:spTgt>
                                        </p:tgtEl>
                                        <p:attrNameLst>
                                          <p:attrName>style.visibility</p:attrName>
                                        </p:attrNameLst>
                                      </p:cBhvr>
                                      <p:to>
                                        <p:strVal val="visible"/>
                                      </p:to>
                                    </p:set>
                                    <p:animEffect transition="in" filter="wheel(4)">
                                      <p:cBhvr>
                                        <p:cTn id="12" dur="2000"/>
                                        <p:tgtEl>
                                          <p:spTgt spid="1464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6434">
                                            <p:txEl>
                                              <p:pRg st="1" end="1"/>
                                            </p:txEl>
                                          </p:spTgt>
                                        </p:tgtEl>
                                        <p:attrNameLst>
                                          <p:attrName>style.visibility</p:attrName>
                                        </p:attrNameLst>
                                      </p:cBhvr>
                                      <p:to>
                                        <p:strVal val="visible"/>
                                      </p:to>
                                    </p:set>
                                    <p:animEffect transition="in" filter="wheel(4)">
                                      <p:cBhvr>
                                        <p:cTn id="17" dur="2000"/>
                                        <p:tgtEl>
                                          <p:spTgt spid="1464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0" nodeType="clickEffect" nodePh="1">
                                  <p:stCondLst>
                                    <p:cond delay="0"/>
                                  </p:stCondLst>
                                  <p:endCondLst>
                                    <p:cond evt="begin" delay="0">
                                      <p:tn val="20"/>
                                    </p:cond>
                                  </p:endCondLst>
                                  <p:childTnLst>
                                    <p:animEffect transition="out" filter="diamond(in)">
                                      <p:cBhvr>
                                        <p:cTn id="21" dur="2000"/>
                                        <p:tgtEl>
                                          <p:spTgt spid="146438"/>
                                        </p:tgtEl>
                                      </p:cBhvr>
                                    </p:animEffect>
                                    <p:set>
                                      <p:cBhvr>
                                        <p:cTn id="22" dur="1" fill="hold">
                                          <p:stCondLst>
                                            <p:cond delay="1999"/>
                                          </p:stCondLst>
                                        </p:cTn>
                                        <p:tgtEl>
                                          <p:spTgt spid="146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p:bldP spid="146435" grpId="0" animBg="1"/>
      <p:bldP spid="1464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user\Desktop\صور\images (17).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7107" name="Rectangle 1"/>
          <p:cNvSpPr>
            <a:spLocks noChangeArrowheads="1"/>
          </p:cNvSpPr>
          <p:nvPr/>
        </p:nvSpPr>
        <p:spPr bwMode="auto">
          <a:xfrm>
            <a:off x="1000125" y="2500313"/>
            <a:ext cx="7786688" cy="830262"/>
          </a:xfrm>
          <a:prstGeom prst="rect">
            <a:avLst/>
          </a:prstGeom>
          <a:noFill/>
          <a:ln w="9525">
            <a:noFill/>
            <a:miter lim="800000"/>
            <a:headEnd/>
            <a:tailEnd/>
          </a:ln>
        </p:spPr>
        <p:txBody>
          <a:bodyPr anchor="ctr">
            <a:spAutoFit/>
          </a:bodyPr>
          <a:lstStyle/>
          <a:p>
            <a:pPr indent="95250" algn="ctr" rtl="1" eaLnBrk="0" hangingPunct="0">
              <a:defRPr/>
            </a:pPr>
            <a:r>
              <a:rPr lang="ar-DZ" sz="2400" dirty="0">
                <a:solidFill>
                  <a:srgbClr val="000000"/>
                </a:solidFill>
                <a:latin typeface="Simplified Arabic" pitchFamily="18" charset="-78"/>
                <a:cs typeface="Calibri" pitchFamily="34" charset="0"/>
              </a:rPr>
              <a:t>   </a:t>
            </a:r>
            <a:r>
              <a:rPr lang="ar-SA" sz="2400" b="1" dirty="0">
                <a:solidFill>
                  <a:srgbClr val="000000"/>
                </a:solidFill>
                <a:latin typeface="Simplified Arabic" pitchFamily="18" charset="-78"/>
                <a:cs typeface="Calibri" pitchFamily="34" charset="0"/>
              </a:rPr>
              <a:t>لتعريف نوع المتغير في شاشة  </a:t>
            </a:r>
            <a:r>
              <a:rPr lang="en-US" sz="2400" b="1" dirty="0">
                <a:solidFill>
                  <a:srgbClr val="000000"/>
                </a:solidFill>
                <a:latin typeface="Simplified Arabic" pitchFamily="18" charset="-78"/>
                <a:cs typeface="Calibri" pitchFamily="34" charset="0"/>
              </a:rPr>
              <a:t>Variable View </a:t>
            </a:r>
            <a:r>
              <a:rPr lang="ar-SA" sz="2400" b="1" dirty="0">
                <a:solidFill>
                  <a:srgbClr val="000000"/>
                </a:solidFill>
                <a:latin typeface="Simplified Arabic" pitchFamily="18" charset="-78"/>
                <a:cs typeface="Calibri" pitchFamily="34" charset="0"/>
              </a:rPr>
              <a:t> في برنامج </a:t>
            </a:r>
            <a:r>
              <a:rPr lang="en-US" sz="2400" b="1" dirty="0">
                <a:solidFill>
                  <a:srgbClr val="000000"/>
                </a:solidFill>
                <a:latin typeface="Simplified Arabic" pitchFamily="18" charset="-78"/>
                <a:cs typeface="Calibri" pitchFamily="34" charset="0"/>
              </a:rPr>
              <a:t>SPSS</a:t>
            </a:r>
            <a:r>
              <a:rPr lang="ar-SA" sz="2400" b="1" dirty="0">
                <a:solidFill>
                  <a:srgbClr val="000000"/>
                </a:solidFill>
                <a:latin typeface="Simplified Arabic" pitchFamily="18" charset="-78"/>
                <a:cs typeface="Calibri" pitchFamily="34" charset="0"/>
              </a:rPr>
              <a:t> ، </a:t>
            </a:r>
            <a:endParaRPr lang="ar-DZ" sz="2400" b="1" dirty="0">
              <a:solidFill>
                <a:srgbClr val="000000"/>
              </a:solidFill>
              <a:latin typeface="Simplified Arabic" pitchFamily="18" charset="-78"/>
              <a:cs typeface="Calibri" pitchFamily="34" charset="0"/>
            </a:endParaRPr>
          </a:p>
          <a:p>
            <a:pPr algn="ctr" rtl="1" eaLnBrk="0" hangingPunct="0">
              <a:defRPr/>
            </a:pPr>
            <a:r>
              <a:rPr lang="ar-SA" sz="2400" b="1" dirty="0">
                <a:solidFill>
                  <a:srgbClr val="000000"/>
                </a:solidFill>
                <a:latin typeface="Simplified Arabic" pitchFamily="18" charset="-78"/>
                <a:cs typeface="Calibri" pitchFamily="34" charset="0"/>
              </a:rPr>
              <a:t>حيث يظهر عدة أنواع عندما تضغط بجوار </a:t>
            </a:r>
            <a:r>
              <a:rPr lang="en-US" sz="2400" b="1" dirty="0">
                <a:solidFill>
                  <a:srgbClr val="000000"/>
                </a:solidFill>
                <a:latin typeface="Simplified Arabic" pitchFamily="18" charset="-78"/>
                <a:cs typeface="Calibri" pitchFamily="34" charset="0"/>
              </a:rPr>
              <a:t>Numeric</a:t>
            </a:r>
            <a:r>
              <a:rPr lang="ar-SA" sz="2400" b="1" dirty="0">
                <a:solidFill>
                  <a:srgbClr val="000000"/>
                </a:solidFill>
                <a:latin typeface="Simplified Arabic" pitchFamily="18" charset="-78"/>
                <a:cs typeface="Calibri" pitchFamily="34" charset="0"/>
              </a:rPr>
              <a:t>:</a:t>
            </a:r>
            <a:endParaRPr lang="ar-SA" sz="2400" b="1" dirty="0"/>
          </a:p>
        </p:txBody>
      </p:sp>
      <p:pic>
        <p:nvPicPr>
          <p:cNvPr id="54276" name="Picture 578"/>
          <p:cNvPicPr>
            <a:picLocks noChangeAspect="1" noChangeArrowheads="1"/>
          </p:cNvPicPr>
          <p:nvPr/>
        </p:nvPicPr>
        <p:blipFill>
          <a:blip r:embed="rId3">
            <a:extLst>
              <a:ext uri="{28A0092B-C50C-407E-A947-70E740481C1C}">
                <a14:useLocalDpi xmlns="" xmlns:a14="http://schemas.microsoft.com/office/drawing/2010/main" val="0"/>
              </a:ext>
            </a:extLst>
          </a:blip>
          <a:srcRect t="12941" r="18379" b="81372"/>
          <a:stretch>
            <a:fillRect/>
          </a:stretch>
        </p:blipFill>
        <p:spPr bwMode="auto">
          <a:xfrm>
            <a:off x="714375" y="1928813"/>
            <a:ext cx="814387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Arrow Connector 1243"/>
          <p:cNvCxnSpPr/>
          <p:nvPr/>
        </p:nvCxnSpPr>
        <p:spPr>
          <a:xfrm flipH="1" flipV="1">
            <a:off x="2571750" y="2357438"/>
            <a:ext cx="333375" cy="4095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4278" name="Rectangle 3"/>
          <p:cNvSpPr>
            <a:spLocks noChangeArrowheads="1"/>
          </p:cNvSpPr>
          <p:nvPr/>
        </p:nvSpPr>
        <p:spPr bwMode="auto">
          <a:xfrm>
            <a:off x="2643188" y="3214688"/>
            <a:ext cx="6500812"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just" rtl="1" eaLnBrk="0" hangingPunct="0">
              <a:tabLst>
                <a:tab pos="30163" algn="r"/>
              </a:tabLst>
            </a:pPr>
            <a:r>
              <a:rPr lang="ar-SA" sz="2400" dirty="0">
                <a:solidFill>
                  <a:srgbClr val="000000"/>
                </a:solidFill>
                <a:latin typeface="Simplified Arabic" pitchFamily="18" charset="-78"/>
                <a:cs typeface="Calibri" pitchFamily="34" charset="0"/>
              </a:rPr>
              <a:t>تفتح النافذة المجاورة ومنها تختار نوع المتغير الذي تريده ، وإليك تعريف سريع لهذه الأنواع</a:t>
            </a:r>
            <a:r>
              <a:rPr lang="en-US" sz="2400" dirty="0">
                <a:solidFill>
                  <a:srgbClr val="000000"/>
                </a:solidFill>
                <a:latin typeface="Simplified Arabic" pitchFamily="18" charset="-78"/>
                <a:cs typeface="Calibri" pitchFamily="34" charset="0"/>
              </a:rPr>
              <a:t> :</a:t>
            </a:r>
            <a:endParaRPr lang="en-US" sz="2400" dirty="0"/>
          </a:p>
          <a:p>
            <a:pPr algn="just" rtl="1" eaLnBrk="0" hangingPunct="0">
              <a:tabLst>
                <a:tab pos="30163" algn="r"/>
              </a:tabLst>
            </a:pPr>
            <a:r>
              <a:rPr lang="ar-SA" sz="2400" b="1" dirty="0">
                <a:solidFill>
                  <a:srgbClr val="000000"/>
                </a:solidFill>
                <a:latin typeface="Simplified Arabic" pitchFamily="18" charset="-78"/>
                <a:cs typeface="Calibri" pitchFamily="34" charset="0"/>
              </a:rPr>
              <a:t>1-المتغير الرقمي</a:t>
            </a:r>
            <a:r>
              <a:rPr lang="en-US" sz="2400" b="1" dirty="0">
                <a:solidFill>
                  <a:srgbClr val="000000"/>
                </a:solidFill>
                <a:latin typeface="Simplified Arabic" pitchFamily="18" charset="-78"/>
                <a:cs typeface="Calibri" pitchFamily="34" charset="0"/>
              </a:rPr>
              <a:t>(</a:t>
            </a:r>
            <a:r>
              <a:rPr lang="fr-FR" sz="2400" b="1" dirty="0">
                <a:solidFill>
                  <a:srgbClr val="000000"/>
                </a:solidFill>
                <a:latin typeface="Simplified Arabic" pitchFamily="18" charset="-78"/>
                <a:cs typeface="Calibri" pitchFamily="34" charset="0"/>
              </a:rPr>
              <a:t>Num</a:t>
            </a:r>
            <a:r>
              <a:rPr lang="fr-FR" sz="2400" b="1" dirty="0">
                <a:solidFill>
                  <a:srgbClr val="000000"/>
                </a:solidFill>
                <a:cs typeface="Calibri" pitchFamily="34" charset="0"/>
              </a:rPr>
              <a:t>é</a:t>
            </a:r>
            <a:r>
              <a:rPr lang="fr-FR" sz="2400" b="1" dirty="0">
                <a:solidFill>
                  <a:srgbClr val="000000"/>
                </a:solidFill>
                <a:latin typeface="Simplified Arabic" pitchFamily="18" charset="-78"/>
                <a:cs typeface="Calibri" pitchFamily="34" charset="0"/>
              </a:rPr>
              <a:t>rique - </a:t>
            </a:r>
            <a:r>
              <a:rPr lang="en-US" sz="2400" b="1" dirty="0">
                <a:solidFill>
                  <a:srgbClr val="000000"/>
                </a:solidFill>
                <a:latin typeface="Simplified Arabic" pitchFamily="18" charset="-78"/>
                <a:cs typeface="Calibri" pitchFamily="34" charset="0"/>
              </a:rPr>
              <a:t>Numeric) </a:t>
            </a:r>
            <a:r>
              <a:rPr lang="ar-SA" sz="2400" b="1" dirty="0">
                <a:solidFill>
                  <a:srgbClr val="000000"/>
                </a:solidFill>
                <a:latin typeface="Simplified Arabic" pitchFamily="18" charset="-78"/>
                <a:cs typeface="Calibri" pitchFamily="34" charset="0"/>
              </a:rPr>
              <a:t>: </a:t>
            </a:r>
            <a:endParaRPr lang="ar-DZ" sz="2400" b="1" dirty="0">
              <a:solidFill>
                <a:srgbClr val="000000"/>
              </a:solidFill>
              <a:latin typeface="Simplified Arabic" pitchFamily="18" charset="-78"/>
              <a:cs typeface="Calibri" pitchFamily="34" charset="0"/>
            </a:endParaRPr>
          </a:p>
          <a:p>
            <a:pPr algn="just" rtl="1" eaLnBrk="0" hangingPunct="0">
              <a:tabLst>
                <a:tab pos="30163" algn="r"/>
              </a:tabLst>
            </a:pPr>
            <a:r>
              <a:rPr lang="ar-DZ" sz="2400" b="1" dirty="0">
                <a:solidFill>
                  <a:srgbClr val="000000"/>
                </a:solidFill>
                <a:latin typeface="Simplified Arabic" pitchFamily="18" charset="-78"/>
                <a:cs typeface="Calibri" pitchFamily="34" charset="0"/>
              </a:rPr>
              <a:t>    </a:t>
            </a:r>
            <a:r>
              <a:rPr lang="ar-SA" sz="2400" dirty="0">
                <a:solidFill>
                  <a:srgbClr val="000000"/>
                </a:solidFill>
                <a:latin typeface="Simplified Arabic" pitchFamily="18" charset="-78"/>
                <a:cs typeface="Calibri" pitchFamily="34" charset="0"/>
              </a:rPr>
              <a:t>البيانات  تكون قيمها أرقام، والمتغير هنا يقبل الأرقام بصيغ معينة  </a:t>
            </a:r>
            <a:r>
              <a:rPr lang="en-US" sz="2400" dirty="0">
                <a:solidFill>
                  <a:srgbClr val="000000"/>
                </a:solidFill>
                <a:latin typeface="Simplified Arabic" pitchFamily="18" charset="-78"/>
                <a:cs typeface="Calibri" pitchFamily="34" charset="0"/>
              </a:rPr>
              <a:t>Scientific Notation  </a:t>
            </a:r>
            <a:r>
              <a:rPr lang="ar-DZ" sz="2400" dirty="0">
                <a:solidFill>
                  <a:srgbClr val="000000"/>
                </a:solidFill>
                <a:latin typeface="Simplified Arabic" pitchFamily="18" charset="-78"/>
                <a:cs typeface="Calibri" pitchFamily="34" charset="0"/>
              </a:rPr>
              <a:t> </a:t>
            </a:r>
            <a:r>
              <a:rPr lang="ar-SA" sz="2400" dirty="0">
                <a:solidFill>
                  <a:srgbClr val="000000"/>
                </a:solidFill>
                <a:latin typeface="Simplified Arabic" pitchFamily="18" charset="-78"/>
                <a:cs typeface="Calibri" pitchFamily="34" charset="0"/>
              </a:rPr>
              <a:t>وغيرها وهي نوعين</a:t>
            </a:r>
            <a:r>
              <a:rPr lang="en-US" sz="2400" dirty="0">
                <a:solidFill>
                  <a:srgbClr val="000000"/>
                </a:solidFill>
                <a:latin typeface="Simplified Arabic" pitchFamily="18" charset="-78"/>
                <a:cs typeface="Calibri" pitchFamily="34" charset="0"/>
              </a:rPr>
              <a:t> :</a:t>
            </a:r>
            <a:endParaRPr lang="en-US" sz="2400" dirty="0"/>
          </a:p>
          <a:p>
            <a:pPr algn="just" rtl="1" eaLnBrk="0" hangingPunct="0">
              <a:buFontTx/>
              <a:buChar char="•"/>
              <a:tabLst>
                <a:tab pos="30163" algn="r"/>
              </a:tabLst>
            </a:pPr>
            <a:r>
              <a:rPr lang="ar-SA" sz="2400" b="1" dirty="0">
                <a:solidFill>
                  <a:srgbClr val="000000"/>
                </a:solidFill>
                <a:latin typeface="Simplified Arabic" pitchFamily="18" charset="-78"/>
                <a:cs typeface="Times New Roman" pitchFamily="18" charset="0"/>
              </a:rPr>
              <a:t>المتغيرات المتصلة </a:t>
            </a:r>
            <a:r>
              <a:rPr lang="en-US" sz="2400" b="1" dirty="0">
                <a:solidFill>
                  <a:srgbClr val="000000"/>
                </a:solidFill>
                <a:latin typeface="Simplified Arabic" pitchFamily="18" charset="-78"/>
                <a:cs typeface="Times New Roman" pitchFamily="18" charset="0"/>
              </a:rPr>
              <a:t>Continuous</a:t>
            </a:r>
            <a:r>
              <a:rPr lang="ar-SA" sz="2400" b="1" dirty="0">
                <a:solidFill>
                  <a:srgbClr val="000000"/>
                </a:solidFill>
                <a:latin typeface="Simplified Arabic" pitchFamily="18" charset="-78"/>
                <a:cs typeface="Times New Roman" pitchFamily="18" charset="0"/>
              </a:rPr>
              <a:t>:</a:t>
            </a:r>
            <a:r>
              <a:rPr lang="ar-SA" sz="2400" dirty="0">
                <a:solidFill>
                  <a:srgbClr val="000000"/>
                </a:solidFill>
                <a:latin typeface="Simplified Arabic" pitchFamily="18" charset="-78"/>
                <a:cs typeface="Times New Roman" pitchFamily="18" charset="0"/>
              </a:rPr>
              <a:t> مثل العمر والطول والوزن والراتب ودرجة طالب</a:t>
            </a:r>
            <a:r>
              <a:rPr lang="en-US" sz="2400" dirty="0">
                <a:solidFill>
                  <a:srgbClr val="000000"/>
                </a:solidFill>
                <a:latin typeface="Simplified Arabic" pitchFamily="18" charset="-78"/>
                <a:cs typeface="Times New Roman" pitchFamily="18" charset="0"/>
              </a:rPr>
              <a:t> ... </a:t>
            </a:r>
            <a:r>
              <a:rPr lang="ar-SA" sz="2400" dirty="0" err="1">
                <a:solidFill>
                  <a:srgbClr val="000000"/>
                </a:solidFill>
                <a:latin typeface="Simplified Arabic" pitchFamily="18" charset="-78"/>
                <a:cs typeface="Times New Roman" pitchFamily="18" charset="0"/>
              </a:rPr>
              <a:t>إلخ</a:t>
            </a:r>
            <a:r>
              <a:rPr lang="ar-DZ" sz="2400" dirty="0">
                <a:solidFill>
                  <a:srgbClr val="000000"/>
                </a:solidFill>
                <a:latin typeface="Simplified Arabic" pitchFamily="18" charset="-78"/>
                <a:cs typeface="Times New Roman" pitchFamily="18" charset="0"/>
              </a:rPr>
              <a:t>.</a:t>
            </a:r>
          </a:p>
          <a:p>
            <a:pPr algn="just" rtl="1" eaLnBrk="0" hangingPunct="0">
              <a:buFontTx/>
              <a:buChar char="•"/>
              <a:tabLst>
                <a:tab pos="30163" algn="r"/>
              </a:tabLst>
            </a:pPr>
            <a:r>
              <a:rPr lang="ar-SA" sz="2400" b="1" dirty="0"/>
              <a:t>المتغيرات النوعية</a:t>
            </a:r>
            <a:r>
              <a:rPr lang="fr-FR" sz="2400" b="1" dirty="0"/>
              <a:t> :</a:t>
            </a:r>
            <a:r>
              <a:rPr lang="fr-FR" sz="2400" b="1" dirty="0" err="1"/>
              <a:t>Categorical</a:t>
            </a:r>
            <a:r>
              <a:rPr lang="fr-FR" sz="2400" dirty="0"/>
              <a:t> </a:t>
            </a:r>
            <a:r>
              <a:rPr lang="ar-SA" sz="2400" dirty="0"/>
              <a:t>مثل متغير النوع/الجنس  والحالة الاجتماعية والمؤهل العلمي</a:t>
            </a:r>
            <a:r>
              <a:rPr lang="ar-DZ" sz="2400" dirty="0"/>
              <a:t>، ...</a:t>
            </a:r>
            <a:endParaRPr lang="en-US" sz="2400" dirty="0"/>
          </a:p>
        </p:txBody>
      </p:sp>
      <p:pic>
        <p:nvPicPr>
          <p:cNvPr id="54279" name="Picture 577"/>
          <p:cNvPicPr>
            <a:picLocks noChangeAspect="1" noChangeArrowheads="1"/>
          </p:cNvPicPr>
          <p:nvPr/>
        </p:nvPicPr>
        <p:blipFill>
          <a:blip r:embed="rId4">
            <a:extLst>
              <a:ext uri="{28A0092B-C50C-407E-A947-70E740481C1C}">
                <a14:useLocalDpi xmlns="" xmlns:a14="http://schemas.microsoft.com/office/drawing/2010/main" val="0"/>
              </a:ext>
            </a:extLst>
          </a:blip>
          <a:srcRect l="29782" t="28040" r="29289" b="27255"/>
          <a:stretch>
            <a:fillRect/>
          </a:stretch>
        </p:blipFill>
        <p:spPr bwMode="auto">
          <a:xfrm>
            <a:off x="0" y="3214686"/>
            <a:ext cx="2714612" cy="364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80" name="Rectangle 4"/>
          <p:cNvSpPr>
            <a:spLocks noChangeArrowheads="1"/>
          </p:cNvSpPr>
          <p:nvPr/>
        </p:nvSpPr>
        <p:spPr bwMode="auto">
          <a:xfrm>
            <a:off x="571500" y="1071563"/>
            <a:ext cx="835818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r" rtl="1" eaLnBrk="0" hangingPunct="0">
              <a:tabLst>
                <a:tab pos="30163" algn="r"/>
              </a:tabLst>
            </a:pPr>
            <a:r>
              <a:rPr lang="ar-SA" sz="2400" b="1">
                <a:solidFill>
                  <a:srgbClr val="000000"/>
                </a:solidFill>
                <a:latin typeface="Simplified Arabic" pitchFamily="18" charset="-78"/>
                <a:cs typeface="Times New Roman" pitchFamily="18" charset="0"/>
              </a:rPr>
              <a:t>المتغيرات النوعية </a:t>
            </a:r>
            <a:r>
              <a:rPr lang="en-US" sz="2400" b="1">
                <a:solidFill>
                  <a:srgbClr val="000000"/>
                </a:solidFill>
                <a:latin typeface="Simplified Arabic" pitchFamily="18" charset="-78"/>
                <a:cs typeface="Times New Roman" pitchFamily="18" charset="0"/>
              </a:rPr>
              <a:t>:Categorical</a:t>
            </a:r>
            <a:r>
              <a:rPr lang="en-US" sz="2400">
                <a:solidFill>
                  <a:srgbClr val="000000"/>
                </a:solidFill>
                <a:latin typeface="Simplified Arabic" pitchFamily="18" charset="-78"/>
                <a:cs typeface="Times New Roman" pitchFamily="18" charset="0"/>
              </a:rPr>
              <a:t> </a:t>
            </a:r>
            <a:endParaRPr lang="ar-DZ" sz="2400">
              <a:solidFill>
                <a:srgbClr val="000000"/>
              </a:solidFill>
              <a:latin typeface="Simplified Arabic" pitchFamily="18" charset="-78"/>
              <a:cs typeface="Times New Roman" pitchFamily="18" charset="0"/>
            </a:endParaRPr>
          </a:p>
          <a:p>
            <a:pPr algn="r" rtl="1" eaLnBrk="0" hangingPunct="0">
              <a:tabLst>
                <a:tab pos="30163" algn="r"/>
              </a:tabLst>
            </a:pPr>
            <a:r>
              <a:rPr lang="ar-SA" sz="2400">
                <a:solidFill>
                  <a:srgbClr val="000000"/>
                </a:solidFill>
                <a:latin typeface="Simplified Arabic" pitchFamily="18" charset="-78"/>
                <a:cs typeface="Times New Roman" pitchFamily="18" charset="0"/>
              </a:rPr>
              <a:t>مثل متغير النوع/الجنس والحالة الاجتماعية والمؤهل العلمي،</a:t>
            </a:r>
            <a:r>
              <a:rPr lang="en-US" sz="2400">
                <a:solidFill>
                  <a:srgbClr val="000000"/>
                </a:solidFill>
                <a:latin typeface="Simplified Arabic" pitchFamily="18" charset="-78"/>
                <a:cs typeface="Times New Roman" pitchFamily="18" charset="0"/>
              </a:rPr>
              <a:t> .... </a:t>
            </a:r>
            <a:endParaRPr lang="en-US" sz="2400"/>
          </a:p>
        </p:txBody>
      </p:sp>
      <p:sp>
        <p:nvSpPr>
          <p:cNvPr id="10" name="Rectangle 9"/>
          <p:cNvSpPr/>
          <p:nvPr/>
        </p:nvSpPr>
        <p:spPr>
          <a:xfrm>
            <a:off x="3286116" y="571480"/>
            <a:ext cx="273023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3200" b="1" dirty="0">
                <a:ln/>
                <a:solidFill>
                  <a:schemeClr val="accent3"/>
                </a:solidFill>
                <a:effectLst>
                  <a:glow rad="139700">
                    <a:schemeClr val="accent4">
                      <a:satMod val="175000"/>
                      <a:alpha val="40000"/>
                    </a:schemeClr>
                  </a:glow>
                </a:effectLst>
                <a:latin typeface="Arabic Transparent"/>
                <a:cs typeface="Calibri" pitchFamily="34" charset="0"/>
              </a:rPr>
              <a:t>2-</a:t>
            </a:r>
            <a:r>
              <a:rPr lang="ar-SA" sz="32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أنواع المتغيرات:</a:t>
            </a:r>
            <a:endParaRPr lang="fr-FR" sz="3200" b="1" dirty="0">
              <a:ln/>
              <a:solidFill>
                <a:schemeClr val="accent3"/>
              </a:solidFill>
              <a:effectLst>
                <a:glow rad="139700">
                  <a:schemeClr val="accent4">
                    <a:satMod val="175000"/>
                    <a:alpha val="40000"/>
                  </a:schemeClr>
                </a:glow>
              </a:effectLst>
            </a:endParaRPr>
          </a:p>
        </p:txBody>
      </p:sp>
      <p:pic>
        <p:nvPicPr>
          <p:cNvPr id="11" name="Picture 7" descr="C:\Users\user\Desktop\images (23).jpg"/>
          <p:cNvPicPr>
            <a:picLocks noChangeAspect="1" noChangeArrowheads="1"/>
          </p:cNvPicPr>
          <p:nvPr/>
        </p:nvPicPr>
        <p:blipFill>
          <a:blip r:embed="rId5"/>
          <a:srcRect/>
          <a:stretch>
            <a:fillRect/>
          </a:stretch>
        </p:blipFill>
        <p:spPr bwMode="auto">
          <a:xfrm>
            <a:off x="0" y="0"/>
            <a:ext cx="9144000" cy="642918"/>
          </a:xfrm>
          <a:prstGeom prst="rect">
            <a:avLst/>
          </a:prstGeom>
          <a:ln>
            <a:noFill/>
          </a:ln>
          <a:effectLst>
            <a:softEdge rad="112500"/>
          </a:effectLst>
        </p:spPr>
      </p:pic>
    </p:spTree>
  </p:cSld>
  <p:clrMapOvr>
    <a:masterClrMapping/>
  </p:clrMapOvr>
  <p:transition spd="slow">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user\Desktop\صور\images (17).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5299" name="Rectangle 1"/>
          <p:cNvSpPr>
            <a:spLocks noChangeArrowheads="1"/>
          </p:cNvSpPr>
          <p:nvPr/>
        </p:nvSpPr>
        <p:spPr bwMode="auto">
          <a:xfrm>
            <a:off x="2000250" y="928688"/>
            <a:ext cx="6929438"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400" b="1">
                <a:solidFill>
                  <a:srgbClr val="000000"/>
                </a:solidFill>
                <a:latin typeface="Simplified Arabic" pitchFamily="18" charset="-78"/>
                <a:cs typeface="Calibri" pitchFamily="34" charset="0"/>
              </a:rPr>
              <a:t>2</a:t>
            </a:r>
            <a:r>
              <a:rPr lang="ar-SA" sz="2800" b="1">
                <a:solidFill>
                  <a:srgbClr val="000000"/>
                </a:solidFill>
                <a:latin typeface="Simplified Arabic" pitchFamily="18" charset="-78"/>
                <a:cs typeface="Calibri" pitchFamily="34" charset="0"/>
              </a:rPr>
              <a:t>- متغير الفاصلة (</a:t>
            </a:r>
            <a:r>
              <a:rPr lang="en-US" sz="2800" b="1">
                <a:solidFill>
                  <a:srgbClr val="000000"/>
                </a:solidFill>
                <a:latin typeface="Simplified Arabic" pitchFamily="18" charset="-78"/>
                <a:cs typeface="Calibri" pitchFamily="34" charset="0"/>
              </a:rPr>
              <a:t>Comma</a:t>
            </a:r>
            <a:r>
              <a:rPr lang="ar-SA" sz="2800" b="1">
                <a:solidFill>
                  <a:srgbClr val="000000"/>
                </a:solidFill>
                <a:latin typeface="Simplified Arabic" pitchFamily="18" charset="-78"/>
                <a:cs typeface="Calibri" pitchFamily="34" charset="0"/>
              </a:rPr>
              <a:t>- </a:t>
            </a:r>
            <a:r>
              <a:rPr lang="fr-FR" sz="2800" b="1">
                <a:solidFill>
                  <a:srgbClr val="000000"/>
                </a:solidFill>
                <a:latin typeface="Simplified Arabic" pitchFamily="18" charset="-78"/>
                <a:cs typeface="Calibri" pitchFamily="34" charset="0"/>
              </a:rPr>
              <a:t>Virgule</a:t>
            </a:r>
            <a:r>
              <a:rPr lang="ar-SA" sz="2800" b="1">
                <a:solidFill>
                  <a:srgbClr val="000000"/>
                </a:solidFill>
                <a:latin typeface="Simplified Arabic" pitchFamily="18" charset="-78"/>
                <a:cs typeface="Calibri" pitchFamily="34" charset="0"/>
              </a:rPr>
              <a:t>)</a:t>
            </a:r>
            <a:r>
              <a:rPr lang="ar-DZ" sz="2800" b="1">
                <a:solidFill>
                  <a:srgbClr val="000000"/>
                </a:solidFill>
                <a:latin typeface="Simplified Arabic" pitchFamily="18" charset="-78"/>
                <a:cs typeface="Calibri" pitchFamily="34" charset="0"/>
              </a:rPr>
              <a:t>: </a:t>
            </a:r>
            <a:r>
              <a:rPr lang="ar-SA" sz="2800">
                <a:solidFill>
                  <a:srgbClr val="000000"/>
                </a:solidFill>
                <a:latin typeface="Simplified Arabic" pitchFamily="18" charset="-78"/>
                <a:cs typeface="Calibri" pitchFamily="34" charset="0"/>
              </a:rPr>
              <a:t>يتكون المتغير من أرقام يفصل كل ثلاث خانات بفاصلة وتستعمل النقطة للكسر العشري</a:t>
            </a:r>
            <a:r>
              <a:rPr lang="en-US" sz="2800">
                <a:solidFill>
                  <a:srgbClr val="000000"/>
                </a:solidFill>
                <a:latin typeface="Simplified Arabic" pitchFamily="18" charset="-78"/>
                <a:cs typeface="Calibri" pitchFamily="34" charset="0"/>
              </a:rPr>
              <a:t> .</a:t>
            </a:r>
            <a:endParaRPr lang="en-US" sz="2800"/>
          </a:p>
          <a:p>
            <a:pPr algn="r" rtl="1" eaLnBrk="0" hangingPunct="0"/>
            <a:r>
              <a:rPr lang="ar-SA" sz="2800" b="1">
                <a:solidFill>
                  <a:srgbClr val="000000"/>
                </a:solidFill>
                <a:latin typeface="Simplified Arabic" pitchFamily="18" charset="-78"/>
                <a:cs typeface="Calibri" pitchFamily="34" charset="0"/>
              </a:rPr>
              <a:t>3- متغير النقطة (</a:t>
            </a:r>
            <a:r>
              <a:rPr lang="en-US" sz="2800" b="1">
                <a:solidFill>
                  <a:srgbClr val="000000"/>
                </a:solidFill>
                <a:latin typeface="Simplified Arabic" pitchFamily="18" charset="-78"/>
                <a:cs typeface="Calibri" pitchFamily="34" charset="0"/>
              </a:rPr>
              <a:t>Dot</a:t>
            </a:r>
            <a:r>
              <a:rPr lang="ar-SA" sz="2800" b="1">
                <a:solidFill>
                  <a:srgbClr val="000000"/>
                </a:solidFill>
                <a:latin typeface="Simplified Arabic" pitchFamily="18" charset="-78"/>
                <a:cs typeface="Calibri" pitchFamily="34" charset="0"/>
              </a:rPr>
              <a:t>- </a:t>
            </a:r>
            <a:r>
              <a:rPr lang="fr-FR" sz="2800" b="1">
                <a:solidFill>
                  <a:srgbClr val="000000"/>
                </a:solidFill>
                <a:latin typeface="Simplified Arabic" pitchFamily="18" charset="-78"/>
                <a:cs typeface="Calibri" pitchFamily="34" charset="0"/>
              </a:rPr>
              <a:t>Points</a:t>
            </a:r>
            <a:r>
              <a:rPr lang="ar-SA" sz="2800" b="1">
                <a:solidFill>
                  <a:srgbClr val="000000"/>
                </a:solidFill>
                <a:latin typeface="Simplified Arabic" pitchFamily="18" charset="-78"/>
                <a:cs typeface="Calibri" pitchFamily="34" charset="0"/>
              </a:rPr>
              <a:t>)</a:t>
            </a:r>
            <a:r>
              <a:rPr lang="ar-DZ" sz="2800" b="1">
                <a:solidFill>
                  <a:srgbClr val="000000"/>
                </a:solidFill>
                <a:latin typeface="Simplified Arabic" pitchFamily="18" charset="-78"/>
                <a:cs typeface="Calibri" pitchFamily="34" charset="0"/>
              </a:rPr>
              <a:t>: </a:t>
            </a:r>
            <a:r>
              <a:rPr lang="ar-SA" sz="2800">
                <a:solidFill>
                  <a:srgbClr val="000000"/>
                </a:solidFill>
                <a:latin typeface="Simplified Arabic" pitchFamily="18" charset="-78"/>
                <a:cs typeface="Calibri" pitchFamily="34" charset="0"/>
              </a:rPr>
              <a:t>يتكون المتغير من أرقام</a:t>
            </a:r>
            <a:endParaRPr lang="ar-DZ" sz="2800">
              <a:solidFill>
                <a:srgbClr val="000000"/>
              </a:solidFill>
              <a:latin typeface="Simplified Arabic" pitchFamily="18" charset="-78"/>
              <a:cs typeface="Calibri" pitchFamily="34" charset="0"/>
            </a:endParaRPr>
          </a:p>
          <a:p>
            <a:pPr algn="r" rtl="1" eaLnBrk="0" hangingPunct="0"/>
            <a:r>
              <a:rPr lang="ar-SA" sz="2800">
                <a:solidFill>
                  <a:srgbClr val="000000"/>
                </a:solidFill>
                <a:latin typeface="Simplified Arabic" pitchFamily="18" charset="-78"/>
                <a:cs typeface="Calibri" pitchFamily="34" charset="0"/>
              </a:rPr>
              <a:t> يفصل كل ثلاث خانات بنقطة وتستعمل الفاصلة للكسر العشري</a:t>
            </a:r>
            <a:r>
              <a:rPr lang="en-US" sz="2800">
                <a:solidFill>
                  <a:srgbClr val="000000"/>
                </a:solidFill>
                <a:latin typeface="Simplified Arabic" pitchFamily="18" charset="-78"/>
                <a:cs typeface="Calibri" pitchFamily="34" charset="0"/>
              </a:rPr>
              <a:t>.</a:t>
            </a:r>
            <a:endParaRPr lang="en-US" sz="2800"/>
          </a:p>
        </p:txBody>
      </p:sp>
      <p:sp>
        <p:nvSpPr>
          <p:cNvPr id="55300" name="Rectangle 2"/>
          <p:cNvSpPr>
            <a:spLocks noChangeArrowheads="1"/>
          </p:cNvSpPr>
          <p:nvPr/>
        </p:nvSpPr>
        <p:spPr bwMode="auto">
          <a:xfrm>
            <a:off x="1857375" y="3714750"/>
            <a:ext cx="7072313"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400" b="1" dirty="0">
                <a:solidFill>
                  <a:srgbClr val="000000"/>
                </a:solidFill>
                <a:latin typeface="Simplified Arabic" pitchFamily="18" charset="-78"/>
                <a:cs typeface="Calibri" pitchFamily="34" charset="0"/>
              </a:rPr>
              <a:t>4- </a:t>
            </a:r>
            <a:r>
              <a:rPr lang="ar-SA" sz="2800" b="1" dirty="0">
                <a:solidFill>
                  <a:srgbClr val="000000"/>
                </a:solidFill>
                <a:latin typeface="Simplified Arabic" pitchFamily="18" charset="-78"/>
                <a:cs typeface="Calibri" pitchFamily="34" charset="0"/>
              </a:rPr>
              <a:t>متغير علمي </a:t>
            </a:r>
            <a:r>
              <a:rPr lang="ar-DZ" sz="2800" b="1" dirty="0">
                <a:solidFill>
                  <a:srgbClr val="000000"/>
                </a:solidFill>
                <a:latin typeface="Simplified Arabic" pitchFamily="18" charset="-78"/>
                <a:cs typeface="Calibri" pitchFamily="34" charset="0"/>
              </a:rPr>
              <a:t>(</a:t>
            </a:r>
            <a:r>
              <a:rPr lang="en-US" sz="2800" b="1" dirty="0">
                <a:solidFill>
                  <a:srgbClr val="000000"/>
                </a:solidFill>
                <a:latin typeface="Simplified Arabic" pitchFamily="18" charset="-78"/>
                <a:cs typeface="Calibri" pitchFamily="34" charset="0"/>
              </a:rPr>
              <a:t>Scientific Notation</a:t>
            </a:r>
            <a:r>
              <a:rPr lang="ar-SA" sz="2800" b="1" dirty="0">
                <a:solidFill>
                  <a:srgbClr val="000000"/>
                </a:solidFill>
                <a:latin typeface="Simplified Arabic" pitchFamily="18" charset="-78"/>
                <a:cs typeface="Calibri" pitchFamily="34" charset="0"/>
              </a:rPr>
              <a:t>): </a:t>
            </a:r>
            <a:r>
              <a:rPr lang="ar-SA" sz="2800" dirty="0">
                <a:solidFill>
                  <a:srgbClr val="000000"/>
                </a:solidFill>
                <a:latin typeface="Simplified Arabic" pitchFamily="18" charset="-78"/>
                <a:cs typeface="Calibri" pitchFamily="34" charset="0"/>
              </a:rPr>
              <a:t>يتكون المتغير من أرقام تكتب مع العلامات الرياضية مثل الضرب في مضاعفات العشرة باستخدام أحد الحرفين </a:t>
            </a:r>
            <a:r>
              <a:rPr lang="en-US" sz="2800" dirty="0">
                <a:solidFill>
                  <a:srgbClr val="000000"/>
                </a:solidFill>
                <a:latin typeface="Simplified Arabic" pitchFamily="18" charset="-78"/>
                <a:cs typeface="Calibri" pitchFamily="34" charset="0"/>
              </a:rPr>
              <a:t> E,D </a:t>
            </a:r>
            <a:r>
              <a:rPr lang="ar-SA" sz="2800" dirty="0">
                <a:solidFill>
                  <a:srgbClr val="000000"/>
                </a:solidFill>
                <a:latin typeface="Simplified Arabic" pitchFamily="18" charset="-78"/>
                <a:cs typeface="Calibri" pitchFamily="34" charset="0"/>
              </a:rPr>
              <a:t>بعد الرقم ثم الأس مثال:</a:t>
            </a:r>
            <a:r>
              <a:rPr lang="en-US" sz="2800" dirty="0">
                <a:solidFill>
                  <a:srgbClr val="000000"/>
                </a:solidFill>
                <a:latin typeface="Simplified Arabic" pitchFamily="18" charset="-78"/>
                <a:cs typeface="Calibri" pitchFamily="34" charset="0"/>
              </a:rPr>
              <a:t> 3.5E5 </a:t>
            </a:r>
            <a:r>
              <a:rPr lang="ar-SA" sz="2800" dirty="0">
                <a:solidFill>
                  <a:srgbClr val="000000"/>
                </a:solidFill>
                <a:latin typeface="Simplified Arabic" pitchFamily="18" charset="-78"/>
                <a:cs typeface="Calibri" pitchFamily="34" charset="0"/>
              </a:rPr>
              <a:t> وهي تساوي رياضيا </a:t>
            </a:r>
            <a:r>
              <a:rPr lang="en-US" sz="2800" dirty="0">
                <a:solidFill>
                  <a:srgbClr val="000000"/>
                </a:solidFill>
                <a:latin typeface="Simplified Arabic" pitchFamily="18" charset="-78"/>
                <a:cs typeface="Calibri" pitchFamily="34" charset="0"/>
              </a:rPr>
              <a:t>10</a:t>
            </a:r>
            <a:r>
              <a:rPr lang="en-US" sz="2800" baseline="30000" dirty="0">
                <a:solidFill>
                  <a:srgbClr val="000000"/>
                </a:solidFill>
                <a:latin typeface="Simplified Arabic" pitchFamily="18" charset="-78"/>
                <a:cs typeface="Calibri" pitchFamily="34" charset="0"/>
              </a:rPr>
              <a:t>5</a:t>
            </a:r>
            <a:r>
              <a:rPr lang="ar-SA" sz="2800" dirty="0">
                <a:solidFill>
                  <a:srgbClr val="000000"/>
                </a:solidFill>
                <a:latin typeface="Simplified Arabic" pitchFamily="18" charset="-78"/>
                <a:cs typeface="Calibri" pitchFamily="34" charset="0"/>
              </a:rPr>
              <a:t>  </a:t>
            </a:r>
            <a:r>
              <a:rPr lang="en-US" sz="2800" dirty="0">
                <a:solidFill>
                  <a:srgbClr val="000000"/>
                </a:solidFill>
                <a:latin typeface="Simplified Arabic" pitchFamily="18" charset="-78"/>
                <a:cs typeface="Calibri" pitchFamily="34" charset="0"/>
              </a:rPr>
              <a:t>X</a:t>
            </a:r>
            <a:r>
              <a:rPr lang="ar-SA" sz="2800" dirty="0">
                <a:solidFill>
                  <a:srgbClr val="000000"/>
                </a:solidFill>
                <a:latin typeface="Simplified Arabic" pitchFamily="18" charset="-78"/>
                <a:cs typeface="Calibri" pitchFamily="34" charset="0"/>
              </a:rPr>
              <a:t>  </a:t>
            </a:r>
            <a:r>
              <a:rPr lang="en-US" sz="2800" dirty="0">
                <a:solidFill>
                  <a:srgbClr val="000000"/>
                </a:solidFill>
                <a:latin typeface="Simplified Arabic" pitchFamily="18" charset="-78"/>
                <a:cs typeface="Calibri" pitchFamily="34" charset="0"/>
              </a:rPr>
              <a:t>3.5</a:t>
            </a:r>
            <a:r>
              <a:rPr lang="ar-SA" sz="2800" dirty="0">
                <a:solidFill>
                  <a:srgbClr val="000000"/>
                </a:solidFill>
                <a:latin typeface="Simplified Arabic" pitchFamily="18" charset="-78"/>
                <a:cs typeface="Calibri" pitchFamily="34" charset="0"/>
              </a:rPr>
              <a:t>.</a:t>
            </a:r>
            <a:endParaRPr lang="en-US" sz="2800" dirty="0"/>
          </a:p>
          <a:p>
            <a:pPr algn="r" rtl="1" eaLnBrk="0" hangingPunct="0"/>
            <a:r>
              <a:rPr lang="ar-SA" sz="2800" b="1" dirty="0">
                <a:solidFill>
                  <a:srgbClr val="000000"/>
                </a:solidFill>
                <a:latin typeface="Simplified Arabic" pitchFamily="18" charset="-78"/>
                <a:cs typeface="Calibri" pitchFamily="34" charset="0"/>
              </a:rPr>
              <a:t>5-متغير تاريخ</a:t>
            </a:r>
            <a:r>
              <a:rPr lang="ar-SA" sz="2800" dirty="0">
                <a:solidFill>
                  <a:srgbClr val="000000"/>
                </a:solidFill>
                <a:latin typeface="Simplified Arabic" pitchFamily="18" charset="-78"/>
                <a:cs typeface="Calibri" pitchFamily="34" charset="0"/>
              </a:rPr>
              <a:t> </a:t>
            </a:r>
            <a:r>
              <a:rPr lang="en-US" sz="2800" b="1" dirty="0">
                <a:solidFill>
                  <a:srgbClr val="000000"/>
                </a:solidFill>
                <a:latin typeface="Simplified Arabic" pitchFamily="18" charset="-78"/>
                <a:cs typeface="Calibri" pitchFamily="34" charset="0"/>
              </a:rPr>
              <a:t>Date</a:t>
            </a:r>
            <a:r>
              <a:rPr lang="ar-SA" sz="2800" b="1" dirty="0">
                <a:solidFill>
                  <a:srgbClr val="000000"/>
                </a:solidFill>
                <a:latin typeface="Simplified Arabic" pitchFamily="18" charset="-78"/>
                <a:cs typeface="Calibri" pitchFamily="34" charset="0"/>
              </a:rPr>
              <a:t>: </a:t>
            </a:r>
            <a:r>
              <a:rPr lang="ar-SA" sz="2800" dirty="0">
                <a:solidFill>
                  <a:srgbClr val="000000"/>
                </a:solidFill>
                <a:latin typeface="Simplified Arabic" pitchFamily="18" charset="-78"/>
                <a:cs typeface="Calibri" pitchFamily="34" charset="0"/>
              </a:rPr>
              <a:t>يتكون المتغير من أرقام تكتب بطريقة خاصة مثل التاريخ والوقت.</a:t>
            </a:r>
            <a:endParaRPr lang="en-US" sz="2800" dirty="0"/>
          </a:p>
        </p:txBody>
      </p:sp>
      <p:pic>
        <p:nvPicPr>
          <p:cNvPr id="6"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pic>
        <p:nvPicPr>
          <p:cNvPr id="55302" name="Picture 577"/>
          <p:cNvPicPr>
            <a:picLocks noChangeAspect="1" noChangeArrowheads="1"/>
          </p:cNvPicPr>
          <p:nvPr/>
        </p:nvPicPr>
        <p:blipFill>
          <a:blip r:embed="rId4">
            <a:extLst>
              <a:ext uri="{28A0092B-C50C-407E-A947-70E740481C1C}">
                <a14:useLocalDpi xmlns="" xmlns:a14="http://schemas.microsoft.com/office/drawing/2010/main" val="0"/>
              </a:ext>
            </a:extLst>
          </a:blip>
          <a:srcRect l="29782" t="28040" r="29289" b="27255"/>
          <a:stretch>
            <a:fillRect/>
          </a:stretch>
        </p:blipFill>
        <p:spPr bwMode="auto">
          <a:xfrm>
            <a:off x="1" y="857232"/>
            <a:ext cx="2143108" cy="542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user\Desktop\صور\images (17).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6323" name="Rectangle 2"/>
          <p:cNvSpPr>
            <a:spLocks noChangeArrowheads="1"/>
          </p:cNvSpPr>
          <p:nvPr/>
        </p:nvSpPr>
        <p:spPr bwMode="auto">
          <a:xfrm>
            <a:off x="1857375" y="785813"/>
            <a:ext cx="700087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800" b="1">
                <a:solidFill>
                  <a:srgbClr val="000000"/>
                </a:solidFill>
                <a:latin typeface="Simplified Arabic" pitchFamily="18" charset="-78"/>
                <a:cs typeface="Calibri" pitchFamily="34" charset="0"/>
              </a:rPr>
              <a:t>6- متغير علامة الدولار </a:t>
            </a:r>
            <a:r>
              <a:rPr lang="en-US" sz="2800" b="1">
                <a:solidFill>
                  <a:srgbClr val="000000"/>
                </a:solidFill>
                <a:latin typeface="Simplified Arabic" pitchFamily="18" charset="-78"/>
                <a:cs typeface="Calibri" pitchFamily="34" charset="0"/>
              </a:rPr>
              <a:t>Dollar</a:t>
            </a:r>
            <a:r>
              <a:rPr lang="ar-SA" sz="2800" b="1">
                <a:solidFill>
                  <a:srgbClr val="000000"/>
                </a:solidFill>
                <a:latin typeface="Simplified Arabic" pitchFamily="18" charset="-78"/>
                <a:cs typeface="Calibri" pitchFamily="34" charset="0"/>
              </a:rPr>
              <a:t>: </a:t>
            </a:r>
            <a:r>
              <a:rPr lang="ar-SA" sz="2800">
                <a:solidFill>
                  <a:srgbClr val="000000"/>
                </a:solidFill>
                <a:latin typeface="Simplified Arabic" pitchFamily="18" charset="-78"/>
                <a:cs typeface="Calibri" pitchFamily="34" charset="0"/>
              </a:rPr>
              <a:t>يستعمل للإعلان عن العملة الأمريكية الدولار.</a:t>
            </a:r>
            <a:r>
              <a:rPr lang="en-US" sz="2800">
                <a:solidFill>
                  <a:srgbClr val="000000"/>
                </a:solidFill>
                <a:latin typeface="Simplified Arabic" pitchFamily="18" charset="-78"/>
                <a:cs typeface="Calibri" pitchFamily="34" charset="0"/>
              </a:rPr>
              <a:t> </a:t>
            </a:r>
            <a:endParaRPr lang="en-US" sz="2800"/>
          </a:p>
          <a:p>
            <a:pPr algn="r" rtl="1" eaLnBrk="0" hangingPunct="0"/>
            <a:r>
              <a:rPr lang="ar-SA" sz="2800" b="1">
                <a:solidFill>
                  <a:srgbClr val="000000"/>
                </a:solidFill>
                <a:latin typeface="Simplified Arabic" pitchFamily="18" charset="-78"/>
                <a:cs typeface="Calibri" pitchFamily="34" charset="0"/>
              </a:rPr>
              <a:t>7- متغير عملة </a:t>
            </a:r>
            <a:r>
              <a:rPr lang="en-US" sz="2800" b="1">
                <a:solidFill>
                  <a:srgbClr val="000000"/>
                </a:solidFill>
                <a:latin typeface="Simplified Arabic" pitchFamily="18" charset="-78"/>
                <a:cs typeface="Calibri" pitchFamily="34" charset="0"/>
              </a:rPr>
              <a:t>Custom Currency</a:t>
            </a:r>
            <a:r>
              <a:rPr lang="ar-SA" sz="2800" b="1">
                <a:solidFill>
                  <a:srgbClr val="000000"/>
                </a:solidFill>
                <a:latin typeface="Simplified Arabic" pitchFamily="18" charset="-78"/>
                <a:cs typeface="Calibri" pitchFamily="34" charset="0"/>
              </a:rPr>
              <a:t>: </a:t>
            </a:r>
            <a:r>
              <a:rPr lang="ar-SA" sz="2800">
                <a:solidFill>
                  <a:srgbClr val="000000"/>
                </a:solidFill>
                <a:latin typeface="Simplified Arabic" pitchFamily="18" charset="-78"/>
                <a:cs typeface="Calibri" pitchFamily="34" charset="0"/>
              </a:rPr>
              <a:t>يستعمل للعملات المختلفة.</a:t>
            </a:r>
            <a:endParaRPr lang="ar-SA" sz="2800"/>
          </a:p>
        </p:txBody>
      </p:sp>
      <p:sp>
        <p:nvSpPr>
          <p:cNvPr id="56324" name="Rectangle 3"/>
          <p:cNvSpPr>
            <a:spLocks noChangeArrowheads="1"/>
          </p:cNvSpPr>
          <p:nvPr/>
        </p:nvSpPr>
        <p:spPr bwMode="auto">
          <a:xfrm>
            <a:off x="2357438" y="2714625"/>
            <a:ext cx="6500812"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400" b="1">
                <a:solidFill>
                  <a:srgbClr val="000000"/>
                </a:solidFill>
                <a:latin typeface="Simplified Arabic" pitchFamily="18" charset="-78"/>
                <a:cs typeface="Calibri" pitchFamily="34" charset="0"/>
              </a:rPr>
              <a:t>8- </a:t>
            </a:r>
            <a:r>
              <a:rPr lang="ar-SA" sz="2800" b="1">
                <a:solidFill>
                  <a:srgbClr val="000000"/>
                </a:solidFill>
                <a:latin typeface="Simplified Arabic" pitchFamily="18" charset="-78"/>
                <a:cs typeface="Calibri" pitchFamily="34" charset="0"/>
              </a:rPr>
              <a:t>متغير حرفي </a:t>
            </a:r>
            <a:r>
              <a:rPr lang="en-US" sz="2800" b="1">
                <a:solidFill>
                  <a:srgbClr val="000000"/>
                </a:solidFill>
                <a:latin typeface="Simplified Arabic" pitchFamily="18" charset="-78"/>
                <a:cs typeface="Calibri" pitchFamily="34" charset="0"/>
              </a:rPr>
              <a:t>String</a:t>
            </a:r>
            <a:r>
              <a:rPr lang="ar-SA" sz="2800" b="1">
                <a:solidFill>
                  <a:srgbClr val="000000"/>
                </a:solidFill>
                <a:latin typeface="Simplified Arabic" pitchFamily="18" charset="-78"/>
                <a:cs typeface="Calibri" pitchFamily="34" charset="0"/>
              </a:rPr>
              <a:t>: </a:t>
            </a:r>
            <a:r>
              <a:rPr lang="ar-SA" sz="2800">
                <a:solidFill>
                  <a:srgbClr val="000000"/>
                </a:solidFill>
                <a:latin typeface="Simplified Arabic" pitchFamily="18" charset="-78"/>
                <a:cs typeface="Calibri" pitchFamily="34" charset="0"/>
              </a:rPr>
              <a:t>وهي من المتغيرات التي تكون بياناتها على شكل أحرف أو كلمات أو أرقام وهي نوعين</a:t>
            </a:r>
            <a:r>
              <a:rPr lang="en-US" sz="2800">
                <a:solidFill>
                  <a:srgbClr val="000000"/>
                </a:solidFill>
                <a:latin typeface="Simplified Arabic" pitchFamily="18" charset="-78"/>
                <a:cs typeface="Calibri" pitchFamily="34" charset="0"/>
              </a:rPr>
              <a:t>:</a:t>
            </a:r>
            <a:endParaRPr lang="en-US" sz="2800"/>
          </a:p>
          <a:p>
            <a:pPr algn="r" rtl="1" eaLnBrk="0" hangingPunct="0">
              <a:buFontTx/>
              <a:buChar char="•"/>
            </a:pPr>
            <a:r>
              <a:rPr lang="ar-SA" sz="2800" b="1">
                <a:solidFill>
                  <a:srgbClr val="000000"/>
                </a:solidFill>
                <a:latin typeface="Simplified Arabic" pitchFamily="18" charset="-78"/>
                <a:cs typeface="Times New Roman" pitchFamily="18" charset="0"/>
              </a:rPr>
              <a:t>متغيرات حرفية وتكون غير مصنفة مثل:</a:t>
            </a:r>
            <a:r>
              <a:rPr lang="ar-SA" sz="2800">
                <a:solidFill>
                  <a:srgbClr val="000000"/>
                </a:solidFill>
                <a:latin typeface="Simplified Arabic" pitchFamily="18" charset="-78"/>
                <a:cs typeface="Times New Roman" pitchFamily="18" charset="0"/>
              </a:rPr>
              <a:t> اسم الموظف ولا تدخل في العمليات الحسابية</a:t>
            </a:r>
            <a:r>
              <a:rPr lang="en-US" sz="2800">
                <a:solidFill>
                  <a:srgbClr val="000000"/>
                </a:solidFill>
                <a:latin typeface="Simplified Arabic" pitchFamily="18" charset="-78"/>
                <a:cs typeface="Times New Roman" pitchFamily="18" charset="0"/>
              </a:rPr>
              <a:t>.</a:t>
            </a:r>
            <a:endParaRPr lang="en-US" sz="2800"/>
          </a:p>
          <a:p>
            <a:pPr algn="r" rtl="1" eaLnBrk="0" hangingPunct="0">
              <a:buFontTx/>
              <a:buChar char="•"/>
            </a:pPr>
            <a:r>
              <a:rPr lang="ar-SA" sz="2800" b="1">
                <a:solidFill>
                  <a:srgbClr val="000000"/>
                </a:solidFill>
                <a:latin typeface="Simplified Arabic" pitchFamily="18" charset="-78"/>
                <a:cs typeface="Times New Roman" pitchFamily="18" charset="0"/>
              </a:rPr>
              <a:t>متغيرات حرفية وتكون البيانات مصنفة مثل: </a:t>
            </a:r>
            <a:r>
              <a:rPr lang="ar-SA" sz="2800">
                <a:solidFill>
                  <a:srgbClr val="000000"/>
                </a:solidFill>
                <a:latin typeface="Simplified Arabic" pitchFamily="18" charset="-78"/>
                <a:cs typeface="Times New Roman" pitchFamily="18" charset="0"/>
              </a:rPr>
              <a:t>النوع: ذكر</a:t>
            </a:r>
            <a:r>
              <a:rPr lang="en-US" sz="2800">
                <a:solidFill>
                  <a:srgbClr val="000000"/>
                </a:solidFill>
                <a:latin typeface="Simplified Arabic" pitchFamily="18" charset="-78"/>
                <a:cs typeface="Times New Roman" pitchFamily="18" charset="0"/>
              </a:rPr>
              <a:t>  </a:t>
            </a:r>
            <a:r>
              <a:rPr lang="ar-SA" sz="2800">
                <a:solidFill>
                  <a:srgbClr val="000000"/>
                </a:solidFill>
                <a:latin typeface="Simplified Arabic" pitchFamily="18" charset="-78"/>
                <a:cs typeface="Times New Roman" pitchFamily="18" charset="0"/>
              </a:rPr>
              <a:t>أنثى، أيضاً لا تدخل في لعمليات الحسابية</a:t>
            </a:r>
            <a:r>
              <a:rPr lang="en-US" sz="2800">
                <a:solidFill>
                  <a:srgbClr val="000000"/>
                </a:solidFill>
                <a:latin typeface="Simplified Arabic" pitchFamily="18" charset="-78"/>
                <a:cs typeface="Times New Roman" pitchFamily="18" charset="0"/>
              </a:rPr>
              <a:t> .</a:t>
            </a:r>
            <a:endParaRPr lang="en-US" sz="2800"/>
          </a:p>
        </p:txBody>
      </p:sp>
      <p:pic>
        <p:nvPicPr>
          <p:cNvPr id="6"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pic>
        <p:nvPicPr>
          <p:cNvPr id="56326" name="Picture 577"/>
          <p:cNvPicPr>
            <a:picLocks noChangeAspect="1" noChangeArrowheads="1"/>
          </p:cNvPicPr>
          <p:nvPr/>
        </p:nvPicPr>
        <p:blipFill>
          <a:blip r:embed="rId4">
            <a:extLst>
              <a:ext uri="{28A0092B-C50C-407E-A947-70E740481C1C}">
                <a14:useLocalDpi xmlns="" xmlns:a14="http://schemas.microsoft.com/office/drawing/2010/main" val="0"/>
              </a:ext>
            </a:extLst>
          </a:blip>
          <a:srcRect l="29782" t="28040" r="29289" b="27255"/>
          <a:stretch>
            <a:fillRect/>
          </a:stretch>
        </p:blipFill>
        <p:spPr bwMode="auto">
          <a:xfrm>
            <a:off x="0" y="571480"/>
            <a:ext cx="2285984" cy="600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4697451"/>
          </a:xfrm>
        </p:spPr>
        <p:txBody>
          <a:bodyPr>
            <a:noAutofit/>
          </a:bodyPr>
          <a:lstStyle/>
          <a:p>
            <a:pPr algn="ctr" rtl="1">
              <a:buNone/>
            </a:pPr>
            <a:r>
              <a:rPr lang="ar-DZ" b="1" dirty="0" smtClean="0"/>
              <a:t>القوائم الرئيسية في </a:t>
            </a:r>
            <a:r>
              <a:rPr lang="fr-FR" b="1" dirty="0" smtClean="0"/>
              <a:t>SPSS :</a:t>
            </a:r>
            <a:endParaRPr lang="ar-DZ" b="1" dirty="0" smtClean="0"/>
          </a:p>
          <a:p>
            <a:pPr algn="just" rtl="1">
              <a:buNone/>
            </a:pPr>
            <a:r>
              <a:rPr lang="ar-DZ" b="1" dirty="0" smtClean="0"/>
              <a:t>تمثل القوائم </a:t>
            </a:r>
            <a:r>
              <a:rPr lang="fr-FR" b="1" dirty="0" smtClean="0"/>
              <a:t>Menus </a:t>
            </a:r>
            <a:r>
              <a:rPr lang="ar-DZ" b="1" dirty="0" smtClean="0"/>
              <a:t> المفاتيح الأساسية للقيام بأي عملية في أنظمة النوافذ ويزودها البرنامج بعشر قوائم رئيسية </a:t>
            </a:r>
            <a:r>
              <a:rPr lang="ar-DZ" b="1" dirty="0" err="1" smtClean="0"/>
              <a:t>و</a:t>
            </a:r>
            <a:r>
              <a:rPr lang="ar-DZ" b="1" dirty="0" smtClean="0"/>
              <a:t> تتخللها قوائم فرعية ، تستطيع من خلالها القيام بجميع العمليات التي يوفرها البرنامج وهذه القوائم هي :</a:t>
            </a:r>
          </a:p>
          <a:p>
            <a:pPr algn="just" rtl="1">
              <a:buNone/>
            </a:pPr>
            <a:endParaRPr lang="ar-DZ" b="1" dirty="0" smtClean="0"/>
          </a:p>
          <a:p>
            <a:pPr marL="457200" indent="-457200" algn="just" rtl="1">
              <a:buAutoNum type="arabicPeriod"/>
            </a:pPr>
            <a:r>
              <a:rPr lang="ar-DZ" b="1" dirty="0" smtClean="0"/>
              <a:t>قائمة ملف </a:t>
            </a:r>
            <a:r>
              <a:rPr lang="fr-FR" b="1" dirty="0" smtClean="0"/>
              <a:t>File Menu </a:t>
            </a:r>
            <a:r>
              <a:rPr lang="ar-DZ" b="1" dirty="0" smtClean="0"/>
              <a:t> يهدف استخدام هذه القائمة إلى التعامل مع الملفات من حيث إنشاء ملفات جديدة أو فتح ملفات مخزنة أو تخزين الملفات أو طباعة الملفات وكذلك الخروج من البرنامج.</a:t>
            </a:r>
          </a:p>
          <a:p>
            <a:pPr marL="457200" indent="-457200" algn="just" rtl="1">
              <a:buAutoNum type="arabicPeriod"/>
            </a:pPr>
            <a:endParaRPr lang="ar-DZ" b="1" dirty="0" smtClean="0"/>
          </a:p>
          <a:p>
            <a:pPr marL="457200" indent="-457200" algn="just" rtl="1">
              <a:buAutoNum type="arabicPeriod"/>
            </a:pPr>
            <a:r>
              <a:rPr lang="ar-DZ" b="1" dirty="0" smtClean="0"/>
              <a:t>قائمة تحرير </a:t>
            </a:r>
            <a:r>
              <a:rPr lang="fr-FR" b="1" dirty="0" smtClean="0"/>
              <a:t>Edit Menu : </a:t>
            </a:r>
            <a:r>
              <a:rPr lang="ar-DZ" b="1" dirty="0" smtClean="0"/>
              <a:t> تحتوي هذه القائمة على الكثير من الأوامر المهمة مثل نسخ ونقل البيانات من مكان إلى آخر والبحث عن حالات مهمة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8" name="Picture 28" descr="variable view"/>
          <p:cNvPicPr>
            <a:picLocks noChangeAspect="1" noChangeArrowheads="1"/>
          </p:cNvPicPr>
          <p:nvPr/>
        </p:nvPicPr>
        <p:blipFill>
          <a:blip r:embed="rId2"/>
          <a:srcRect/>
          <a:stretch>
            <a:fillRect/>
          </a:stretch>
        </p:blipFill>
        <p:spPr bwMode="auto">
          <a:xfrm>
            <a:off x="468313" y="1268413"/>
            <a:ext cx="6119812" cy="5184775"/>
          </a:xfrm>
          <a:prstGeom prst="rect">
            <a:avLst/>
          </a:prstGeom>
          <a:noFill/>
        </p:spPr>
      </p:pic>
      <p:sp>
        <p:nvSpPr>
          <p:cNvPr id="143381" name="Rectangle 21"/>
          <p:cNvSpPr>
            <a:spLocks noChangeArrowheads="1"/>
          </p:cNvSpPr>
          <p:nvPr/>
        </p:nvSpPr>
        <p:spPr bwMode="auto">
          <a:xfrm>
            <a:off x="468313" y="1196975"/>
            <a:ext cx="6191250" cy="647700"/>
          </a:xfrm>
          <a:prstGeom prst="rect">
            <a:avLst/>
          </a:prstGeom>
          <a:noFill/>
          <a:ln w="9525">
            <a:noFill/>
            <a:miter lim="800000"/>
            <a:headEnd/>
            <a:tailEnd/>
          </a:ln>
          <a:effectLst/>
        </p:spPr>
        <p:txBody>
          <a:bodyPr wrap="none" anchor="ctr"/>
          <a:lstStyle/>
          <a:p>
            <a:endParaRPr lang="fr-FR"/>
          </a:p>
        </p:txBody>
      </p:sp>
      <p:sp>
        <p:nvSpPr>
          <p:cNvPr id="143382" name="Rectangle 22"/>
          <p:cNvSpPr>
            <a:spLocks noChangeArrowheads="1"/>
          </p:cNvSpPr>
          <p:nvPr/>
        </p:nvSpPr>
        <p:spPr bwMode="auto">
          <a:xfrm>
            <a:off x="468313" y="1844675"/>
            <a:ext cx="6191250" cy="431800"/>
          </a:xfrm>
          <a:prstGeom prst="rect">
            <a:avLst/>
          </a:prstGeom>
          <a:noFill/>
          <a:ln w="9525">
            <a:noFill/>
            <a:miter lim="800000"/>
            <a:headEnd/>
            <a:tailEnd/>
          </a:ln>
          <a:effectLst/>
        </p:spPr>
        <p:txBody>
          <a:bodyPr wrap="none" anchor="ctr"/>
          <a:lstStyle/>
          <a:p>
            <a:endParaRPr lang="fr-FR"/>
          </a:p>
        </p:txBody>
      </p:sp>
      <p:sp>
        <p:nvSpPr>
          <p:cNvPr id="143383" name="Rectangle 23"/>
          <p:cNvSpPr>
            <a:spLocks noChangeArrowheads="1"/>
          </p:cNvSpPr>
          <p:nvPr/>
        </p:nvSpPr>
        <p:spPr bwMode="auto">
          <a:xfrm>
            <a:off x="468313" y="2274888"/>
            <a:ext cx="6191250" cy="411162"/>
          </a:xfrm>
          <a:prstGeom prst="rect">
            <a:avLst/>
          </a:prstGeom>
          <a:noFill/>
          <a:ln w="9525">
            <a:noFill/>
            <a:miter lim="800000"/>
            <a:headEnd/>
            <a:tailEnd/>
          </a:ln>
          <a:effectLst/>
        </p:spPr>
        <p:txBody>
          <a:bodyPr wrap="none" anchor="ctr"/>
          <a:lstStyle/>
          <a:p>
            <a:endParaRPr lang="fr-FR"/>
          </a:p>
        </p:txBody>
      </p:sp>
      <p:sp>
        <p:nvSpPr>
          <p:cNvPr id="143384" name="Rectangle 24"/>
          <p:cNvSpPr>
            <a:spLocks noChangeArrowheads="1"/>
          </p:cNvSpPr>
          <p:nvPr/>
        </p:nvSpPr>
        <p:spPr bwMode="auto">
          <a:xfrm flipV="1">
            <a:off x="468313" y="2638425"/>
            <a:ext cx="6191250" cy="288925"/>
          </a:xfrm>
          <a:prstGeom prst="rect">
            <a:avLst/>
          </a:prstGeom>
          <a:noFill/>
          <a:ln w="9525">
            <a:noFill/>
            <a:miter lim="800000"/>
            <a:headEnd/>
            <a:tailEnd/>
          </a:ln>
          <a:effectLst/>
        </p:spPr>
        <p:txBody>
          <a:bodyPr rot="10800000" wrap="none" anchor="ctr"/>
          <a:lstStyle/>
          <a:p>
            <a:pPr algn="ctr" rtl="0"/>
            <a:endParaRPr lang="en-US">
              <a:latin typeface="Garamond" pitchFamily="18" charset="0"/>
            </a:endParaRPr>
          </a:p>
        </p:txBody>
      </p:sp>
      <p:sp>
        <p:nvSpPr>
          <p:cNvPr id="143385" name="Rectangle 25"/>
          <p:cNvSpPr>
            <a:spLocks noChangeArrowheads="1"/>
          </p:cNvSpPr>
          <p:nvPr/>
        </p:nvSpPr>
        <p:spPr bwMode="auto">
          <a:xfrm rot="16200000" flipV="1">
            <a:off x="-714374" y="4106862"/>
            <a:ext cx="2940050" cy="574675"/>
          </a:xfrm>
          <a:prstGeom prst="rect">
            <a:avLst/>
          </a:prstGeom>
          <a:noFill/>
          <a:ln w="9525">
            <a:noFill/>
            <a:miter lim="800000"/>
            <a:headEnd/>
            <a:tailEnd/>
          </a:ln>
          <a:effectLst/>
        </p:spPr>
        <p:txBody>
          <a:bodyPr rot="10800000" vert="eaVert" wrap="none" anchor="ctr"/>
          <a:lstStyle/>
          <a:p>
            <a:pPr algn="ctr" rtl="0"/>
            <a:endParaRPr lang="en-US">
              <a:latin typeface="Garamond" pitchFamily="18" charset="0"/>
            </a:endParaRPr>
          </a:p>
        </p:txBody>
      </p:sp>
      <p:sp>
        <p:nvSpPr>
          <p:cNvPr id="143386" name="Rectangle 26"/>
          <p:cNvSpPr>
            <a:spLocks noChangeArrowheads="1"/>
          </p:cNvSpPr>
          <p:nvPr/>
        </p:nvSpPr>
        <p:spPr bwMode="auto">
          <a:xfrm rot="16200000" flipV="1">
            <a:off x="2371725" y="1574800"/>
            <a:ext cx="2940050" cy="5638800"/>
          </a:xfrm>
          <a:prstGeom prst="rect">
            <a:avLst/>
          </a:prstGeom>
          <a:noFill/>
          <a:ln w="9525">
            <a:noFill/>
            <a:miter lim="800000"/>
            <a:headEnd/>
            <a:tailEnd/>
          </a:ln>
          <a:effectLst/>
        </p:spPr>
        <p:txBody>
          <a:bodyPr rot="10800000" vert="eaVert" wrap="none" anchor="ctr"/>
          <a:lstStyle/>
          <a:p>
            <a:pPr algn="ctr" rtl="0"/>
            <a:endParaRPr lang="en-US">
              <a:latin typeface="Garamond" pitchFamily="18" charset="0"/>
            </a:endParaRPr>
          </a:p>
        </p:txBody>
      </p:sp>
      <p:sp>
        <p:nvSpPr>
          <p:cNvPr id="143363" name="Rectangle 3"/>
          <p:cNvSpPr>
            <a:spLocks noGrp="1" noChangeArrowheads="1"/>
          </p:cNvSpPr>
          <p:nvPr>
            <p:ph type="title"/>
          </p:nvPr>
        </p:nvSpPr>
        <p:spPr>
          <a:xfrm>
            <a:off x="468313" y="0"/>
            <a:ext cx="8229600" cy="777875"/>
          </a:xfrm>
        </p:spPr>
        <p:txBody>
          <a:bodyPr/>
          <a:lstStyle/>
          <a:p>
            <a:r>
              <a:rPr lang="ar-DZ" sz="3200" b="1" dirty="0" smtClean="0">
                <a:solidFill>
                  <a:schemeClr val="tx1"/>
                </a:solidFill>
              </a:rPr>
              <a:t> </a:t>
            </a:r>
            <a:r>
              <a:rPr lang="en-US" sz="3200" b="1" dirty="0" err="1" smtClean="0">
                <a:solidFill>
                  <a:prstClr val="black"/>
                </a:solidFill>
              </a:rPr>
              <a:t>vue</a:t>
            </a:r>
            <a:r>
              <a:rPr lang="en-US" sz="3200" b="1" dirty="0" smtClean="0">
                <a:solidFill>
                  <a:prstClr val="black"/>
                </a:solidFill>
              </a:rPr>
              <a:t> des variables</a:t>
            </a:r>
            <a:r>
              <a:rPr lang="ar-SA" sz="3200" b="1" dirty="0" smtClean="0">
                <a:solidFill>
                  <a:schemeClr val="tx1"/>
                </a:solidFill>
              </a:rPr>
              <a:t>2- </a:t>
            </a:r>
            <a:r>
              <a:rPr lang="ar-SA" sz="3200" b="1" dirty="0">
                <a:solidFill>
                  <a:schemeClr val="tx1"/>
                </a:solidFill>
              </a:rPr>
              <a:t>نافذة </a:t>
            </a:r>
            <a:r>
              <a:rPr lang="ar-SA" sz="3200" b="1" dirty="0" smtClean="0">
                <a:solidFill>
                  <a:schemeClr val="tx1"/>
                </a:solidFill>
              </a:rPr>
              <a:t>المتغيرات</a:t>
            </a:r>
            <a:r>
              <a:rPr lang="ar-DZ" sz="3200" b="1" dirty="0" smtClean="0">
                <a:solidFill>
                  <a:schemeClr val="tx1"/>
                </a:solidFill>
              </a:rPr>
              <a:t> </a:t>
            </a:r>
            <a:endParaRPr lang="en-US" sz="3200" b="1" dirty="0">
              <a:solidFill>
                <a:schemeClr val="tx1"/>
              </a:solidFill>
            </a:endParaRPr>
          </a:p>
        </p:txBody>
      </p:sp>
      <p:sp>
        <p:nvSpPr>
          <p:cNvPr id="143364" name="Rectangle 4"/>
          <p:cNvSpPr>
            <a:spLocks noGrp="1" noChangeArrowheads="1"/>
          </p:cNvSpPr>
          <p:nvPr>
            <p:ph type="body" idx="1"/>
          </p:nvPr>
        </p:nvSpPr>
        <p:spPr>
          <a:xfrm>
            <a:off x="1547813" y="549275"/>
            <a:ext cx="5995987" cy="720725"/>
          </a:xfrm>
        </p:spPr>
        <p:txBody>
          <a:bodyPr/>
          <a:lstStyle/>
          <a:p>
            <a:pPr>
              <a:buFontTx/>
              <a:buNone/>
            </a:pPr>
            <a:r>
              <a:rPr lang="ar-SA" sz="2000" b="1"/>
              <a:t>عند فتح نافذة المتغيرات نجد ان شاشة العرض تكون كما يلى</a:t>
            </a:r>
            <a:r>
              <a:rPr lang="ar-SA" sz="2800"/>
              <a:t> </a:t>
            </a:r>
            <a:endParaRPr lang="fr-FR" sz="2800"/>
          </a:p>
        </p:txBody>
      </p:sp>
      <p:sp>
        <p:nvSpPr>
          <p:cNvPr id="143365" name="Text Box 5"/>
          <p:cNvSpPr txBox="1">
            <a:spLocks noChangeArrowheads="1"/>
          </p:cNvSpPr>
          <p:nvPr/>
        </p:nvSpPr>
        <p:spPr bwMode="auto">
          <a:xfrm>
            <a:off x="3276600" y="1196975"/>
            <a:ext cx="2160588" cy="366713"/>
          </a:xfrm>
          <a:prstGeom prst="rect">
            <a:avLst/>
          </a:prstGeom>
          <a:noFill/>
          <a:ln w="9525">
            <a:noFill/>
            <a:miter lim="800000"/>
            <a:headEnd/>
            <a:tailEnd/>
          </a:ln>
          <a:effectLst/>
        </p:spPr>
        <p:txBody>
          <a:bodyPr>
            <a:spAutoFit/>
          </a:bodyPr>
          <a:lstStyle/>
          <a:p>
            <a:pPr>
              <a:spcBef>
                <a:spcPct val="50000"/>
              </a:spcBef>
            </a:pPr>
            <a:r>
              <a:rPr lang="ar-SA" b="1">
                <a:latin typeface="Garamond" pitchFamily="18" charset="0"/>
              </a:rPr>
              <a:t>اسم الملف – اسم الاطار</a:t>
            </a:r>
            <a:endParaRPr lang="fr-FR" b="1">
              <a:latin typeface="Garamond" pitchFamily="18" charset="0"/>
            </a:endParaRPr>
          </a:p>
        </p:txBody>
      </p:sp>
      <p:sp>
        <p:nvSpPr>
          <p:cNvPr id="143366" name="Text Box 6"/>
          <p:cNvSpPr txBox="1">
            <a:spLocks noChangeArrowheads="1"/>
          </p:cNvSpPr>
          <p:nvPr/>
        </p:nvSpPr>
        <p:spPr bwMode="auto">
          <a:xfrm>
            <a:off x="6588125" y="1412875"/>
            <a:ext cx="2374900" cy="336550"/>
          </a:xfrm>
          <a:prstGeom prst="rect">
            <a:avLst/>
          </a:prstGeom>
          <a:noFill/>
          <a:ln w="9525">
            <a:noFill/>
            <a:miter lim="800000"/>
            <a:headEnd/>
            <a:tailEnd/>
          </a:ln>
          <a:effectLst/>
        </p:spPr>
        <p:txBody>
          <a:bodyPr>
            <a:spAutoFit/>
          </a:bodyPr>
          <a:lstStyle/>
          <a:p>
            <a:pPr>
              <a:spcBef>
                <a:spcPct val="50000"/>
              </a:spcBef>
            </a:pPr>
            <a:r>
              <a:rPr lang="en-US" sz="1600" b="1">
                <a:latin typeface="Garamond" pitchFamily="18" charset="0"/>
              </a:rPr>
              <a:t>Menu bar </a:t>
            </a:r>
            <a:r>
              <a:rPr lang="ar-EG" sz="1600" b="1">
                <a:latin typeface="Garamond" pitchFamily="18" charset="0"/>
              </a:rPr>
              <a:t>- شريط القوائم</a:t>
            </a:r>
            <a:endParaRPr lang="fr-FR" sz="1600" b="1">
              <a:latin typeface="Garamond" pitchFamily="18" charset="0"/>
            </a:endParaRPr>
          </a:p>
        </p:txBody>
      </p:sp>
      <p:sp>
        <p:nvSpPr>
          <p:cNvPr id="143367" name="Text Box 7"/>
          <p:cNvSpPr txBox="1">
            <a:spLocks noChangeArrowheads="1"/>
          </p:cNvSpPr>
          <p:nvPr/>
        </p:nvSpPr>
        <p:spPr bwMode="auto">
          <a:xfrm>
            <a:off x="6804025" y="1700213"/>
            <a:ext cx="1979613" cy="703262"/>
          </a:xfrm>
          <a:prstGeom prst="rect">
            <a:avLst/>
          </a:prstGeom>
          <a:noFill/>
          <a:ln w="9525">
            <a:noFill/>
            <a:miter lim="800000"/>
            <a:headEnd/>
            <a:tailEnd/>
          </a:ln>
          <a:effectLst/>
        </p:spPr>
        <p:txBody>
          <a:bodyPr>
            <a:spAutoFit/>
          </a:bodyPr>
          <a:lstStyle/>
          <a:p>
            <a:pPr>
              <a:spcBef>
                <a:spcPct val="50000"/>
              </a:spcBef>
            </a:pPr>
            <a:r>
              <a:rPr lang="en-US" sz="1600" b="1">
                <a:latin typeface="Garamond" pitchFamily="18" charset="0"/>
              </a:rPr>
              <a:t>Tool bar standard</a:t>
            </a:r>
            <a:r>
              <a:rPr lang="ar-EG" sz="1600" b="1">
                <a:latin typeface="Garamond" pitchFamily="18" charset="0"/>
              </a:rPr>
              <a:t>- </a:t>
            </a:r>
          </a:p>
          <a:p>
            <a:pPr>
              <a:spcBef>
                <a:spcPct val="50000"/>
              </a:spcBef>
            </a:pPr>
            <a:r>
              <a:rPr lang="ar-EG" sz="1600" b="1">
                <a:latin typeface="Garamond" pitchFamily="18" charset="0"/>
              </a:rPr>
              <a:t>شريط الادوات</a:t>
            </a:r>
            <a:r>
              <a:rPr lang="ar-SA" sz="1600" b="1">
                <a:latin typeface="Garamond" pitchFamily="18" charset="0"/>
              </a:rPr>
              <a:t> القياسى</a:t>
            </a:r>
            <a:endParaRPr lang="fr-FR" sz="1600" b="1">
              <a:latin typeface="Garamond" pitchFamily="18" charset="0"/>
            </a:endParaRPr>
          </a:p>
        </p:txBody>
      </p:sp>
      <p:sp>
        <p:nvSpPr>
          <p:cNvPr id="143368" name="Text Box 8"/>
          <p:cNvSpPr txBox="1">
            <a:spLocks noChangeArrowheads="1"/>
          </p:cNvSpPr>
          <p:nvPr/>
        </p:nvSpPr>
        <p:spPr bwMode="auto">
          <a:xfrm>
            <a:off x="0" y="404813"/>
            <a:ext cx="1439863" cy="623887"/>
          </a:xfrm>
          <a:prstGeom prst="rect">
            <a:avLst/>
          </a:prstGeom>
          <a:noFill/>
          <a:ln w="9525">
            <a:noFill/>
            <a:miter lim="800000"/>
            <a:headEnd/>
            <a:tailEnd/>
          </a:ln>
          <a:effectLst/>
        </p:spPr>
        <p:txBody>
          <a:bodyPr>
            <a:spAutoFit/>
          </a:bodyPr>
          <a:lstStyle/>
          <a:p>
            <a:pPr>
              <a:spcBef>
                <a:spcPct val="50000"/>
              </a:spcBef>
            </a:pPr>
            <a:r>
              <a:rPr lang="en-US" sz="1400" b="1">
                <a:latin typeface="Garamond" pitchFamily="18" charset="0"/>
              </a:rPr>
              <a:t>Variable NO</a:t>
            </a:r>
            <a:r>
              <a:rPr lang="en-US" sz="1200" b="1">
                <a:latin typeface="Garamond" pitchFamily="18" charset="0"/>
              </a:rPr>
              <a:t>.</a:t>
            </a:r>
            <a:endParaRPr lang="ar-EG" sz="1400" b="1">
              <a:latin typeface="Garamond" pitchFamily="18" charset="0"/>
            </a:endParaRPr>
          </a:p>
          <a:p>
            <a:pPr>
              <a:spcBef>
                <a:spcPct val="50000"/>
              </a:spcBef>
            </a:pPr>
            <a:r>
              <a:rPr lang="ar-EG" sz="1400" b="1">
                <a:latin typeface="Garamond" pitchFamily="18" charset="0"/>
              </a:rPr>
              <a:t> </a:t>
            </a:r>
            <a:r>
              <a:rPr lang="ar-SA" sz="1400" b="1">
                <a:latin typeface="Garamond" pitchFamily="18" charset="0"/>
              </a:rPr>
              <a:t>رقم المتغير</a:t>
            </a:r>
            <a:endParaRPr lang="fr-FR" sz="1400" b="1">
              <a:latin typeface="Garamond" pitchFamily="18" charset="0"/>
            </a:endParaRPr>
          </a:p>
        </p:txBody>
      </p:sp>
      <p:sp>
        <p:nvSpPr>
          <p:cNvPr id="143369" name="Text Box 9"/>
          <p:cNvSpPr txBox="1">
            <a:spLocks noChangeArrowheads="1"/>
          </p:cNvSpPr>
          <p:nvPr/>
        </p:nvSpPr>
        <p:spPr bwMode="auto">
          <a:xfrm>
            <a:off x="6584950" y="2492375"/>
            <a:ext cx="2559050" cy="304800"/>
          </a:xfrm>
          <a:prstGeom prst="rect">
            <a:avLst/>
          </a:prstGeom>
          <a:noFill/>
          <a:ln w="9525">
            <a:noFill/>
            <a:miter lim="800000"/>
            <a:headEnd/>
            <a:tailEnd/>
          </a:ln>
          <a:effectLst/>
        </p:spPr>
        <p:txBody>
          <a:bodyPr>
            <a:spAutoFit/>
          </a:bodyPr>
          <a:lstStyle/>
          <a:p>
            <a:pPr>
              <a:spcBef>
                <a:spcPct val="50000"/>
              </a:spcBef>
            </a:pPr>
            <a:r>
              <a:rPr lang="en-US" sz="1400" b="1">
                <a:latin typeface="Garamond" pitchFamily="18" charset="0"/>
              </a:rPr>
              <a:t>Variable Type </a:t>
            </a:r>
            <a:r>
              <a:rPr lang="ar-EG" sz="1400" b="1">
                <a:latin typeface="Arial"/>
              </a:rPr>
              <a:t>– </a:t>
            </a:r>
            <a:r>
              <a:rPr lang="ar-SA" sz="1400" b="1">
                <a:latin typeface="Garamond" pitchFamily="18" charset="0"/>
              </a:rPr>
              <a:t>نوع المتغير</a:t>
            </a:r>
            <a:endParaRPr lang="fr-FR" sz="1400" b="1">
              <a:latin typeface="Garamond" pitchFamily="18" charset="0"/>
            </a:endParaRPr>
          </a:p>
        </p:txBody>
      </p:sp>
      <p:sp>
        <p:nvSpPr>
          <p:cNvPr id="143371" name="Text Box 11"/>
          <p:cNvSpPr txBox="1">
            <a:spLocks noChangeArrowheads="1"/>
          </p:cNvSpPr>
          <p:nvPr/>
        </p:nvSpPr>
        <p:spPr bwMode="auto">
          <a:xfrm>
            <a:off x="36513" y="6524625"/>
            <a:ext cx="2447925" cy="304800"/>
          </a:xfrm>
          <a:prstGeom prst="rect">
            <a:avLst/>
          </a:prstGeom>
          <a:noFill/>
          <a:ln w="9525">
            <a:noFill/>
            <a:miter lim="800000"/>
            <a:headEnd/>
            <a:tailEnd/>
          </a:ln>
          <a:effectLst/>
        </p:spPr>
        <p:txBody>
          <a:bodyPr>
            <a:spAutoFit/>
          </a:bodyPr>
          <a:lstStyle/>
          <a:p>
            <a:pPr>
              <a:spcBef>
                <a:spcPct val="50000"/>
              </a:spcBef>
            </a:pPr>
            <a:r>
              <a:rPr lang="en-US" sz="1400" b="1">
                <a:latin typeface="Garamond" pitchFamily="18" charset="0"/>
              </a:rPr>
              <a:t>Data View Tab</a:t>
            </a:r>
            <a:r>
              <a:rPr lang="ar-SA" sz="1400" b="1">
                <a:latin typeface="Garamond" pitchFamily="18" charset="0"/>
              </a:rPr>
              <a:t> – نافذة البيانات</a:t>
            </a:r>
            <a:endParaRPr lang="fr-FR" sz="1400" b="1">
              <a:latin typeface="Garamond" pitchFamily="18" charset="0"/>
            </a:endParaRPr>
          </a:p>
        </p:txBody>
      </p:sp>
      <p:sp>
        <p:nvSpPr>
          <p:cNvPr id="143372" name="Text Box 12"/>
          <p:cNvSpPr txBox="1">
            <a:spLocks noChangeArrowheads="1"/>
          </p:cNvSpPr>
          <p:nvPr/>
        </p:nvSpPr>
        <p:spPr bwMode="auto">
          <a:xfrm>
            <a:off x="2627313" y="6524625"/>
            <a:ext cx="2794000" cy="304800"/>
          </a:xfrm>
          <a:prstGeom prst="rect">
            <a:avLst/>
          </a:prstGeom>
          <a:noFill/>
          <a:ln w="9525">
            <a:noFill/>
            <a:miter lim="800000"/>
            <a:headEnd/>
            <a:tailEnd/>
          </a:ln>
          <a:effectLst/>
        </p:spPr>
        <p:txBody>
          <a:bodyPr>
            <a:spAutoFit/>
          </a:bodyPr>
          <a:lstStyle/>
          <a:p>
            <a:pPr>
              <a:spcBef>
                <a:spcPct val="50000"/>
              </a:spcBef>
            </a:pPr>
            <a:r>
              <a:rPr lang="en-US" sz="1400" b="1">
                <a:latin typeface="Garamond" pitchFamily="18" charset="0"/>
              </a:rPr>
              <a:t>Variables View Tab</a:t>
            </a:r>
            <a:r>
              <a:rPr lang="ar-SA" sz="1400" b="1">
                <a:latin typeface="Garamond" pitchFamily="18" charset="0"/>
              </a:rPr>
              <a:t> – نافذة المتغيرات</a:t>
            </a:r>
            <a:endParaRPr lang="fr-FR" sz="1400" b="1">
              <a:latin typeface="Garamond" pitchFamily="18" charset="0"/>
            </a:endParaRPr>
          </a:p>
        </p:txBody>
      </p:sp>
      <p:sp>
        <p:nvSpPr>
          <p:cNvPr id="143373" name="Line 13"/>
          <p:cNvSpPr>
            <a:spLocks noChangeShapeType="1"/>
          </p:cNvSpPr>
          <p:nvPr/>
        </p:nvSpPr>
        <p:spPr bwMode="auto">
          <a:xfrm flipH="1" flipV="1">
            <a:off x="755650" y="6021388"/>
            <a:ext cx="431800" cy="576262"/>
          </a:xfrm>
          <a:prstGeom prst="line">
            <a:avLst/>
          </a:prstGeom>
          <a:noFill/>
          <a:ln w="28575">
            <a:solidFill>
              <a:schemeClr val="bg2"/>
            </a:solidFill>
            <a:round/>
            <a:headEnd/>
            <a:tailEnd type="triangle" w="med" len="med"/>
          </a:ln>
          <a:effectLst/>
        </p:spPr>
        <p:txBody>
          <a:bodyPr/>
          <a:lstStyle/>
          <a:p>
            <a:endParaRPr lang="fr-FR"/>
          </a:p>
        </p:txBody>
      </p:sp>
      <p:sp>
        <p:nvSpPr>
          <p:cNvPr id="143374" name="Line 14"/>
          <p:cNvSpPr>
            <a:spLocks noChangeShapeType="1"/>
          </p:cNvSpPr>
          <p:nvPr/>
        </p:nvSpPr>
        <p:spPr bwMode="auto">
          <a:xfrm flipH="1" flipV="1">
            <a:off x="1403350" y="6092825"/>
            <a:ext cx="2232025" cy="431800"/>
          </a:xfrm>
          <a:prstGeom prst="line">
            <a:avLst/>
          </a:prstGeom>
          <a:noFill/>
          <a:ln w="28575">
            <a:solidFill>
              <a:schemeClr val="bg2"/>
            </a:solidFill>
            <a:round/>
            <a:headEnd/>
            <a:tailEnd type="triangle" w="med" len="med"/>
          </a:ln>
          <a:effectLst/>
        </p:spPr>
        <p:txBody>
          <a:bodyPr/>
          <a:lstStyle/>
          <a:p>
            <a:endParaRPr lang="fr-FR"/>
          </a:p>
        </p:txBody>
      </p:sp>
      <p:sp>
        <p:nvSpPr>
          <p:cNvPr id="143376" name="Line 16"/>
          <p:cNvSpPr>
            <a:spLocks noChangeShapeType="1"/>
          </p:cNvSpPr>
          <p:nvPr/>
        </p:nvSpPr>
        <p:spPr bwMode="auto">
          <a:xfrm>
            <a:off x="395288" y="908050"/>
            <a:ext cx="215900" cy="1873250"/>
          </a:xfrm>
          <a:prstGeom prst="line">
            <a:avLst/>
          </a:prstGeom>
          <a:noFill/>
          <a:ln w="28575">
            <a:solidFill>
              <a:schemeClr val="bg2"/>
            </a:solidFill>
            <a:round/>
            <a:headEnd/>
            <a:tailEnd type="triangle" w="med" len="med"/>
          </a:ln>
          <a:effectLst/>
        </p:spPr>
        <p:txBody>
          <a:bodyPr/>
          <a:lstStyle/>
          <a:p>
            <a:endParaRPr lang="fr-FR"/>
          </a:p>
        </p:txBody>
      </p:sp>
      <p:sp>
        <p:nvSpPr>
          <p:cNvPr id="143378" name="Line 18"/>
          <p:cNvSpPr>
            <a:spLocks noChangeShapeType="1"/>
          </p:cNvSpPr>
          <p:nvPr/>
        </p:nvSpPr>
        <p:spPr bwMode="auto">
          <a:xfrm flipH="1">
            <a:off x="6156325" y="1628775"/>
            <a:ext cx="863600" cy="71438"/>
          </a:xfrm>
          <a:prstGeom prst="line">
            <a:avLst/>
          </a:prstGeom>
          <a:noFill/>
          <a:ln w="28575">
            <a:solidFill>
              <a:schemeClr val="bg2"/>
            </a:solidFill>
            <a:round/>
            <a:headEnd/>
            <a:tailEnd type="triangle" w="med" len="med"/>
          </a:ln>
          <a:effectLst/>
        </p:spPr>
        <p:txBody>
          <a:bodyPr/>
          <a:lstStyle/>
          <a:p>
            <a:endParaRPr lang="fr-FR"/>
          </a:p>
        </p:txBody>
      </p:sp>
      <p:sp>
        <p:nvSpPr>
          <p:cNvPr id="143379" name="Line 19"/>
          <p:cNvSpPr>
            <a:spLocks noChangeShapeType="1"/>
          </p:cNvSpPr>
          <p:nvPr/>
        </p:nvSpPr>
        <p:spPr bwMode="auto">
          <a:xfrm flipH="1">
            <a:off x="6084888" y="2060575"/>
            <a:ext cx="1008062" cy="73025"/>
          </a:xfrm>
          <a:prstGeom prst="line">
            <a:avLst/>
          </a:prstGeom>
          <a:noFill/>
          <a:ln w="28575">
            <a:solidFill>
              <a:schemeClr val="bg2"/>
            </a:solidFill>
            <a:round/>
            <a:headEnd/>
            <a:tailEnd type="triangle" w="med" len="med"/>
          </a:ln>
          <a:effectLst/>
        </p:spPr>
        <p:txBody>
          <a:bodyPr/>
          <a:lstStyle/>
          <a:p>
            <a:endParaRPr lang="fr-FR"/>
          </a:p>
        </p:txBody>
      </p:sp>
      <p:sp>
        <p:nvSpPr>
          <p:cNvPr id="143380" name="Line 20"/>
          <p:cNvSpPr>
            <a:spLocks noChangeShapeType="1"/>
          </p:cNvSpPr>
          <p:nvPr/>
        </p:nvSpPr>
        <p:spPr bwMode="auto">
          <a:xfrm flipH="1">
            <a:off x="6084888" y="2565400"/>
            <a:ext cx="719137" cy="0"/>
          </a:xfrm>
          <a:prstGeom prst="line">
            <a:avLst/>
          </a:prstGeom>
          <a:noFill/>
          <a:ln w="28575">
            <a:solidFill>
              <a:schemeClr val="bg2"/>
            </a:solidFill>
            <a:round/>
            <a:headEnd/>
            <a:tailEnd type="triangle" w="med" len="med"/>
          </a:ln>
          <a:effectLst/>
        </p:spPr>
        <p:txBody>
          <a:bodyPr/>
          <a:lstStyle/>
          <a:p>
            <a:endParaRPr lang="fr-FR"/>
          </a:p>
        </p:txBody>
      </p:sp>
      <p:sp>
        <p:nvSpPr>
          <p:cNvPr id="143387" name="Rectangle 27"/>
          <p:cNvSpPr>
            <a:spLocks noChangeArrowheads="1"/>
          </p:cNvSpPr>
          <p:nvPr/>
        </p:nvSpPr>
        <p:spPr bwMode="auto">
          <a:xfrm rot="16200000" flipV="1">
            <a:off x="3203575" y="3070226"/>
            <a:ext cx="719137" cy="6189662"/>
          </a:xfrm>
          <a:prstGeom prst="rect">
            <a:avLst/>
          </a:prstGeom>
          <a:noFill/>
          <a:ln w="9525">
            <a:noFill/>
            <a:miter lim="800000"/>
            <a:headEnd/>
            <a:tailEnd/>
          </a:ln>
          <a:effectLst/>
        </p:spPr>
        <p:txBody>
          <a:bodyPr rot="10800000" vert="eaVert" wrap="none" anchor="ctr"/>
          <a:lstStyle/>
          <a:p>
            <a:pPr algn="ctr" rtl="0"/>
            <a:endParaRPr lang="en-US">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in)">
                                      <p:cBhvr>
                                        <p:cTn id="7" dur="5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64">
                                            <p:txEl>
                                              <p:pRg st="0" end="0"/>
                                            </p:txEl>
                                          </p:spTgt>
                                        </p:tgtEl>
                                        <p:attrNameLst>
                                          <p:attrName>style.visibility</p:attrName>
                                        </p:attrNameLst>
                                      </p:cBhvr>
                                      <p:to>
                                        <p:strVal val="visible"/>
                                      </p:to>
                                    </p:set>
                                    <p:animEffect transition="in" filter="box(in)">
                                      <p:cBhvr>
                                        <p:cTn id="12" dur="500"/>
                                        <p:tgtEl>
                                          <p:spTgt spid="1433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nodePh="1">
                                  <p:stCondLst>
                                    <p:cond delay="0"/>
                                  </p:stCondLst>
                                  <p:endCondLst>
                                    <p:cond evt="begin" delay="0">
                                      <p:tn val="15"/>
                                    </p:cond>
                                  </p:endCondLst>
                                  <p:childTnLst>
                                    <p:animEffect transition="out" filter="diamond(in)">
                                      <p:cBhvr>
                                        <p:cTn id="16" dur="2000"/>
                                        <p:tgtEl>
                                          <p:spTgt spid="143381"/>
                                        </p:tgtEl>
                                      </p:cBhvr>
                                    </p:animEffect>
                                    <p:set>
                                      <p:cBhvr>
                                        <p:cTn id="17" dur="1" fill="hold">
                                          <p:stCondLst>
                                            <p:cond delay="1999"/>
                                          </p:stCondLst>
                                        </p:cTn>
                                        <p:tgtEl>
                                          <p:spTgt spid="1433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78"/>
                                        </p:tgtEl>
                                        <p:attrNameLst>
                                          <p:attrName>style.visibility</p:attrName>
                                        </p:attrNameLst>
                                      </p:cBhvr>
                                      <p:to>
                                        <p:strVal val="visible"/>
                                      </p:to>
                                    </p:set>
                                    <p:animEffect transition="in" filter="box(in)">
                                      <p:cBhvr>
                                        <p:cTn id="22" dur="500"/>
                                        <p:tgtEl>
                                          <p:spTgt spid="14337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65"/>
                                        </p:tgtEl>
                                        <p:attrNameLst>
                                          <p:attrName>style.visibility</p:attrName>
                                        </p:attrNameLst>
                                      </p:cBhvr>
                                      <p:to>
                                        <p:strVal val="visible"/>
                                      </p:to>
                                    </p:set>
                                    <p:animEffect transition="in" filter="box(in)">
                                      <p:cBhvr>
                                        <p:cTn id="27" dur="500"/>
                                        <p:tgtEl>
                                          <p:spTgt spid="14336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66"/>
                                        </p:tgtEl>
                                        <p:attrNameLst>
                                          <p:attrName>style.visibility</p:attrName>
                                        </p:attrNameLst>
                                      </p:cBhvr>
                                      <p:to>
                                        <p:strVal val="visible"/>
                                      </p:to>
                                    </p:set>
                                    <p:animEffect transition="in" filter="box(in)">
                                      <p:cBhvr>
                                        <p:cTn id="32" dur="500"/>
                                        <p:tgtEl>
                                          <p:spTgt spid="14336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0" nodeType="clickEffect" nodePh="1">
                                  <p:stCondLst>
                                    <p:cond delay="0"/>
                                  </p:stCondLst>
                                  <p:endCondLst>
                                    <p:cond evt="begin" delay="0">
                                      <p:tn val="35"/>
                                    </p:cond>
                                  </p:endCondLst>
                                  <p:childTnLst>
                                    <p:animEffect transition="out" filter="diamond(in)">
                                      <p:cBhvr>
                                        <p:cTn id="36" dur="2000"/>
                                        <p:tgtEl>
                                          <p:spTgt spid="143382"/>
                                        </p:tgtEl>
                                      </p:cBhvr>
                                    </p:animEffect>
                                    <p:set>
                                      <p:cBhvr>
                                        <p:cTn id="37" dur="1" fill="hold">
                                          <p:stCondLst>
                                            <p:cond delay="1999"/>
                                          </p:stCondLst>
                                        </p:cTn>
                                        <p:tgtEl>
                                          <p:spTgt spid="1433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3379"/>
                                        </p:tgtEl>
                                        <p:attrNameLst>
                                          <p:attrName>style.visibility</p:attrName>
                                        </p:attrNameLst>
                                      </p:cBhvr>
                                      <p:to>
                                        <p:strVal val="visible"/>
                                      </p:to>
                                    </p:set>
                                    <p:anim calcmode="lin" valueType="num">
                                      <p:cBhvr additive="base">
                                        <p:cTn id="42" dur="500" fill="hold"/>
                                        <p:tgtEl>
                                          <p:spTgt spid="143379"/>
                                        </p:tgtEl>
                                        <p:attrNameLst>
                                          <p:attrName>ppt_x</p:attrName>
                                        </p:attrNameLst>
                                      </p:cBhvr>
                                      <p:tavLst>
                                        <p:tav tm="0">
                                          <p:val>
                                            <p:strVal val="#ppt_x"/>
                                          </p:val>
                                        </p:tav>
                                        <p:tav tm="100000">
                                          <p:val>
                                            <p:strVal val="#ppt_x"/>
                                          </p:val>
                                        </p:tav>
                                      </p:tavLst>
                                    </p:anim>
                                    <p:anim calcmode="lin" valueType="num">
                                      <p:cBhvr additive="base">
                                        <p:cTn id="43" dur="500" fill="hold"/>
                                        <p:tgtEl>
                                          <p:spTgt spid="1433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43367"/>
                                        </p:tgtEl>
                                        <p:attrNameLst>
                                          <p:attrName>style.visibility</p:attrName>
                                        </p:attrNameLst>
                                      </p:cBhvr>
                                      <p:to>
                                        <p:strVal val="visible"/>
                                      </p:to>
                                    </p:set>
                                    <p:animEffect transition="in" filter="box(in)">
                                      <p:cBhvr>
                                        <p:cTn id="48" dur="500"/>
                                        <p:tgtEl>
                                          <p:spTgt spid="14336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xit" presetSubtype="16" fill="hold" grpId="0" nodeType="clickEffect" nodePh="1">
                                  <p:stCondLst>
                                    <p:cond delay="0"/>
                                  </p:stCondLst>
                                  <p:endCondLst>
                                    <p:cond evt="begin" delay="0">
                                      <p:tn val="51"/>
                                    </p:cond>
                                  </p:endCondLst>
                                  <p:childTnLst>
                                    <p:animEffect transition="out" filter="diamond(in)">
                                      <p:cBhvr>
                                        <p:cTn id="52" dur="2000"/>
                                        <p:tgtEl>
                                          <p:spTgt spid="143383"/>
                                        </p:tgtEl>
                                      </p:cBhvr>
                                    </p:animEffect>
                                    <p:set>
                                      <p:cBhvr>
                                        <p:cTn id="53" dur="1" fill="hold">
                                          <p:stCondLst>
                                            <p:cond delay="1999"/>
                                          </p:stCondLst>
                                        </p:cTn>
                                        <p:tgtEl>
                                          <p:spTgt spid="14338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8" presetClass="exit" presetSubtype="16" fill="hold" grpId="0" nodeType="clickEffect" nodePh="1">
                                  <p:stCondLst>
                                    <p:cond delay="0"/>
                                  </p:stCondLst>
                                  <p:endCondLst>
                                    <p:cond evt="begin" delay="0">
                                      <p:tn val="56"/>
                                    </p:cond>
                                  </p:endCondLst>
                                  <p:childTnLst>
                                    <p:animEffect transition="out" filter="diamond(in)">
                                      <p:cBhvr>
                                        <p:cTn id="57" dur="2000"/>
                                        <p:tgtEl>
                                          <p:spTgt spid="143384"/>
                                        </p:tgtEl>
                                      </p:cBhvr>
                                    </p:animEffect>
                                    <p:set>
                                      <p:cBhvr>
                                        <p:cTn id="58" dur="1" fill="hold">
                                          <p:stCondLst>
                                            <p:cond delay="1999"/>
                                          </p:stCondLst>
                                        </p:cTn>
                                        <p:tgtEl>
                                          <p:spTgt spid="14338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3380"/>
                                        </p:tgtEl>
                                        <p:attrNameLst>
                                          <p:attrName>style.visibility</p:attrName>
                                        </p:attrNameLst>
                                      </p:cBhvr>
                                      <p:to>
                                        <p:strVal val="visible"/>
                                      </p:to>
                                    </p:set>
                                    <p:anim calcmode="lin" valueType="num">
                                      <p:cBhvr additive="base">
                                        <p:cTn id="63" dur="500" fill="hold"/>
                                        <p:tgtEl>
                                          <p:spTgt spid="143380"/>
                                        </p:tgtEl>
                                        <p:attrNameLst>
                                          <p:attrName>ppt_x</p:attrName>
                                        </p:attrNameLst>
                                      </p:cBhvr>
                                      <p:tavLst>
                                        <p:tav tm="0">
                                          <p:val>
                                            <p:strVal val="#ppt_x"/>
                                          </p:val>
                                        </p:tav>
                                        <p:tav tm="100000">
                                          <p:val>
                                            <p:strVal val="#ppt_x"/>
                                          </p:val>
                                        </p:tav>
                                      </p:tavLst>
                                    </p:anim>
                                    <p:anim calcmode="lin" valueType="num">
                                      <p:cBhvr additive="base">
                                        <p:cTn id="64" dur="500" fill="hold"/>
                                        <p:tgtEl>
                                          <p:spTgt spid="14338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43369"/>
                                        </p:tgtEl>
                                        <p:attrNameLst>
                                          <p:attrName>style.visibility</p:attrName>
                                        </p:attrNameLst>
                                      </p:cBhvr>
                                      <p:to>
                                        <p:strVal val="visible"/>
                                      </p:to>
                                    </p:set>
                                    <p:animEffect transition="in" filter="box(in)">
                                      <p:cBhvr>
                                        <p:cTn id="69" dur="500"/>
                                        <p:tgtEl>
                                          <p:spTgt spid="143369"/>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xit" presetSubtype="16" fill="hold" grpId="0" nodeType="clickEffect" nodePh="1">
                                  <p:stCondLst>
                                    <p:cond delay="0"/>
                                  </p:stCondLst>
                                  <p:endCondLst>
                                    <p:cond evt="begin" delay="0">
                                      <p:tn val="72"/>
                                    </p:cond>
                                  </p:endCondLst>
                                  <p:childTnLst>
                                    <p:animEffect transition="out" filter="diamond(in)">
                                      <p:cBhvr>
                                        <p:cTn id="73" dur="2000"/>
                                        <p:tgtEl>
                                          <p:spTgt spid="143385"/>
                                        </p:tgtEl>
                                      </p:cBhvr>
                                    </p:animEffect>
                                    <p:set>
                                      <p:cBhvr>
                                        <p:cTn id="74" dur="1" fill="hold">
                                          <p:stCondLst>
                                            <p:cond delay="1999"/>
                                          </p:stCondLst>
                                        </p:cTn>
                                        <p:tgtEl>
                                          <p:spTgt spid="14338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3376"/>
                                        </p:tgtEl>
                                        <p:attrNameLst>
                                          <p:attrName>style.visibility</p:attrName>
                                        </p:attrNameLst>
                                      </p:cBhvr>
                                      <p:to>
                                        <p:strVal val="visible"/>
                                      </p:to>
                                    </p:set>
                                    <p:anim calcmode="lin" valueType="num">
                                      <p:cBhvr additive="base">
                                        <p:cTn id="79" dur="500" fill="hold"/>
                                        <p:tgtEl>
                                          <p:spTgt spid="143376"/>
                                        </p:tgtEl>
                                        <p:attrNameLst>
                                          <p:attrName>ppt_x</p:attrName>
                                        </p:attrNameLst>
                                      </p:cBhvr>
                                      <p:tavLst>
                                        <p:tav tm="0">
                                          <p:val>
                                            <p:strVal val="#ppt_x"/>
                                          </p:val>
                                        </p:tav>
                                        <p:tav tm="100000">
                                          <p:val>
                                            <p:strVal val="#ppt_x"/>
                                          </p:val>
                                        </p:tav>
                                      </p:tavLst>
                                    </p:anim>
                                    <p:anim calcmode="lin" valueType="num">
                                      <p:cBhvr additive="base">
                                        <p:cTn id="80" dur="500" fill="hold"/>
                                        <p:tgtEl>
                                          <p:spTgt spid="14337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43368"/>
                                        </p:tgtEl>
                                        <p:attrNameLst>
                                          <p:attrName>style.visibility</p:attrName>
                                        </p:attrNameLst>
                                      </p:cBhvr>
                                      <p:to>
                                        <p:strVal val="visible"/>
                                      </p:to>
                                    </p:set>
                                    <p:animEffect transition="in" filter="box(in)">
                                      <p:cBhvr>
                                        <p:cTn id="85" dur="500"/>
                                        <p:tgtEl>
                                          <p:spTgt spid="143368"/>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xit" presetSubtype="16" fill="hold" grpId="0" nodeType="clickEffect" nodePh="1">
                                  <p:stCondLst>
                                    <p:cond delay="0"/>
                                  </p:stCondLst>
                                  <p:endCondLst>
                                    <p:cond evt="begin" delay="0">
                                      <p:tn val="88"/>
                                    </p:cond>
                                  </p:endCondLst>
                                  <p:childTnLst>
                                    <p:animEffect transition="out" filter="diamond(in)">
                                      <p:cBhvr>
                                        <p:cTn id="89" dur="2000"/>
                                        <p:tgtEl>
                                          <p:spTgt spid="143386"/>
                                        </p:tgtEl>
                                      </p:cBhvr>
                                    </p:animEffect>
                                    <p:set>
                                      <p:cBhvr>
                                        <p:cTn id="90" dur="1" fill="hold">
                                          <p:stCondLst>
                                            <p:cond delay="1999"/>
                                          </p:stCondLst>
                                        </p:cTn>
                                        <p:tgtEl>
                                          <p:spTgt spid="14338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8" presetClass="exit" presetSubtype="16" fill="hold" grpId="0" nodeType="clickEffect" nodePh="1">
                                  <p:stCondLst>
                                    <p:cond delay="0"/>
                                  </p:stCondLst>
                                  <p:endCondLst>
                                    <p:cond evt="begin" delay="0">
                                      <p:tn val="93"/>
                                    </p:cond>
                                  </p:endCondLst>
                                  <p:childTnLst>
                                    <p:animEffect transition="out" filter="diamond(in)">
                                      <p:cBhvr>
                                        <p:cTn id="94" dur="2000"/>
                                        <p:tgtEl>
                                          <p:spTgt spid="143387"/>
                                        </p:tgtEl>
                                      </p:cBhvr>
                                    </p:animEffect>
                                    <p:set>
                                      <p:cBhvr>
                                        <p:cTn id="95" dur="1" fill="hold">
                                          <p:stCondLst>
                                            <p:cond delay="1999"/>
                                          </p:stCondLst>
                                        </p:cTn>
                                        <p:tgtEl>
                                          <p:spTgt spid="14338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43373"/>
                                        </p:tgtEl>
                                        <p:attrNameLst>
                                          <p:attrName>style.visibility</p:attrName>
                                        </p:attrNameLst>
                                      </p:cBhvr>
                                      <p:to>
                                        <p:strVal val="visible"/>
                                      </p:to>
                                    </p:set>
                                    <p:anim calcmode="lin" valueType="num">
                                      <p:cBhvr additive="base">
                                        <p:cTn id="100" dur="500" fill="hold"/>
                                        <p:tgtEl>
                                          <p:spTgt spid="143373"/>
                                        </p:tgtEl>
                                        <p:attrNameLst>
                                          <p:attrName>ppt_x</p:attrName>
                                        </p:attrNameLst>
                                      </p:cBhvr>
                                      <p:tavLst>
                                        <p:tav tm="0">
                                          <p:val>
                                            <p:strVal val="#ppt_x"/>
                                          </p:val>
                                        </p:tav>
                                        <p:tav tm="100000">
                                          <p:val>
                                            <p:strVal val="#ppt_x"/>
                                          </p:val>
                                        </p:tav>
                                      </p:tavLst>
                                    </p:anim>
                                    <p:anim calcmode="lin" valueType="num">
                                      <p:cBhvr additive="base">
                                        <p:cTn id="101" dur="500" fill="hold"/>
                                        <p:tgtEl>
                                          <p:spTgt spid="14337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143371"/>
                                        </p:tgtEl>
                                        <p:attrNameLst>
                                          <p:attrName>style.visibility</p:attrName>
                                        </p:attrNameLst>
                                      </p:cBhvr>
                                      <p:to>
                                        <p:strVal val="visible"/>
                                      </p:to>
                                    </p:set>
                                    <p:animEffect transition="in" filter="box(in)">
                                      <p:cBhvr>
                                        <p:cTn id="106" dur="500"/>
                                        <p:tgtEl>
                                          <p:spTgt spid="143371"/>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43374"/>
                                        </p:tgtEl>
                                        <p:attrNameLst>
                                          <p:attrName>style.visibility</p:attrName>
                                        </p:attrNameLst>
                                      </p:cBhvr>
                                      <p:to>
                                        <p:strVal val="visible"/>
                                      </p:to>
                                    </p:set>
                                    <p:anim calcmode="lin" valueType="num">
                                      <p:cBhvr additive="base">
                                        <p:cTn id="111" dur="500" fill="hold"/>
                                        <p:tgtEl>
                                          <p:spTgt spid="143374"/>
                                        </p:tgtEl>
                                        <p:attrNameLst>
                                          <p:attrName>ppt_x</p:attrName>
                                        </p:attrNameLst>
                                      </p:cBhvr>
                                      <p:tavLst>
                                        <p:tav tm="0">
                                          <p:val>
                                            <p:strVal val="#ppt_x"/>
                                          </p:val>
                                        </p:tav>
                                        <p:tav tm="100000">
                                          <p:val>
                                            <p:strVal val="#ppt_x"/>
                                          </p:val>
                                        </p:tav>
                                      </p:tavLst>
                                    </p:anim>
                                    <p:anim calcmode="lin" valueType="num">
                                      <p:cBhvr additive="base">
                                        <p:cTn id="112" dur="500" fill="hold"/>
                                        <p:tgtEl>
                                          <p:spTgt spid="14337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43372"/>
                                        </p:tgtEl>
                                        <p:attrNameLst>
                                          <p:attrName>style.visibility</p:attrName>
                                        </p:attrNameLst>
                                      </p:cBhvr>
                                      <p:to>
                                        <p:strVal val="visible"/>
                                      </p:to>
                                    </p:set>
                                    <p:animEffect transition="in" filter="box(in)">
                                      <p:cBhvr>
                                        <p:cTn id="117" dur="500"/>
                                        <p:tgtEl>
                                          <p:spTgt spid="143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1" grpId="0"/>
      <p:bldP spid="143382" grpId="0"/>
      <p:bldP spid="143383" grpId="0"/>
      <p:bldP spid="143384" grpId="0"/>
      <p:bldP spid="143385" grpId="0"/>
      <p:bldP spid="143386" grpId="0"/>
      <p:bldP spid="143363" grpId="0"/>
      <p:bldP spid="143364" grpId="0" build="p"/>
      <p:bldP spid="143365" grpId="0"/>
      <p:bldP spid="143366" grpId="0"/>
      <p:bldP spid="143367" grpId="0"/>
      <p:bldP spid="143368" grpId="0"/>
      <p:bldP spid="143369" grpId="0"/>
      <p:bldP spid="143371" grpId="0"/>
      <p:bldP spid="143372" grpId="0"/>
      <p:bldP spid="143373" grpId="0" animBg="1"/>
      <p:bldP spid="143374" grpId="0" animBg="1"/>
      <p:bldP spid="143376" grpId="0" animBg="1"/>
      <p:bldP spid="143378" grpId="0" animBg="1"/>
      <p:bldP spid="143379" grpId="0" animBg="1"/>
      <p:bldP spid="143380" grpId="0" animBg="1"/>
      <p:bldP spid="14338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1" y="500042"/>
            <a:ext cx="9144000" cy="5786477"/>
          </a:xfrm>
        </p:spPr>
        <p:txBody>
          <a:bodyPr>
            <a:noAutofit/>
          </a:bodyPr>
          <a:lstStyle/>
          <a:p>
            <a:pPr algn="just" rtl="1">
              <a:buFontTx/>
              <a:buNone/>
            </a:pPr>
            <a:r>
              <a:rPr lang="ar-SA" b="1" dirty="0"/>
              <a:t>1- </a:t>
            </a:r>
            <a:r>
              <a:rPr lang="en-US" b="1" dirty="0" err="1" smtClean="0"/>
              <a:t>Numerique</a:t>
            </a:r>
            <a:r>
              <a:rPr lang="ar-SA" b="1" dirty="0" smtClean="0"/>
              <a:t>  </a:t>
            </a:r>
            <a:endParaRPr lang="ar-EG" b="1" dirty="0"/>
          </a:p>
          <a:p>
            <a:pPr algn="just" rtl="1">
              <a:buNone/>
            </a:pPr>
            <a:r>
              <a:rPr lang="ar-EG" b="1" dirty="0"/>
              <a:t>	</a:t>
            </a:r>
            <a:r>
              <a:rPr lang="ar-SA" b="1" dirty="0" smtClean="0"/>
              <a:t> أي المتغير الرقمي الذي يخضع لجميع العمليات الحسابية ولا يحتوى ضمن مشاهداته على أية حروف أبجدية</a:t>
            </a:r>
            <a:endParaRPr lang="ar-SA" b="1" dirty="0"/>
          </a:p>
          <a:p>
            <a:pPr algn="just" rtl="1">
              <a:buFontTx/>
              <a:buNone/>
            </a:pPr>
            <a:r>
              <a:rPr lang="ar-SA" b="1" dirty="0"/>
              <a:t>2- </a:t>
            </a:r>
            <a:r>
              <a:rPr lang="fr-FR" b="1" dirty="0" smtClean="0"/>
              <a:t>virgule</a:t>
            </a:r>
            <a:endParaRPr lang="ar-EG" b="1" dirty="0"/>
          </a:p>
          <a:p>
            <a:pPr algn="just" rtl="1">
              <a:buFontTx/>
              <a:buNone/>
            </a:pPr>
            <a:r>
              <a:rPr lang="ar-EG" b="1" dirty="0"/>
              <a:t>	</a:t>
            </a:r>
            <a:r>
              <a:rPr lang="ar-SA" b="1" dirty="0"/>
              <a:t> متغير </a:t>
            </a:r>
            <a:r>
              <a:rPr lang="ar-SA" b="1" dirty="0" err="1"/>
              <a:t>عددى</a:t>
            </a:r>
            <a:r>
              <a:rPr lang="ar-SA" b="1" dirty="0"/>
              <a:t> مع </a:t>
            </a:r>
            <a:r>
              <a:rPr lang="ar-SA" b="1" dirty="0" smtClean="0"/>
              <a:t>إضافة </a:t>
            </a:r>
            <a:r>
              <a:rPr lang="ar-SA" b="1" dirty="0"/>
              <a:t>فاصلة بين كل ثلاث </a:t>
            </a:r>
            <a:r>
              <a:rPr lang="ar-SA" b="1" dirty="0" smtClean="0"/>
              <a:t>أرقام </a:t>
            </a:r>
            <a:r>
              <a:rPr lang="ar-SA" b="1" dirty="0"/>
              <a:t>صحيحة مثل </a:t>
            </a:r>
            <a:r>
              <a:rPr lang="en-US" b="1" dirty="0"/>
              <a:t>545687.221</a:t>
            </a:r>
            <a:r>
              <a:rPr lang="ar-SA" b="1" dirty="0"/>
              <a:t> يكتب </a:t>
            </a:r>
            <a:r>
              <a:rPr lang="ar-SA" b="1" dirty="0" smtClean="0"/>
              <a:t>في </a:t>
            </a:r>
            <a:r>
              <a:rPr lang="ar-SA" b="1" dirty="0"/>
              <a:t>هذا النوع </a:t>
            </a:r>
            <a:r>
              <a:rPr lang="en-US" b="1" dirty="0"/>
              <a:t>545,687.221</a:t>
            </a:r>
            <a:r>
              <a:rPr lang="ar-SA" b="1" dirty="0"/>
              <a:t>  .</a:t>
            </a:r>
          </a:p>
          <a:p>
            <a:pPr algn="just" rtl="1">
              <a:buFontTx/>
              <a:buNone/>
            </a:pPr>
            <a:r>
              <a:rPr lang="ar-SA" b="1" dirty="0"/>
              <a:t>3- </a:t>
            </a:r>
            <a:r>
              <a:rPr lang="en-US" b="1" dirty="0" smtClean="0"/>
              <a:t>point</a:t>
            </a:r>
            <a:r>
              <a:rPr lang="ar-SA" b="1" dirty="0" smtClean="0"/>
              <a:t> </a:t>
            </a:r>
            <a:endParaRPr lang="ar-EG" b="1" dirty="0"/>
          </a:p>
          <a:p>
            <a:pPr algn="just" rtl="1">
              <a:buFontTx/>
              <a:buNone/>
            </a:pPr>
            <a:r>
              <a:rPr lang="ar-EG" b="1" dirty="0"/>
              <a:t>	</a:t>
            </a:r>
            <a:r>
              <a:rPr lang="ar-SA" b="1" dirty="0"/>
              <a:t>متغير </a:t>
            </a:r>
            <a:r>
              <a:rPr lang="ar-SA" b="1" dirty="0" smtClean="0"/>
              <a:t>عددي </a:t>
            </a:r>
            <a:r>
              <a:rPr lang="ar-SA" b="1" dirty="0"/>
              <a:t>مع </a:t>
            </a:r>
            <a:r>
              <a:rPr lang="ar-SA" b="1" dirty="0" smtClean="0"/>
              <a:t>إضافة </a:t>
            </a:r>
            <a:r>
              <a:rPr lang="ar-SA" b="1" dirty="0"/>
              <a:t>(.) لفصل كل ثلاث </a:t>
            </a:r>
            <a:r>
              <a:rPr lang="ar-SA" b="1" dirty="0" smtClean="0"/>
              <a:t>أرقام </a:t>
            </a:r>
            <a:r>
              <a:rPr lang="ar-SA" b="1" dirty="0"/>
              <a:t>صحيحة </a:t>
            </a:r>
            <a:r>
              <a:rPr lang="en-US" b="1" dirty="0"/>
              <a:t>545.687,221</a:t>
            </a:r>
            <a:r>
              <a:rPr lang="ar-SA" b="1" dirty="0"/>
              <a:t> </a:t>
            </a:r>
          </a:p>
          <a:p>
            <a:pPr algn="just" rtl="1">
              <a:buNone/>
            </a:pPr>
            <a:r>
              <a:rPr lang="ar-SA" b="1" dirty="0" smtClean="0"/>
              <a:t>4-</a:t>
            </a:r>
            <a:r>
              <a:rPr lang="ar-DZ" b="1" dirty="0" smtClean="0"/>
              <a:t> </a:t>
            </a:r>
            <a:r>
              <a:rPr lang="fr-FR" b="1" dirty="0" smtClean="0"/>
              <a:t>notation scientifique</a:t>
            </a:r>
            <a:endParaRPr lang="ar-EG" b="1" dirty="0"/>
          </a:p>
          <a:p>
            <a:pPr algn="just" rtl="1">
              <a:buFontTx/>
              <a:buNone/>
            </a:pPr>
            <a:r>
              <a:rPr lang="ar-SA" b="1" dirty="0"/>
              <a:t> </a:t>
            </a:r>
            <a:r>
              <a:rPr lang="ar-SA" sz="2800" b="1" dirty="0"/>
              <a:t>رمز مكتوب بصيغة التدوين </a:t>
            </a:r>
            <a:r>
              <a:rPr lang="ar-SA" sz="2800" b="1" dirty="0" err="1"/>
              <a:t>اليائى</a:t>
            </a:r>
            <a:r>
              <a:rPr lang="ar-SA" sz="2800" b="1" dirty="0"/>
              <a:t> </a:t>
            </a:r>
            <a:r>
              <a:rPr lang="en-US" sz="2800" b="1" dirty="0"/>
              <a:t>E-notation</a:t>
            </a:r>
            <a:r>
              <a:rPr lang="ar-SA" sz="2800" b="1" dirty="0"/>
              <a:t> وتظهر القيم </a:t>
            </a:r>
            <a:r>
              <a:rPr lang="ar-SA" sz="2800" b="1" dirty="0" smtClean="0"/>
              <a:t>التي </a:t>
            </a:r>
            <a:r>
              <a:rPr lang="ar-SA" sz="2800" b="1" dirty="0"/>
              <a:t>بشكل أُسى  مثل </a:t>
            </a:r>
            <a:r>
              <a:rPr lang="en-US" sz="2800" b="1" dirty="0"/>
              <a:t>10</a:t>
            </a:r>
            <a:r>
              <a:rPr lang="en-US" sz="2800" b="1" baseline="30000" dirty="0"/>
              <a:t>7</a:t>
            </a:r>
            <a:r>
              <a:rPr lang="ar-SA" sz="2800" b="1" baseline="30000" dirty="0"/>
              <a:t>  </a:t>
            </a:r>
            <a:r>
              <a:rPr lang="ar-SA" sz="2800" b="1" dirty="0"/>
              <a:t>بالصورة </a:t>
            </a:r>
            <a:r>
              <a:rPr lang="en-US" sz="2800" b="1" dirty="0"/>
              <a:t>1.0E+07</a:t>
            </a:r>
            <a:r>
              <a:rPr lang="ar-SA" sz="2800" b="1" baseline="30000" dirty="0"/>
              <a:t> </a:t>
            </a:r>
            <a:r>
              <a:rPr lang="ar-SA" sz="2800" b="1" dirty="0"/>
              <a:t>و</a:t>
            </a:r>
            <a:r>
              <a:rPr lang="ar-EG" sz="2800" b="1" dirty="0"/>
              <a:t> </a:t>
            </a:r>
            <a:r>
              <a:rPr lang="ar-SA" sz="2800" b="1" dirty="0" smtClean="0"/>
              <a:t>الأعداد </a:t>
            </a:r>
            <a:r>
              <a:rPr lang="ar-SA" sz="2800" b="1" dirty="0"/>
              <a:t>مثل </a:t>
            </a:r>
            <a:r>
              <a:rPr lang="en-US" sz="2800" b="1" dirty="0"/>
              <a:t>1234 </a:t>
            </a:r>
            <a:r>
              <a:rPr lang="ar-SA" sz="2800" b="1" dirty="0"/>
              <a:t> بالصورة </a:t>
            </a:r>
            <a:r>
              <a:rPr lang="en-US" sz="2800" b="1" dirty="0"/>
              <a:t>1.2E+03</a:t>
            </a:r>
            <a:endParaRPr lang="ar-SA" sz="2800" b="1" dirty="0"/>
          </a:p>
        </p:txBody>
      </p:sp>
      <p:sp>
        <p:nvSpPr>
          <p:cNvPr id="147459" name="Rectangle 3"/>
          <p:cNvSpPr>
            <a:spLocks noGrp="1" noRot="1" noChangeArrowheads="1"/>
          </p:cNvSpPr>
          <p:nvPr>
            <p:ph type="title"/>
          </p:nvPr>
        </p:nvSpPr>
        <p:spPr>
          <a:xfrm>
            <a:off x="428596" y="0"/>
            <a:ext cx="8229600" cy="561975"/>
          </a:xfrm>
          <a:noFill/>
          <a:ln/>
        </p:spPr>
        <p:txBody>
          <a:bodyPr/>
          <a:lstStyle/>
          <a:p>
            <a:pPr rtl="1"/>
            <a:r>
              <a:rPr lang="ar-SA" sz="2800" b="1" dirty="0"/>
              <a:t>توصيف المتغيرات  </a:t>
            </a:r>
            <a:r>
              <a:rPr lang="en-US" sz="2800" b="1" dirty="0" err="1" smtClean="0">
                <a:solidFill>
                  <a:prstClr val="black"/>
                </a:solidFill>
              </a:rPr>
              <a:t>vue</a:t>
            </a:r>
            <a:r>
              <a:rPr lang="en-US" sz="2800" b="1" dirty="0" smtClean="0">
                <a:solidFill>
                  <a:prstClr val="black"/>
                </a:solidFill>
              </a:rPr>
              <a:t> des variables</a:t>
            </a:r>
            <a:r>
              <a:rPr lang="ar-SA" sz="2800" b="1" dirty="0" smtClean="0"/>
              <a:t>  </a:t>
            </a:r>
            <a:r>
              <a:rPr lang="en-US" sz="2800" b="1" dirty="0" smtClean="0"/>
              <a:t>  </a:t>
            </a:r>
            <a:r>
              <a:rPr lang="en-US" sz="2800" b="1" dirty="0"/>
              <a:t>(Type)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wheel(4)">
                                      <p:cBhvr>
                                        <p:cTn id="7" dur="2000"/>
                                        <p:tgtEl>
                                          <p:spTgt spid="14745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7458">
                                            <p:txEl>
                                              <p:pRg st="0" end="0"/>
                                            </p:txEl>
                                          </p:spTgt>
                                        </p:tgtEl>
                                        <p:attrNameLst>
                                          <p:attrName>style.visibility</p:attrName>
                                        </p:attrNameLst>
                                      </p:cBhvr>
                                      <p:to>
                                        <p:strVal val="visible"/>
                                      </p:to>
                                    </p:set>
                                    <p:animEffect transition="in" filter="wheel(4)">
                                      <p:cBhvr>
                                        <p:cTn id="12" dur="2000"/>
                                        <p:tgtEl>
                                          <p:spTgt spid="147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7458">
                                            <p:txEl>
                                              <p:pRg st="1" end="1"/>
                                            </p:txEl>
                                          </p:spTgt>
                                        </p:tgtEl>
                                        <p:attrNameLst>
                                          <p:attrName>style.visibility</p:attrName>
                                        </p:attrNameLst>
                                      </p:cBhvr>
                                      <p:to>
                                        <p:strVal val="visible"/>
                                      </p:to>
                                    </p:set>
                                    <p:animEffect transition="in" filter="wheel(4)">
                                      <p:cBhvr>
                                        <p:cTn id="17" dur="2000"/>
                                        <p:tgtEl>
                                          <p:spTgt spid="147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47458">
                                            <p:txEl>
                                              <p:pRg st="2" end="2"/>
                                            </p:txEl>
                                          </p:spTgt>
                                        </p:tgtEl>
                                        <p:attrNameLst>
                                          <p:attrName>style.visibility</p:attrName>
                                        </p:attrNameLst>
                                      </p:cBhvr>
                                      <p:to>
                                        <p:strVal val="visible"/>
                                      </p:to>
                                    </p:set>
                                    <p:animEffect transition="in" filter="wheel(4)">
                                      <p:cBhvr>
                                        <p:cTn id="22" dur="2000"/>
                                        <p:tgtEl>
                                          <p:spTgt spid="147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47458">
                                            <p:txEl>
                                              <p:pRg st="3" end="3"/>
                                            </p:txEl>
                                          </p:spTgt>
                                        </p:tgtEl>
                                        <p:attrNameLst>
                                          <p:attrName>style.visibility</p:attrName>
                                        </p:attrNameLst>
                                      </p:cBhvr>
                                      <p:to>
                                        <p:strVal val="visible"/>
                                      </p:to>
                                    </p:set>
                                    <p:animEffect transition="in" filter="wheel(4)">
                                      <p:cBhvr>
                                        <p:cTn id="27" dur="2000"/>
                                        <p:tgtEl>
                                          <p:spTgt spid="1474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47458">
                                            <p:txEl>
                                              <p:pRg st="4" end="4"/>
                                            </p:txEl>
                                          </p:spTgt>
                                        </p:tgtEl>
                                        <p:attrNameLst>
                                          <p:attrName>style.visibility</p:attrName>
                                        </p:attrNameLst>
                                      </p:cBhvr>
                                      <p:to>
                                        <p:strVal val="visible"/>
                                      </p:to>
                                    </p:set>
                                    <p:animEffect transition="in" filter="wheel(4)">
                                      <p:cBhvr>
                                        <p:cTn id="32" dur="2000"/>
                                        <p:tgtEl>
                                          <p:spTgt spid="1474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47458">
                                            <p:txEl>
                                              <p:pRg st="5" end="5"/>
                                            </p:txEl>
                                          </p:spTgt>
                                        </p:tgtEl>
                                        <p:attrNameLst>
                                          <p:attrName>style.visibility</p:attrName>
                                        </p:attrNameLst>
                                      </p:cBhvr>
                                      <p:to>
                                        <p:strVal val="visible"/>
                                      </p:to>
                                    </p:set>
                                    <p:animEffect transition="in" filter="wheel(4)">
                                      <p:cBhvr>
                                        <p:cTn id="37" dur="2000"/>
                                        <p:tgtEl>
                                          <p:spTgt spid="1474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47458">
                                            <p:txEl>
                                              <p:pRg st="6" end="6"/>
                                            </p:txEl>
                                          </p:spTgt>
                                        </p:tgtEl>
                                        <p:attrNameLst>
                                          <p:attrName>style.visibility</p:attrName>
                                        </p:attrNameLst>
                                      </p:cBhvr>
                                      <p:to>
                                        <p:strVal val="visible"/>
                                      </p:to>
                                    </p:set>
                                    <p:animEffect transition="in" filter="wheel(4)">
                                      <p:cBhvr>
                                        <p:cTn id="42" dur="2000"/>
                                        <p:tgtEl>
                                          <p:spTgt spid="1474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47458">
                                            <p:txEl>
                                              <p:pRg st="7" end="7"/>
                                            </p:txEl>
                                          </p:spTgt>
                                        </p:tgtEl>
                                        <p:attrNameLst>
                                          <p:attrName>style.visibility</p:attrName>
                                        </p:attrNameLst>
                                      </p:cBhvr>
                                      <p:to>
                                        <p:strVal val="visible"/>
                                      </p:to>
                                    </p:set>
                                    <p:animEffect transition="in" filter="wheel(4)">
                                      <p:cBhvr>
                                        <p:cTn id="47" dur="2000"/>
                                        <p:tgtEl>
                                          <p:spTgt spid="147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p:bldP spid="1474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0" y="0"/>
            <a:ext cx="9144000" cy="6858000"/>
          </a:xfrm>
        </p:spPr>
        <p:txBody>
          <a:bodyPr>
            <a:normAutofit fontScale="55000" lnSpcReduction="20000"/>
          </a:bodyPr>
          <a:lstStyle/>
          <a:p>
            <a:pPr algn="just" rtl="1">
              <a:lnSpc>
                <a:spcPct val="90000"/>
              </a:lnSpc>
              <a:buFontTx/>
              <a:buNone/>
            </a:pPr>
            <a:endParaRPr lang="ar-DZ" sz="2800" b="1" dirty="0" smtClean="0"/>
          </a:p>
          <a:p>
            <a:pPr algn="just" rtl="1">
              <a:lnSpc>
                <a:spcPct val="170000"/>
              </a:lnSpc>
              <a:buFontTx/>
              <a:buNone/>
            </a:pPr>
            <a:endParaRPr lang="ar-DZ" sz="2800" b="1" dirty="0" smtClean="0"/>
          </a:p>
          <a:p>
            <a:pPr algn="just" rtl="1">
              <a:lnSpc>
                <a:spcPct val="170000"/>
              </a:lnSpc>
              <a:buFontTx/>
              <a:buNone/>
            </a:pPr>
            <a:endParaRPr lang="ar-DZ" sz="2800" b="1" dirty="0" smtClean="0"/>
          </a:p>
          <a:p>
            <a:pPr algn="just" rtl="1">
              <a:lnSpc>
                <a:spcPct val="170000"/>
              </a:lnSpc>
              <a:buFontTx/>
              <a:buNone/>
            </a:pPr>
            <a:endParaRPr lang="ar-DZ" sz="2800" b="1" dirty="0" smtClean="0"/>
          </a:p>
          <a:p>
            <a:pPr algn="just" rtl="1">
              <a:lnSpc>
                <a:spcPct val="170000"/>
              </a:lnSpc>
              <a:buFontTx/>
              <a:buNone/>
            </a:pPr>
            <a:endParaRPr lang="ar-DZ" sz="2800" b="1" dirty="0" smtClean="0"/>
          </a:p>
          <a:p>
            <a:pPr algn="just" rtl="1">
              <a:lnSpc>
                <a:spcPct val="170000"/>
              </a:lnSpc>
              <a:buFontTx/>
              <a:buNone/>
            </a:pPr>
            <a:endParaRPr lang="ar-DZ" sz="2800" b="1" dirty="0" smtClean="0"/>
          </a:p>
          <a:p>
            <a:pPr algn="just" rtl="1">
              <a:lnSpc>
                <a:spcPct val="170000"/>
              </a:lnSpc>
              <a:buFontTx/>
              <a:buNone/>
            </a:pPr>
            <a:r>
              <a:rPr lang="ar-DZ" sz="2800" b="1" dirty="0" smtClean="0"/>
              <a:t>ملحوظة :</a:t>
            </a:r>
          </a:p>
          <a:p>
            <a:pPr algn="just" rtl="1">
              <a:lnSpc>
                <a:spcPct val="170000"/>
              </a:lnSpc>
              <a:buFontTx/>
              <a:buNone/>
            </a:pPr>
            <a:r>
              <a:rPr lang="ar-DZ" sz="2800" b="1" dirty="0" smtClean="0"/>
              <a:t>   يختلف النوع الثاني والثالث في شكل كتابة الرقم </a:t>
            </a:r>
            <a:r>
              <a:rPr lang="fr-FR" sz="2800" b="1" dirty="0" smtClean="0"/>
              <a:t>Format </a:t>
            </a:r>
            <a:r>
              <a:rPr lang="ar-DZ" sz="2800" b="1" dirty="0" smtClean="0"/>
              <a:t>فقط : تستخدم الفاصلة  </a:t>
            </a:r>
            <a:r>
              <a:rPr lang="fr-FR" sz="2800" b="1" dirty="0" smtClean="0"/>
              <a:t>Comma </a:t>
            </a:r>
            <a:r>
              <a:rPr lang="ar-DZ" sz="2800" b="1" dirty="0" smtClean="0"/>
              <a:t>في النوع الأول لتقسيم الرقم الصحيح إلى مجموعات ثلاثية ؛ وتستخدم النقطة </a:t>
            </a:r>
            <a:r>
              <a:rPr lang="fr-FR" sz="2800" b="1" dirty="0" smtClean="0"/>
              <a:t>Dot  </a:t>
            </a:r>
            <a:r>
              <a:rPr lang="ar-DZ" sz="2800" b="1" dirty="0" smtClean="0"/>
              <a:t>في النوع الثاني . مثلا : الرقم (1345.70) يقابله في النوع الأول (12,345.70) ويقابله في النوع الثاني (123.457,00) .</a:t>
            </a:r>
          </a:p>
          <a:p>
            <a:pPr algn="just" rtl="1">
              <a:lnSpc>
                <a:spcPct val="90000"/>
              </a:lnSpc>
              <a:buFontTx/>
              <a:buNone/>
            </a:pPr>
            <a:endParaRPr lang="ar-DZ" sz="2800" b="1" dirty="0" smtClean="0"/>
          </a:p>
          <a:p>
            <a:pPr algn="just" rtl="1">
              <a:lnSpc>
                <a:spcPct val="90000"/>
              </a:lnSpc>
              <a:buFontTx/>
              <a:buNone/>
            </a:pPr>
            <a:r>
              <a:rPr lang="ar-SA" sz="2800" b="1" dirty="0" smtClean="0"/>
              <a:t>6-</a:t>
            </a:r>
            <a:r>
              <a:rPr lang="fr-FR" sz="2800" b="1" dirty="0" smtClean="0"/>
              <a:t>date</a:t>
            </a:r>
            <a:endParaRPr lang="ar-DZ" sz="2800" b="1" dirty="0" smtClean="0"/>
          </a:p>
          <a:p>
            <a:pPr algn="just" rtl="1">
              <a:lnSpc>
                <a:spcPct val="90000"/>
              </a:lnSpc>
              <a:buFontTx/>
              <a:buNone/>
            </a:pPr>
            <a:r>
              <a:rPr lang="ar-DZ" sz="2800" b="1" dirty="0" smtClean="0"/>
              <a:t>                  استعمال التاريخ الميلادي أو غير ذلك</a:t>
            </a:r>
            <a:endParaRPr lang="fr-FR" sz="2800" b="1" dirty="0" smtClean="0"/>
          </a:p>
          <a:p>
            <a:pPr algn="just" rtl="1">
              <a:lnSpc>
                <a:spcPct val="90000"/>
              </a:lnSpc>
              <a:buFontTx/>
              <a:buNone/>
            </a:pPr>
            <a:r>
              <a:rPr lang="ar-DZ" sz="2800" b="1" dirty="0" smtClean="0"/>
              <a:t>6- </a:t>
            </a:r>
            <a:r>
              <a:rPr lang="en-US" sz="2800" b="1" dirty="0" smtClean="0"/>
              <a:t>Dollar</a:t>
            </a:r>
            <a:endParaRPr lang="ar-EG" sz="2800" b="1" dirty="0"/>
          </a:p>
          <a:p>
            <a:pPr algn="just" rtl="1">
              <a:lnSpc>
                <a:spcPct val="90000"/>
              </a:lnSpc>
              <a:buFontTx/>
              <a:buNone/>
            </a:pPr>
            <a:r>
              <a:rPr lang="ar-EG" sz="2800" b="1" dirty="0"/>
              <a:t>			</a:t>
            </a:r>
            <a:r>
              <a:rPr lang="ar-SA" sz="2800" b="1" dirty="0"/>
              <a:t>يستعمل رمز للدولار </a:t>
            </a:r>
            <a:r>
              <a:rPr lang="ar-SA" sz="2800" b="1" dirty="0" err="1" smtClean="0"/>
              <a:t>الامريك</a:t>
            </a:r>
            <a:r>
              <a:rPr lang="ar-DZ" sz="2800" b="1" dirty="0" smtClean="0"/>
              <a:t>ي</a:t>
            </a:r>
            <a:endParaRPr lang="ar-SA" sz="2800" b="1" dirty="0"/>
          </a:p>
          <a:p>
            <a:pPr algn="just" rtl="1">
              <a:lnSpc>
                <a:spcPct val="90000"/>
              </a:lnSpc>
              <a:buFontTx/>
              <a:buNone/>
            </a:pPr>
            <a:r>
              <a:rPr lang="ar-SA" sz="2800" b="1" dirty="0"/>
              <a:t>7- </a:t>
            </a:r>
            <a:r>
              <a:rPr lang="en-US" sz="2800" b="1" dirty="0" smtClean="0"/>
              <a:t>symbol</a:t>
            </a:r>
            <a:r>
              <a:rPr lang="fr-FR" sz="2800" b="1" dirty="0" smtClean="0"/>
              <a:t>e</a:t>
            </a:r>
            <a:r>
              <a:rPr lang="en-US" sz="2800" b="1" dirty="0" smtClean="0"/>
              <a:t> </a:t>
            </a:r>
            <a:r>
              <a:rPr lang="en-US" sz="2800" b="1" dirty="0" err="1" smtClean="0"/>
              <a:t>monétaire</a:t>
            </a:r>
            <a:r>
              <a:rPr lang="ar-SA" sz="2800" b="1" dirty="0" smtClean="0"/>
              <a:t> </a:t>
            </a:r>
            <a:endParaRPr lang="ar-EG" sz="2800" b="1" dirty="0"/>
          </a:p>
          <a:p>
            <a:pPr algn="just" rtl="1">
              <a:lnSpc>
                <a:spcPct val="90000"/>
              </a:lnSpc>
              <a:buFontTx/>
              <a:buNone/>
            </a:pPr>
            <a:r>
              <a:rPr lang="ar-EG" sz="2800" b="1" dirty="0"/>
              <a:t>			</a:t>
            </a:r>
            <a:r>
              <a:rPr lang="ar-SA" sz="2800" b="1" dirty="0"/>
              <a:t>متغير من تعريف المستفيد للدلالة على العملة </a:t>
            </a:r>
          </a:p>
          <a:p>
            <a:pPr algn="just" rtl="1">
              <a:lnSpc>
                <a:spcPct val="90000"/>
              </a:lnSpc>
              <a:buFontTx/>
              <a:buNone/>
            </a:pPr>
            <a:r>
              <a:rPr lang="ar-SA" sz="2800" b="1" dirty="0"/>
              <a:t>8- </a:t>
            </a:r>
            <a:r>
              <a:rPr lang="en-US" sz="2800" b="1" dirty="0" err="1" smtClean="0"/>
              <a:t>chaine</a:t>
            </a:r>
            <a:r>
              <a:rPr lang="ar-SA" sz="2800" b="1" dirty="0" smtClean="0"/>
              <a:t> </a:t>
            </a:r>
            <a:endParaRPr lang="ar-EG" sz="2800" b="1" dirty="0"/>
          </a:p>
          <a:p>
            <a:pPr algn="just" rtl="1">
              <a:lnSpc>
                <a:spcPct val="90000"/>
              </a:lnSpc>
              <a:buFontTx/>
              <a:buNone/>
            </a:pPr>
            <a:r>
              <a:rPr lang="ar-EG" sz="2800" b="1" dirty="0"/>
              <a:t>		</a:t>
            </a:r>
            <a:r>
              <a:rPr lang="ar-DZ" sz="2800" b="1" dirty="0" smtClean="0"/>
              <a:t>       </a:t>
            </a:r>
            <a:r>
              <a:rPr lang="ar-SA" sz="2800" b="1" dirty="0" smtClean="0"/>
              <a:t> </a:t>
            </a:r>
            <a:r>
              <a:rPr lang="ar-SA" sz="2800" b="1" dirty="0"/>
              <a:t>هو متغير </a:t>
            </a:r>
            <a:r>
              <a:rPr lang="ar-SA" sz="2800" b="1" dirty="0" err="1"/>
              <a:t>رمزى</a:t>
            </a:r>
            <a:r>
              <a:rPr lang="ar-SA" sz="2800" b="1" dirty="0"/>
              <a:t> </a:t>
            </a:r>
            <a:r>
              <a:rPr lang="ar-SA" sz="2800" b="1" dirty="0" smtClean="0"/>
              <a:t>(أسماء </a:t>
            </a:r>
            <a:r>
              <a:rPr lang="ar-SA" sz="2800" b="1" dirty="0"/>
              <a:t>مثلاً) </a:t>
            </a:r>
          </a:p>
          <a:p>
            <a:pPr algn="just" rtl="1">
              <a:lnSpc>
                <a:spcPct val="90000"/>
              </a:lnSpc>
              <a:buFontTx/>
              <a:buNone/>
            </a:pPr>
            <a:r>
              <a:rPr lang="ar-DZ" sz="4000" b="1" dirty="0" smtClean="0">
                <a:solidFill>
                  <a:srgbClr val="FF0000"/>
                </a:solidFill>
              </a:rPr>
              <a:t>* أما</a:t>
            </a:r>
            <a:r>
              <a:rPr lang="ar-SA" sz="4000" b="1" dirty="0" smtClean="0">
                <a:solidFill>
                  <a:srgbClr val="FF0000"/>
                </a:solidFill>
              </a:rPr>
              <a:t> </a:t>
            </a:r>
            <a:r>
              <a:rPr lang="ar-SA" sz="4000" b="1" dirty="0">
                <a:solidFill>
                  <a:srgbClr val="FF0000"/>
                </a:solidFill>
              </a:rPr>
              <a:t>مربع الحوار  </a:t>
            </a:r>
            <a:r>
              <a:rPr lang="en-US" sz="4000" b="1" dirty="0" err="1" smtClean="0">
                <a:solidFill>
                  <a:srgbClr val="FF0000"/>
                </a:solidFill>
              </a:rPr>
              <a:t>largeur</a:t>
            </a:r>
            <a:r>
              <a:rPr lang="ar-SA" sz="4000" b="1" dirty="0" smtClean="0">
                <a:solidFill>
                  <a:srgbClr val="FF0000"/>
                </a:solidFill>
              </a:rPr>
              <a:t> </a:t>
            </a:r>
            <a:r>
              <a:rPr lang="ar-SA" sz="4000" b="1" dirty="0">
                <a:solidFill>
                  <a:srgbClr val="FF0000"/>
                </a:solidFill>
              </a:rPr>
              <a:t>يبين عدد مراتب المتغير  بينما مربع الحوار </a:t>
            </a:r>
            <a:r>
              <a:rPr lang="en-US" sz="4000" b="1" dirty="0" smtClean="0">
                <a:solidFill>
                  <a:srgbClr val="FF0000"/>
                </a:solidFill>
              </a:rPr>
              <a:t>Decimal</a:t>
            </a:r>
            <a:r>
              <a:rPr lang="fr-FR" sz="4000" b="1" dirty="0" smtClean="0">
                <a:solidFill>
                  <a:srgbClr val="FF0000"/>
                </a:solidFill>
              </a:rPr>
              <a:t>es</a:t>
            </a:r>
            <a:r>
              <a:rPr lang="ar-DZ" sz="4000" b="1" dirty="0" smtClean="0">
                <a:solidFill>
                  <a:srgbClr val="FF0000"/>
                </a:solidFill>
              </a:rPr>
              <a:t> </a:t>
            </a:r>
            <a:r>
              <a:rPr lang="ar-SA" sz="4000" b="1" dirty="0" smtClean="0">
                <a:solidFill>
                  <a:srgbClr val="FF0000"/>
                </a:solidFill>
              </a:rPr>
              <a:t>فيمثل </a:t>
            </a:r>
            <a:r>
              <a:rPr lang="ar-SA" sz="4000" b="1" dirty="0">
                <a:solidFill>
                  <a:srgbClr val="FF0000"/>
                </a:solidFill>
              </a:rPr>
              <a:t>عدد المراتب العشرية </a:t>
            </a:r>
          </a:p>
        </p:txBody>
      </p:sp>
      <p:pic>
        <p:nvPicPr>
          <p:cNvPr id="5" name="Image 4" descr="23.jpg"/>
          <p:cNvPicPr>
            <a:picLocks noChangeAspect="1"/>
          </p:cNvPicPr>
          <p:nvPr/>
        </p:nvPicPr>
        <p:blipFill>
          <a:blip r:embed="rId2"/>
          <a:stretch>
            <a:fillRect/>
          </a:stretch>
        </p:blipFill>
        <p:spPr>
          <a:xfrm>
            <a:off x="928662" y="0"/>
            <a:ext cx="7143799" cy="26050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7154">
                                            <p:txEl>
                                              <p:pRg st="6" end="6"/>
                                            </p:txEl>
                                          </p:spTgt>
                                        </p:tgtEl>
                                        <p:attrNameLst>
                                          <p:attrName>style.visibility</p:attrName>
                                        </p:attrNameLst>
                                      </p:cBhvr>
                                      <p:to>
                                        <p:strVal val="visible"/>
                                      </p:to>
                                    </p:set>
                                    <p:animEffect transition="in" filter="wheel(4)">
                                      <p:cBhvr>
                                        <p:cTn id="7" dur="2000"/>
                                        <p:tgtEl>
                                          <p:spTgt spid="17715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7154">
                                            <p:txEl>
                                              <p:pRg st="7" end="7"/>
                                            </p:txEl>
                                          </p:spTgt>
                                        </p:tgtEl>
                                        <p:attrNameLst>
                                          <p:attrName>style.visibility</p:attrName>
                                        </p:attrNameLst>
                                      </p:cBhvr>
                                      <p:to>
                                        <p:strVal val="visible"/>
                                      </p:to>
                                    </p:set>
                                    <p:animEffect transition="in" filter="wheel(4)">
                                      <p:cBhvr>
                                        <p:cTn id="12" dur="2000"/>
                                        <p:tgtEl>
                                          <p:spTgt spid="17715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77154">
                                            <p:txEl>
                                              <p:pRg st="9" end="9"/>
                                            </p:txEl>
                                          </p:spTgt>
                                        </p:tgtEl>
                                        <p:attrNameLst>
                                          <p:attrName>style.visibility</p:attrName>
                                        </p:attrNameLst>
                                      </p:cBhvr>
                                      <p:to>
                                        <p:strVal val="visible"/>
                                      </p:to>
                                    </p:set>
                                    <p:animEffect transition="in" filter="wheel(4)">
                                      <p:cBhvr>
                                        <p:cTn id="17" dur="2000"/>
                                        <p:tgtEl>
                                          <p:spTgt spid="177154">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77154">
                                            <p:txEl>
                                              <p:pRg st="10" end="10"/>
                                            </p:txEl>
                                          </p:spTgt>
                                        </p:tgtEl>
                                        <p:attrNameLst>
                                          <p:attrName>style.visibility</p:attrName>
                                        </p:attrNameLst>
                                      </p:cBhvr>
                                      <p:to>
                                        <p:strVal val="visible"/>
                                      </p:to>
                                    </p:set>
                                    <p:animEffect transition="in" filter="wheel(4)">
                                      <p:cBhvr>
                                        <p:cTn id="22" dur="2000"/>
                                        <p:tgtEl>
                                          <p:spTgt spid="17715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77154">
                                            <p:txEl>
                                              <p:pRg st="11" end="11"/>
                                            </p:txEl>
                                          </p:spTgt>
                                        </p:tgtEl>
                                        <p:attrNameLst>
                                          <p:attrName>style.visibility</p:attrName>
                                        </p:attrNameLst>
                                      </p:cBhvr>
                                      <p:to>
                                        <p:strVal val="visible"/>
                                      </p:to>
                                    </p:set>
                                    <p:animEffect transition="in" filter="wheel(4)">
                                      <p:cBhvr>
                                        <p:cTn id="27" dur="2000"/>
                                        <p:tgtEl>
                                          <p:spTgt spid="177154">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77154">
                                            <p:txEl>
                                              <p:pRg st="12" end="12"/>
                                            </p:txEl>
                                          </p:spTgt>
                                        </p:tgtEl>
                                        <p:attrNameLst>
                                          <p:attrName>style.visibility</p:attrName>
                                        </p:attrNameLst>
                                      </p:cBhvr>
                                      <p:to>
                                        <p:strVal val="visible"/>
                                      </p:to>
                                    </p:set>
                                    <p:animEffect transition="in" filter="wheel(4)">
                                      <p:cBhvr>
                                        <p:cTn id="32" dur="2000"/>
                                        <p:tgtEl>
                                          <p:spTgt spid="17715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77154">
                                            <p:txEl>
                                              <p:pRg st="13" end="13"/>
                                            </p:txEl>
                                          </p:spTgt>
                                        </p:tgtEl>
                                        <p:attrNameLst>
                                          <p:attrName>style.visibility</p:attrName>
                                        </p:attrNameLst>
                                      </p:cBhvr>
                                      <p:to>
                                        <p:strVal val="visible"/>
                                      </p:to>
                                    </p:set>
                                    <p:animEffect transition="in" filter="wheel(4)">
                                      <p:cBhvr>
                                        <p:cTn id="37" dur="2000"/>
                                        <p:tgtEl>
                                          <p:spTgt spid="177154">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77154">
                                            <p:txEl>
                                              <p:pRg st="14" end="14"/>
                                            </p:txEl>
                                          </p:spTgt>
                                        </p:tgtEl>
                                        <p:attrNameLst>
                                          <p:attrName>style.visibility</p:attrName>
                                        </p:attrNameLst>
                                      </p:cBhvr>
                                      <p:to>
                                        <p:strVal val="visible"/>
                                      </p:to>
                                    </p:set>
                                    <p:animEffect transition="in" filter="wheel(4)">
                                      <p:cBhvr>
                                        <p:cTn id="42" dur="2000"/>
                                        <p:tgtEl>
                                          <p:spTgt spid="177154">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77154">
                                            <p:txEl>
                                              <p:pRg st="15" end="15"/>
                                            </p:txEl>
                                          </p:spTgt>
                                        </p:tgtEl>
                                        <p:attrNameLst>
                                          <p:attrName>style.visibility</p:attrName>
                                        </p:attrNameLst>
                                      </p:cBhvr>
                                      <p:to>
                                        <p:strVal val="visible"/>
                                      </p:to>
                                    </p:set>
                                    <p:animEffect transition="in" filter="wheel(4)">
                                      <p:cBhvr>
                                        <p:cTn id="47" dur="2000"/>
                                        <p:tgtEl>
                                          <p:spTgt spid="177154">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77154">
                                            <p:txEl>
                                              <p:pRg st="16" end="16"/>
                                            </p:txEl>
                                          </p:spTgt>
                                        </p:tgtEl>
                                        <p:attrNameLst>
                                          <p:attrName>style.visibility</p:attrName>
                                        </p:attrNameLst>
                                      </p:cBhvr>
                                      <p:to>
                                        <p:strVal val="visible"/>
                                      </p:to>
                                    </p:set>
                                    <p:animEffect transition="in" filter="wheel(4)">
                                      <p:cBhvr>
                                        <p:cTn id="52" dur="2000"/>
                                        <p:tgtEl>
                                          <p:spTgt spid="177154">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77154">
                                            <p:txEl>
                                              <p:pRg st="17" end="17"/>
                                            </p:txEl>
                                          </p:spTgt>
                                        </p:tgtEl>
                                        <p:attrNameLst>
                                          <p:attrName>style.visibility</p:attrName>
                                        </p:attrNameLst>
                                      </p:cBhvr>
                                      <p:to>
                                        <p:strVal val="visible"/>
                                      </p:to>
                                    </p:set>
                                    <p:animEffect transition="in" filter="wheel(4)">
                                      <p:cBhvr>
                                        <p:cTn id="57" dur="2000"/>
                                        <p:tgtEl>
                                          <p:spTgt spid="17715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250825" y="981075"/>
            <a:ext cx="8642350" cy="5688013"/>
          </a:xfrm>
        </p:spPr>
        <p:txBody>
          <a:bodyPr>
            <a:normAutofit fontScale="85000" lnSpcReduction="10000"/>
          </a:bodyPr>
          <a:lstStyle/>
          <a:p>
            <a:pPr algn="just" rtl="1">
              <a:lnSpc>
                <a:spcPct val="90000"/>
              </a:lnSpc>
              <a:buFontTx/>
              <a:buNone/>
            </a:pPr>
            <a:r>
              <a:rPr lang="ar-SA" b="1" dirty="0"/>
              <a:t>3- </a:t>
            </a:r>
            <a:r>
              <a:rPr lang="en-US" b="1" dirty="0" err="1" smtClean="0">
                <a:solidFill>
                  <a:srgbClr val="FF0000"/>
                </a:solidFill>
              </a:rPr>
              <a:t>largeur</a:t>
            </a:r>
            <a:endParaRPr lang="ar-EG" b="1" dirty="0"/>
          </a:p>
          <a:p>
            <a:pPr algn="just" rtl="1">
              <a:lnSpc>
                <a:spcPct val="90000"/>
              </a:lnSpc>
              <a:buNone/>
            </a:pPr>
            <a:r>
              <a:rPr lang="ar-EG" b="1" dirty="0"/>
              <a:t>		</a:t>
            </a:r>
            <a:r>
              <a:rPr lang="ar-SA" b="1" dirty="0"/>
              <a:t>عرض المتغير يعنى عدد </a:t>
            </a:r>
            <a:r>
              <a:rPr lang="ar-SA" b="1" dirty="0" smtClean="0"/>
              <a:t>الأرقام أو </a:t>
            </a:r>
            <a:r>
              <a:rPr lang="ar-SA" b="1" dirty="0"/>
              <a:t>الحروف </a:t>
            </a:r>
            <a:r>
              <a:rPr lang="ar-SA" b="1" dirty="0" smtClean="0"/>
              <a:t>التي </a:t>
            </a:r>
            <a:r>
              <a:rPr lang="ar-SA" b="1" dirty="0"/>
              <a:t>تظهر </a:t>
            </a:r>
            <a:r>
              <a:rPr lang="ar-SA" b="1" dirty="0" smtClean="0"/>
              <a:t>في </a:t>
            </a:r>
            <a:r>
              <a:rPr lang="ar-SA" b="1" dirty="0"/>
              <a:t>العمود فلو كانت القيم </a:t>
            </a:r>
            <a:r>
              <a:rPr lang="en-US" b="1" dirty="0"/>
              <a:t>123.567,90 </a:t>
            </a:r>
            <a:r>
              <a:rPr lang="ar-SA" b="1" dirty="0"/>
              <a:t> عرض العمود </a:t>
            </a:r>
            <a:r>
              <a:rPr lang="en-US" b="1" dirty="0"/>
              <a:t>10 </a:t>
            </a:r>
            <a:r>
              <a:rPr lang="ar-SA" b="1" dirty="0"/>
              <a:t> لو الدرجات من </a:t>
            </a:r>
            <a:r>
              <a:rPr lang="en-US" b="1" dirty="0"/>
              <a:t>0 </a:t>
            </a:r>
            <a:r>
              <a:rPr lang="ar-EG" b="1" dirty="0"/>
              <a:t> إلى</a:t>
            </a:r>
            <a:r>
              <a:rPr lang="en-US" b="1" dirty="0"/>
              <a:t>100 </a:t>
            </a:r>
            <a:r>
              <a:rPr lang="ar-SA" b="1" dirty="0"/>
              <a:t> يكون عرض العمود </a:t>
            </a:r>
            <a:r>
              <a:rPr lang="en-US" b="1" dirty="0"/>
              <a:t>3 </a:t>
            </a:r>
            <a:r>
              <a:rPr lang="ar-SA" b="1" dirty="0"/>
              <a:t> </a:t>
            </a:r>
            <a:r>
              <a:rPr lang="ar-SA" b="1" dirty="0" smtClean="0"/>
              <a:t>وهكذا</a:t>
            </a:r>
            <a:r>
              <a:rPr lang="ar-DZ" b="1" dirty="0" smtClean="0"/>
              <a:t>، ويلاحظ أن قيمة  (</a:t>
            </a:r>
            <a:r>
              <a:rPr lang="en-US" b="1" dirty="0" err="1" smtClean="0">
                <a:solidFill>
                  <a:srgbClr val="FF0000"/>
                </a:solidFill>
              </a:rPr>
              <a:t>largeur</a:t>
            </a:r>
            <a:r>
              <a:rPr lang="ar-DZ" b="1" dirty="0" smtClean="0"/>
              <a:t>) أي أن عدد أرقام المتغير ثمانية أرقام كحد أقصى</a:t>
            </a:r>
            <a:r>
              <a:rPr lang="ar-SA" b="1" dirty="0" smtClean="0"/>
              <a:t> </a:t>
            </a:r>
            <a:r>
              <a:rPr lang="ar-SA" b="1" dirty="0"/>
              <a:t>.</a:t>
            </a:r>
          </a:p>
          <a:p>
            <a:pPr algn="just" rtl="1">
              <a:lnSpc>
                <a:spcPct val="90000"/>
              </a:lnSpc>
              <a:buFontTx/>
              <a:buNone/>
            </a:pPr>
            <a:r>
              <a:rPr lang="ar-SA" b="1" dirty="0"/>
              <a:t>4- </a:t>
            </a:r>
            <a:r>
              <a:rPr lang="en-US" b="1" dirty="0"/>
              <a:t>Decimals </a:t>
            </a:r>
            <a:r>
              <a:rPr lang="ar-SA" b="1" dirty="0"/>
              <a:t> </a:t>
            </a:r>
            <a:endParaRPr lang="ar-EG" b="1" dirty="0"/>
          </a:p>
          <a:p>
            <a:pPr algn="just" rtl="1">
              <a:lnSpc>
                <a:spcPct val="90000"/>
              </a:lnSpc>
              <a:buFontTx/>
              <a:buNone/>
            </a:pPr>
            <a:r>
              <a:rPr lang="ar-EG" b="1" dirty="0"/>
              <a:t>		</a:t>
            </a:r>
            <a:r>
              <a:rPr lang="ar-SA" b="1" dirty="0"/>
              <a:t>لتحديد عدد المراتب العشرية ويمكن اختيارها من نافذة </a:t>
            </a:r>
            <a:r>
              <a:rPr lang="en-US" b="1" dirty="0"/>
              <a:t>Variable </a:t>
            </a:r>
            <a:r>
              <a:rPr lang="en-US" b="1" dirty="0" smtClean="0"/>
              <a:t>Type</a:t>
            </a:r>
            <a:r>
              <a:rPr lang="ar-DZ" b="1" dirty="0" smtClean="0"/>
              <a:t>.</a:t>
            </a:r>
          </a:p>
          <a:p>
            <a:pPr algn="just" rtl="1">
              <a:lnSpc>
                <a:spcPct val="90000"/>
              </a:lnSpc>
              <a:buNone/>
            </a:pPr>
            <a:r>
              <a:rPr lang="ar-SA" b="1" dirty="0" smtClean="0"/>
              <a:t>أي رقمين عشريين . وبالطبع تستطيع تغيير أي منهما سواء سعة العمود أو عدد الأرقام العشرية طبقا لبياناتك التي تريد التعامل معها </a:t>
            </a:r>
            <a:endParaRPr lang="ar-SA" b="1" dirty="0"/>
          </a:p>
          <a:p>
            <a:pPr algn="just" rtl="1">
              <a:lnSpc>
                <a:spcPct val="90000"/>
              </a:lnSpc>
              <a:buFontTx/>
              <a:buNone/>
            </a:pPr>
            <a:r>
              <a:rPr lang="ar-SA" b="1" dirty="0"/>
              <a:t>5- </a:t>
            </a:r>
            <a:r>
              <a:rPr lang="fr-FR" b="1" dirty="0" smtClean="0">
                <a:solidFill>
                  <a:srgbClr val="FF0000"/>
                </a:solidFill>
              </a:rPr>
              <a:t>libelle</a:t>
            </a:r>
            <a:endParaRPr lang="ar-EG" dirty="0"/>
          </a:p>
          <a:p>
            <a:pPr algn="just" rtl="1">
              <a:lnSpc>
                <a:spcPct val="90000"/>
              </a:lnSpc>
              <a:buFontTx/>
              <a:buNone/>
            </a:pPr>
            <a:r>
              <a:rPr lang="ar-EG" dirty="0"/>
              <a:t>		</a:t>
            </a:r>
            <a:r>
              <a:rPr lang="ar-SA" b="1" dirty="0"/>
              <a:t>يمكن </a:t>
            </a:r>
            <a:r>
              <a:rPr lang="ar-SA" b="1" dirty="0" smtClean="0"/>
              <a:t>أن </a:t>
            </a:r>
            <a:r>
              <a:rPr lang="ar-SA" b="1" dirty="0"/>
              <a:t>نحدد عنوان للمتغير يصل إلى 256 رمز يستعمل لوصف المتغير ويظهر بدل من اسم المتغير </a:t>
            </a:r>
            <a:r>
              <a:rPr lang="ar-SA" b="1" dirty="0" smtClean="0"/>
              <a:t>في </a:t>
            </a:r>
            <a:r>
              <a:rPr lang="ar-SA" b="1" dirty="0"/>
              <a:t>نافذة المخرجات </a:t>
            </a:r>
            <a:r>
              <a:rPr lang="en-US" b="1" dirty="0"/>
              <a:t>Viewer</a:t>
            </a:r>
            <a:r>
              <a:rPr lang="ar-SA" b="1" dirty="0"/>
              <a:t> – </a:t>
            </a:r>
            <a:r>
              <a:rPr lang="en-US" b="1" dirty="0"/>
              <a:t>Output SPSS </a:t>
            </a:r>
            <a:endParaRPr lang="ar-SA" b="1" dirty="0"/>
          </a:p>
        </p:txBody>
      </p:sp>
      <p:sp>
        <p:nvSpPr>
          <p:cNvPr id="148483" name="Rectangle 3"/>
          <p:cNvSpPr>
            <a:spLocks noGrp="1" noRot="1" noChangeArrowheads="1"/>
          </p:cNvSpPr>
          <p:nvPr>
            <p:ph type="title"/>
          </p:nvPr>
        </p:nvSpPr>
        <p:spPr>
          <a:xfrm>
            <a:off x="457200" y="274638"/>
            <a:ext cx="8229600" cy="561975"/>
          </a:xfrm>
          <a:noFill/>
          <a:ln/>
        </p:spPr>
        <p:txBody>
          <a:bodyPr>
            <a:normAutofit/>
          </a:bodyPr>
          <a:lstStyle/>
          <a:p>
            <a:pPr rtl="1"/>
            <a:r>
              <a:rPr lang="ar-SA" sz="2400" b="1" dirty="0"/>
              <a:t>توصيف المتغيرات  </a:t>
            </a:r>
            <a:r>
              <a:rPr lang="en-US" sz="2400" b="1" dirty="0" err="1" smtClean="0">
                <a:solidFill>
                  <a:prstClr val="black"/>
                </a:solidFill>
              </a:rPr>
              <a:t>vue</a:t>
            </a:r>
            <a:r>
              <a:rPr lang="en-US" sz="2400" b="1" dirty="0" smtClean="0">
                <a:solidFill>
                  <a:prstClr val="black"/>
                </a:solidFill>
              </a:rPr>
              <a:t> des variables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box(in)">
                                      <p:cBhvr>
                                        <p:cTn id="7" dur="500"/>
                                        <p:tgtEl>
                                          <p:spTgt spid="1484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8482">
                                            <p:txEl>
                                              <p:pRg st="0" end="0"/>
                                            </p:txEl>
                                          </p:spTgt>
                                        </p:tgtEl>
                                        <p:attrNameLst>
                                          <p:attrName>style.visibility</p:attrName>
                                        </p:attrNameLst>
                                      </p:cBhvr>
                                      <p:to>
                                        <p:strVal val="visible"/>
                                      </p:to>
                                    </p:set>
                                    <p:animEffect transition="in" filter="box(in)">
                                      <p:cBhvr>
                                        <p:cTn id="12" dur="500"/>
                                        <p:tgtEl>
                                          <p:spTgt spid="148482">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48482">
                                            <p:txEl>
                                              <p:pRg st="1" end="1"/>
                                            </p:txEl>
                                          </p:spTgt>
                                        </p:tgtEl>
                                        <p:attrNameLst>
                                          <p:attrName>style.visibility</p:attrName>
                                        </p:attrNameLst>
                                      </p:cBhvr>
                                      <p:to>
                                        <p:strVal val="visible"/>
                                      </p:to>
                                    </p:set>
                                    <p:animEffect transition="in" filter="box(in)">
                                      <p:cBhvr>
                                        <p:cTn id="15" dur="500"/>
                                        <p:tgtEl>
                                          <p:spTgt spid="1484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48482">
                                            <p:txEl>
                                              <p:pRg st="2" end="2"/>
                                            </p:txEl>
                                          </p:spTgt>
                                        </p:tgtEl>
                                        <p:attrNameLst>
                                          <p:attrName>style.visibility</p:attrName>
                                        </p:attrNameLst>
                                      </p:cBhvr>
                                      <p:to>
                                        <p:strVal val="visible"/>
                                      </p:to>
                                    </p:set>
                                    <p:animEffect transition="in" filter="box(in)">
                                      <p:cBhvr>
                                        <p:cTn id="20" dur="500"/>
                                        <p:tgtEl>
                                          <p:spTgt spid="148482">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48482">
                                            <p:txEl>
                                              <p:pRg st="3" end="3"/>
                                            </p:txEl>
                                          </p:spTgt>
                                        </p:tgtEl>
                                        <p:attrNameLst>
                                          <p:attrName>style.visibility</p:attrName>
                                        </p:attrNameLst>
                                      </p:cBhvr>
                                      <p:to>
                                        <p:strVal val="visible"/>
                                      </p:to>
                                    </p:set>
                                    <p:animEffect transition="in" filter="box(in)">
                                      <p:cBhvr>
                                        <p:cTn id="23" dur="500"/>
                                        <p:tgtEl>
                                          <p:spTgt spid="148482">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48482">
                                            <p:txEl>
                                              <p:pRg st="4" end="4"/>
                                            </p:txEl>
                                          </p:spTgt>
                                        </p:tgtEl>
                                        <p:attrNameLst>
                                          <p:attrName>style.visibility</p:attrName>
                                        </p:attrNameLst>
                                      </p:cBhvr>
                                      <p:to>
                                        <p:strVal val="visible"/>
                                      </p:to>
                                    </p:set>
                                    <p:animEffect transition="in" filter="box(in)">
                                      <p:cBhvr>
                                        <p:cTn id="26" dur="500"/>
                                        <p:tgtEl>
                                          <p:spTgt spid="14848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48482">
                                            <p:txEl>
                                              <p:pRg st="5" end="5"/>
                                            </p:txEl>
                                          </p:spTgt>
                                        </p:tgtEl>
                                        <p:attrNameLst>
                                          <p:attrName>style.visibility</p:attrName>
                                        </p:attrNameLst>
                                      </p:cBhvr>
                                      <p:to>
                                        <p:strVal val="visible"/>
                                      </p:to>
                                    </p:set>
                                    <p:animEffect transition="in" filter="box(in)">
                                      <p:cBhvr>
                                        <p:cTn id="31" dur="500"/>
                                        <p:tgtEl>
                                          <p:spTgt spid="148482">
                                            <p:txEl>
                                              <p:pRg st="5" end="5"/>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48482">
                                            <p:txEl>
                                              <p:pRg st="6" end="6"/>
                                            </p:txEl>
                                          </p:spTgt>
                                        </p:tgtEl>
                                        <p:attrNameLst>
                                          <p:attrName>style.visibility</p:attrName>
                                        </p:attrNameLst>
                                      </p:cBhvr>
                                      <p:to>
                                        <p:strVal val="visible"/>
                                      </p:to>
                                    </p:set>
                                    <p:animEffect transition="in" filter="box(in)">
                                      <p:cBhvr>
                                        <p:cTn id="34" dur="500"/>
                                        <p:tgtEl>
                                          <p:spTgt spid="148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0" y="1142984"/>
            <a:ext cx="9144000" cy="5429288"/>
          </a:xfrm>
        </p:spPr>
        <p:txBody>
          <a:bodyPr/>
          <a:lstStyle/>
          <a:p>
            <a:pPr algn="just" rtl="1">
              <a:buFontTx/>
              <a:buNone/>
            </a:pPr>
            <a:r>
              <a:rPr lang="ar-SA" sz="3600" b="1" dirty="0"/>
              <a:t>6- </a:t>
            </a:r>
            <a:r>
              <a:rPr lang="fr-FR" sz="3600" b="1" dirty="0" smtClean="0"/>
              <a:t>valeur</a:t>
            </a:r>
            <a:endParaRPr lang="ar-EG" dirty="0"/>
          </a:p>
          <a:p>
            <a:pPr algn="just" rtl="1">
              <a:buFontTx/>
              <a:buNone/>
            </a:pPr>
            <a:r>
              <a:rPr lang="ar-EG" sz="2800" dirty="0"/>
              <a:t>		</a:t>
            </a:r>
            <a:r>
              <a:rPr lang="ar-SA" b="1" dirty="0"/>
              <a:t>يتم تحديد عنوان للقيمة </a:t>
            </a:r>
            <a:r>
              <a:rPr lang="ar-SA" b="1" dirty="0" smtClean="0"/>
              <a:t>إذا </a:t>
            </a:r>
            <a:r>
              <a:rPr lang="ar-SA" b="1" dirty="0"/>
              <a:t>كانت القيم العددية تعبر عن قيمة اسمية </a:t>
            </a:r>
            <a:r>
              <a:rPr lang="ar-SA" b="1" dirty="0" smtClean="0"/>
              <a:t>مثل</a:t>
            </a:r>
            <a:r>
              <a:rPr lang="ar-DZ" b="1" dirty="0" smtClean="0"/>
              <a:t> :</a:t>
            </a:r>
            <a:endParaRPr lang="ar-SA" b="1" dirty="0"/>
          </a:p>
          <a:p>
            <a:pPr algn="just" rtl="1">
              <a:buFontTx/>
              <a:buNone/>
            </a:pPr>
            <a:r>
              <a:rPr lang="ar-SA" b="1" dirty="0"/>
              <a:t> </a:t>
            </a:r>
            <a:r>
              <a:rPr lang="ar-DZ" b="1" dirty="0" smtClean="0"/>
              <a:t>* ذكر </a:t>
            </a:r>
            <a:r>
              <a:rPr lang="en-US" b="1" dirty="0" smtClean="0"/>
              <a:t>= </a:t>
            </a:r>
            <a:r>
              <a:rPr lang="ar-DZ" b="1" dirty="0" smtClean="0"/>
              <a:t>1 ، أنثى </a:t>
            </a:r>
            <a:r>
              <a:rPr lang="en-US" b="1" dirty="0" smtClean="0"/>
              <a:t>= </a:t>
            </a:r>
            <a:r>
              <a:rPr lang="ar-DZ" b="1" dirty="0" smtClean="0"/>
              <a:t>2 ، </a:t>
            </a:r>
            <a:r>
              <a:rPr lang="ar-SA" b="1" dirty="0" smtClean="0"/>
              <a:t>ويمكن </a:t>
            </a:r>
            <a:r>
              <a:rPr lang="ar-SA" b="1" dirty="0"/>
              <a:t>أن يصل التعريف إلى </a:t>
            </a:r>
            <a:r>
              <a:rPr lang="en-US" b="1" dirty="0"/>
              <a:t>60 </a:t>
            </a:r>
            <a:r>
              <a:rPr lang="ar-SA" b="1" dirty="0"/>
              <a:t> رمز . ويمكن </a:t>
            </a:r>
            <a:r>
              <a:rPr lang="ar-SA" b="1" dirty="0" smtClean="0"/>
              <a:t>إظهار </a:t>
            </a:r>
            <a:r>
              <a:rPr lang="ar-SA" b="1" dirty="0"/>
              <a:t>عنوان القيمة من الرمز </a:t>
            </a:r>
          </a:p>
          <a:p>
            <a:pPr algn="just" rtl="1">
              <a:buFontTx/>
              <a:buNone/>
            </a:pPr>
            <a:r>
              <a:rPr lang="ar-SA" b="1" dirty="0" smtClean="0"/>
              <a:t>ويظهر </a:t>
            </a:r>
            <a:r>
              <a:rPr lang="ar-SA" b="1" dirty="0"/>
              <a:t>عنوان القيمة بدلا من القيمة نفسها </a:t>
            </a:r>
            <a:r>
              <a:rPr lang="ar-SA" b="1" dirty="0" smtClean="0"/>
              <a:t>في </a:t>
            </a:r>
            <a:r>
              <a:rPr lang="ar-SA" sz="3600" b="1" dirty="0"/>
              <a:t>نافذة المخرجات</a:t>
            </a:r>
            <a:r>
              <a:rPr lang="ar-SA" dirty="0"/>
              <a:t> </a:t>
            </a:r>
            <a:r>
              <a:rPr lang="en-US" b="1" dirty="0"/>
              <a:t>Viewer</a:t>
            </a:r>
            <a:r>
              <a:rPr lang="ar-SA" b="1" dirty="0"/>
              <a:t> – </a:t>
            </a:r>
            <a:r>
              <a:rPr lang="en-US" b="1" dirty="0"/>
              <a:t>Output SPSS </a:t>
            </a:r>
            <a:endParaRPr lang="ar-SA" b="1" dirty="0"/>
          </a:p>
        </p:txBody>
      </p:sp>
      <p:sp>
        <p:nvSpPr>
          <p:cNvPr id="180227" name="Rectangle 3"/>
          <p:cNvSpPr>
            <a:spLocks noGrp="1" noRot="1" noChangeArrowheads="1"/>
          </p:cNvSpPr>
          <p:nvPr>
            <p:ph type="title"/>
          </p:nvPr>
        </p:nvSpPr>
        <p:spPr>
          <a:xfrm>
            <a:off x="457200" y="274638"/>
            <a:ext cx="8229600" cy="561975"/>
          </a:xfrm>
          <a:noFill/>
          <a:ln/>
        </p:spPr>
        <p:txBody>
          <a:bodyPr/>
          <a:lstStyle/>
          <a:p>
            <a:pPr rtl="1"/>
            <a:r>
              <a:rPr lang="ar-SA" sz="2400" b="1" dirty="0">
                <a:solidFill>
                  <a:srgbClr val="FF0000"/>
                </a:solidFill>
              </a:rPr>
              <a:t>توصيف المتغيرات </a:t>
            </a:r>
            <a:r>
              <a:rPr lang="en-US" sz="2400" b="1" dirty="0" smtClean="0">
                <a:solidFill>
                  <a:srgbClr val="FF0000"/>
                </a:solidFill>
              </a:rPr>
              <a:t>‘Names</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box(in)">
                                      <p:cBhvr>
                                        <p:cTn id="7" dur="500"/>
                                        <p:tgtEl>
                                          <p:spTgt spid="1802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0226">
                                            <p:txEl>
                                              <p:pRg st="0" end="0"/>
                                            </p:txEl>
                                          </p:spTgt>
                                        </p:tgtEl>
                                        <p:attrNameLst>
                                          <p:attrName>style.visibility</p:attrName>
                                        </p:attrNameLst>
                                      </p:cBhvr>
                                      <p:to>
                                        <p:strVal val="visible"/>
                                      </p:to>
                                    </p:set>
                                    <p:animEffect transition="in" filter="box(in)">
                                      <p:cBhvr>
                                        <p:cTn id="12" dur="500"/>
                                        <p:tgtEl>
                                          <p:spTgt spid="180226">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80226">
                                            <p:txEl>
                                              <p:pRg st="1" end="1"/>
                                            </p:txEl>
                                          </p:spTgt>
                                        </p:tgtEl>
                                        <p:attrNameLst>
                                          <p:attrName>style.visibility</p:attrName>
                                        </p:attrNameLst>
                                      </p:cBhvr>
                                      <p:to>
                                        <p:strVal val="visible"/>
                                      </p:to>
                                    </p:set>
                                    <p:animEffect transition="in" filter="box(in)">
                                      <p:cBhvr>
                                        <p:cTn id="15" dur="500"/>
                                        <p:tgtEl>
                                          <p:spTgt spid="180226">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80226">
                                            <p:txEl>
                                              <p:pRg st="2" end="2"/>
                                            </p:txEl>
                                          </p:spTgt>
                                        </p:tgtEl>
                                        <p:attrNameLst>
                                          <p:attrName>style.visibility</p:attrName>
                                        </p:attrNameLst>
                                      </p:cBhvr>
                                      <p:to>
                                        <p:strVal val="visible"/>
                                      </p:to>
                                    </p:set>
                                    <p:animEffect transition="in" filter="box(in)">
                                      <p:cBhvr>
                                        <p:cTn id="18" dur="500"/>
                                        <p:tgtEl>
                                          <p:spTgt spid="18022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80226">
                                            <p:txEl>
                                              <p:pRg st="3" end="3"/>
                                            </p:txEl>
                                          </p:spTgt>
                                        </p:tgtEl>
                                        <p:attrNameLst>
                                          <p:attrName>style.visibility</p:attrName>
                                        </p:attrNameLst>
                                      </p:cBhvr>
                                      <p:to>
                                        <p:strVal val="visible"/>
                                      </p:to>
                                    </p:set>
                                    <p:animEffect transition="in" filter="box(in)">
                                      <p:cBhvr>
                                        <p:cTn id="23" dur="500"/>
                                        <p:tgtEl>
                                          <p:spTgt spid="180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0" y="1000108"/>
            <a:ext cx="9144000" cy="5857892"/>
          </a:xfrm>
        </p:spPr>
        <p:txBody>
          <a:bodyPr>
            <a:normAutofit/>
          </a:bodyPr>
          <a:lstStyle/>
          <a:p>
            <a:pPr algn="just" rtl="1">
              <a:buFontTx/>
              <a:buNone/>
            </a:pPr>
            <a:r>
              <a:rPr lang="ar-SA" sz="2400" b="1" dirty="0"/>
              <a:t>7- </a:t>
            </a:r>
            <a:r>
              <a:rPr lang="en-US" sz="2400" b="1" dirty="0" err="1" smtClean="0"/>
              <a:t>manquant</a:t>
            </a:r>
            <a:r>
              <a:rPr lang="en-US" sz="2400" b="1" dirty="0" smtClean="0"/>
              <a:t> </a:t>
            </a:r>
            <a:r>
              <a:rPr lang="en-US" sz="2000" b="1" dirty="0" smtClean="0"/>
              <a:t>)</a:t>
            </a:r>
            <a:r>
              <a:rPr lang="ar-DZ" sz="2000" b="1" dirty="0" smtClean="0"/>
              <a:t>)</a:t>
            </a:r>
            <a:r>
              <a:rPr lang="en-US" sz="2000" dirty="0" smtClean="0"/>
              <a:t> </a:t>
            </a:r>
            <a:r>
              <a:rPr lang="ar-SA" sz="2000" dirty="0" smtClean="0"/>
              <a:t> </a:t>
            </a:r>
            <a:r>
              <a:rPr lang="ar-SA" sz="2000" dirty="0"/>
              <a:t>نرغب </a:t>
            </a:r>
            <a:r>
              <a:rPr lang="ar-SA" sz="2000" dirty="0" smtClean="0"/>
              <a:t>في </a:t>
            </a:r>
            <a:r>
              <a:rPr lang="ar-SA" sz="2000" dirty="0"/>
              <a:t>بعض </a:t>
            </a:r>
            <a:r>
              <a:rPr lang="ar-SA" sz="2000" dirty="0" smtClean="0"/>
              <a:t>الأحيان </a:t>
            </a:r>
            <a:r>
              <a:rPr lang="ar-SA" sz="2000" dirty="0"/>
              <a:t>تعريف بعض </a:t>
            </a:r>
            <a:r>
              <a:rPr lang="ar-SA" sz="2000" dirty="0" smtClean="0"/>
              <a:t>أقيم </a:t>
            </a:r>
            <a:r>
              <a:rPr lang="ar-SA" sz="2000" dirty="0"/>
              <a:t>بأنها مفقودة بمعنى </a:t>
            </a:r>
            <a:r>
              <a:rPr lang="ar-SA" sz="2000" dirty="0" smtClean="0"/>
              <a:t>أننا </a:t>
            </a:r>
            <a:r>
              <a:rPr lang="ar-SA" sz="2000" dirty="0"/>
              <a:t>لا نريد </a:t>
            </a:r>
            <a:r>
              <a:rPr lang="ar-SA" sz="2000" dirty="0" smtClean="0"/>
              <a:t>إشراكها في </a:t>
            </a:r>
            <a:r>
              <a:rPr lang="ar-SA" sz="2000" dirty="0"/>
              <a:t>التحليل </a:t>
            </a:r>
            <a:r>
              <a:rPr lang="ar-SA" sz="2000" dirty="0" err="1"/>
              <a:t>الاحصائى</a:t>
            </a:r>
            <a:r>
              <a:rPr lang="ar-SA" sz="2000" dirty="0"/>
              <a:t> ، إما لكونها متطرفة </a:t>
            </a:r>
            <a:r>
              <a:rPr lang="ar-SA" sz="2000" dirty="0" smtClean="0"/>
              <a:t>في </a:t>
            </a:r>
            <a:r>
              <a:rPr lang="ar-SA" sz="2000" dirty="0"/>
              <a:t>بعض </a:t>
            </a:r>
            <a:r>
              <a:rPr lang="ar-SA" sz="2000" dirty="0" smtClean="0"/>
              <a:t>الأحيان </a:t>
            </a:r>
            <a:r>
              <a:rPr lang="ar-SA" sz="2000" dirty="0"/>
              <a:t>أو لغرض الدراسة .</a:t>
            </a:r>
          </a:p>
          <a:p>
            <a:pPr algn="just" rtl="1">
              <a:buFontTx/>
              <a:buNone/>
            </a:pPr>
            <a:r>
              <a:rPr lang="ar-SA" sz="2000" dirty="0"/>
              <a:t>فيمكن تحديد قيم معينة بحد أقصى ثلاثة أو تحديد نطاق معين من </a:t>
            </a:r>
            <a:r>
              <a:rPr lang="ar-SA" sz="2000" dirty="0" smtClean="0"/>
              <a:t>إلى </a:t>
            </a:r>
            <a:r>
              <a:rPr lang="ar-SA" sz="2000" dirty="0"/>
              <a:t>وتحديد قيمة واحدة أخرى معه وذلك من خيارات مربع الحوار </a:t>
            </a:r>
            <a:r>
              <a:rPr lang="ar-SA" sz="2000" dirty="0" smtClean="0"/>
              <a:t>التالي </a:t>
            </a:r>
            <a:r>
              <a:rPr lang="ar-SA" sz="2000" dirty="0"/>
              <a:t>مع ملاحظة أن البيانات الاسمية يستخدم معها مربع الحوار تحديد القيم</a:t>
            </a:r>
          </a:p>
          <a:p>
            <a:pPr algn="just" rtl="1">
              <a:buFontTx/>
              <a:buNone/>
            </a:pPr>
            <a:r>
              <a:rPr lang="ar-SA" sz="2000" dirty="0"/>
              <a:t>  </a:t>
            </a:r>
          </a:p>
          <a:p>
            <a:pPr algn="just" rtl="1">
              <a:buFontTx/>
              <a:buNone/>
            </a:pPr>
            <a:endParaRPr lang="ar-SA" sz="2000" dirty="0"/>
          </a:p>
          <a:p>
            <a:pPr algn="just" rtl="1">
              <a:buFontTx/>
              <a:buNone/>
            </a:pPr>
            <a:endParaRPr lang="ar-SA" sz="2000" dirty="0"/>
          </a:p>
          <a:p>
            <a:pPr algn="just" rtl="1">
              <a:buFontTx/>
              <a:buNone/>
            </a:pPr>
            <a:endParaRPr lang="ar-SA" sz="2000" dirty="0"/>
          </a:p>
          <a:p>
            <a:pPr algn="just" rtl="1">
              <a:buFontTx/>
              <a:buNone/>
            </a:pPr>
            <a:endParaRPr lang="ar-SA" sz="2000" dirty="0"/>
          </a:p>
          <a:p>
            <a:pPr algn="just" rtl="1">
              <a:buFontTx/>
              <a:buNone/>
            </a:pPr>
            <a:endParaRPr lang="ar-SA" sz="2000" dirty="0"/>
          </a:p>
          <a:p>
            <a:pPr algn="just" rtl="1">
              <a:buFontTx/>
              <a:buNone/>
            </a:pPr>
            <a:endParaRPr lang="ar-SA" sz="2000" dirty="0"/>
          </a:p>
          <a:p>
            <a:pPr algn="just" rtl="1">
              <a:buFontTx/>
              <a:buNone/>
            </a:pPr>
            <a:endParaRPr lang="ar-SA" sz="2000" dirty="0"/>
          </a:p>
          <a:p>
            <a:pPr algn="just" rtl="1">
              <a:buFontTx/>
              <a:buNone/>
            </a:pPr>
            <a:endParaRPr lang="ar-SA" sz="2000" dirty="0"/>
          </a:p>
          <a:p>
            <a:pPr algn="just" rtl="1">
              <a:buFontTx/>
              <a:buNone/>
            </a:pPr>
            <a:r>
              <a:rPr lang="ar-SA" b="1" dirty="0" smtClean="0">
                <a:solidFill>
                  <a:srgbClr val="FF0000"/>
                </a:solidFill>
              </a:rPr>
              <a:t>يوجد </a:t>
            </a:r>
            <a:r>
              <a:rPr lang="ar-SA" b="1" dirty="0">
                <a:solidFill>
                  <a:srgbClr val="FF0000"/>
                </a:solidFill>
              </a:rPr>
              <a:t>نوعين من القيم المفقودة النوع </a:t>
            </a:r>
            <a:r>
              <a:rPr lang="ar-SA" b="1" dirty="0" smtClean="0">
                <a:solidFill>
                  <a:srgbClr val="FF0000"/>
                </a:solidFill>
              </a:rPr>
              <a:t>الأول </a:t>
            </a:r>
            <a:r>
              <a:rPr lang="ar-SA" b="1" dirty="0">
                <a:solidFill>
                  <a:srgbClr val="FF0000"/>
                </a:solidFill>
              </a:rPr>
              <a:t>المحددة من قبل المستخدم والنوع </a:t>
            </a:r>
            <a:r>
              <a:rPr lang="ar-SA" b="1" dirty="0" smtClean="0">
                <a:solidFill>
                  <a:srgbClr val="FF0000"/>
                </a:solidFill>
              </a:rPr>
              <a:t>الثاني هي </a:t>
            </a:r>
            <a:r>
              <a:rPr lang="ar-SA" b="1" dirty="0">
                <a:solidFill>
                  <a:srgbClr val="FF0000"/>
                </a:solidFill>
              </a:rPr>
              <a:t>الخلايا الفارغة </a:t>
            </a:r>
          </a:p>
          <a:p>
            <a:pPr algn="just" rtl="1">
              <a:buFontTx/>
              <a:buNone/>
            </a:pPr>
            <a:endParaRPr lang="ar-SA" sz="2000" dirty="0"/>
          </a:p>
        </p:txBody>
      </p:sp>
      <p:sp>
        <p:nvSpPr>
          <p:cNvPr id="149507" name="Rectangle 3"/>
          <p:cNvSpPr>
            <a:spLocks noGrp="1" noRot="1" noChangeArrowheads="1"/>
          </p:cNvSpPr>
          <p:nvPr>
            <p:ph type="title"/>
          </p:nvPr>
        </p:nvSpPr>
        <p:spPr>
          <a:xfrm>
            <a:off x="457200" y="274638"/>
            <a:ext cx="8229600" cy="561975"/>
          </a:xfrm>
          <a:noFill/>
          <a:ln/>
        </p:spPr>
        <p:txBody>
          <a:bodyPr>
            <a:normAutofit/>
          </a:bodyPr>
          <a:lstStyle/>
          <a:p>
            <a:pPr rtl="1"/>
            <a:r>
              <a:rPr lang="ar-SA" sz="2800" b="1" dirty="0"/>
              <a:t>توصيف المتغيرات  </a:t>
            </a:r>
            <a:r>
              <a:rPr lang="ar-DZ" sz="2800" b="1" dirty="0" smtClean="0"/>
              <a:t> </a:t>
            </a:r>
            <a:r>
              <a:rPr lang="en-US" sz="2800" b="1" dirty="0" err="1" smtClean="0"/>
              <a:t>manquant</a:t>
            </a:r>
            <a:r>
              <a:rPr lang="en-US" sz="2800" b="1" dirty="0" smtClean="0"/>
              <a:t> </a:t>
            </a:r>
            <a:r>
              <a:rPr lang="en-US" sz="2400" b="1" dirty="0" smtClean="0"/>
              <a:t>)</a:t>
            </a:r>
            <a:r>
              <a:rPr lang="ar-DZ" sz="2400" b="1" dirty="0" smtClean="0"/>
              <a:t>) (القيم المفقودة)</a:t>
            </a:r>
            <a:endParaRPr lang="en-US" sz="2400" b="1" dirty="0"/>
          </a:p>
        </p:txBody>
      </p:sp>
      <p:pic>
        <p:nvPicPr>
          <p:cNvPr id="149509" name="Picture 5" descr="Missing Values"/>
          <p:cNvPicPr>
            <a:picLocks noChangeAspect="1" noChangeArrowheads="1"/>
          </p:cNvPicPr>
          <p:nvPr/>
        </p:nvPicPr>
        <p:blipFill>
          <a:blip r:embed="rId2"/>
          <a:srcRect/>
          <a:stretch>
            <a:fillRect/>
          </a:stretch>
        </p:blipFill>
        <p:spPr bwMode="auto">
          <a:xfrm>
            <a:off x="2195513" y="2708275"/>
            <a:ext cx="5256212" cy="2952750"/>
          </a:xfrm>
          <a:prstGeom prst="rect">
            <a:avLst/>
          </a:prstGeom>
          <a:noFill/>
        </p:spPr>
      </p:pic>
      <p:sp>
        <p:nvSpPr>
          <p:cNvPr id="149510" name="Text Box 6"/>
          <p:cNvSpPr txBox="1">
            <a:spLocks noChangeArrowheads="1"/>
          </p:cNvSpPr>
          <p:nvPr/>
        </p:nvSpPr>
        <p:spPr bwMode="auto">
          <a:xfrm>
            <a:off x="539750" y="3063875"/>
            <a:ext cx="1511300" cy="336550"/>
          </a:xfrm>
          <a:prstGeom prst="rect">
            <a:avLst/>
          </a:prstGeom>
          <a:noFill/>
          <a:ln w="9525">
            <a:noFill/>
            <a:miter lim="800000"/>
            <a:headEnd/>
            <a:tailEnd/>
          </a:ln>
          <a:effectLst/>
        </p:spPr>
        <p:txBody>
          <a:bodyPr>
            <a:spAutoFit/>
          </a:bodyPr>
          <a:lstStyle/>
          <a:p>
            <a:pPr>
              <a:spcBef>
                <a:spcPct val="50000"/>
              </a:spcBef>
            </a:pPr>
            <a:r>
              <a:rPr lang="ar-EG" sz="1600" b="1">
                <a:latin typeface="Garamond" pitchFamily="18" charset="0"/>
              </a:rPr>
              <a:t>لا توجد قيم مفقودة</a:t>
            </a:r>
            <a:endParaRPr lang="fr-FR" sz="1600" b="1">
              <a:latin typeface="Garamond" pitchFamily="18" charset="0"/>
            </a:endParaRPr>
          </a:p>
        </p:txBody>
      </p:sp>
      <p:sp>
        <p:nvSpPr>
          <p:cNvPr id="149511" name="Line 7"/>
          <p:cNvSpPr>
            <a:spLocks noChangeShapeType="1"/>
          </p:cNvSpPr>
          <p:nvPr/>
        </p:nvSpPr>
        <p:spPr bwMode="auto">
          <a:xfrm>
            <a:off x="1979613" y="3284538"/>
            <a:ext cx="504825" cy="71437"/>
          </a:xfrm>
          <a:prstGeom prst="line">
            <a:avLst/>
          </a:prstGeom>
          <a:noFill/>
          <a:ln w="28575">
            <a:solidFill>
              <a:schemeClr val="bg2"/>
            </a:solidFill>
            <a:round/>
            <a:headEnd/>
            <a:tailEnd type="triangle" w="med" len="med"/>
          </a:ln>
          <a:effectLst/>
        </p:spPr>
        <p:txBody>
          <a:bodyPr/>
          <a:lstStyle/>
          <a:p>
            <a:endParaRPr lang="fr-FR"/>
          </a:p>
        </p:txBody>
      </p:sp>
      <p:sp>
        <p:nvSpPr>
          <p:cNvPr id="149512" name="Text Box 8"/>
          <p:cNvSpPr txBox="1">
            <a:spLocks noChangeArrowheads="1"/>
          </p:cNvSpPr>
          <p:nvPr/>
        </p:nvSpPr>
        <p:spPr bwMode="auto">
          <a:xfrm>
            <a:off x="179388" y="3429000"/>
            <a:ext cx="1800225" cy="581025"/>
          </a:xfrm>
          <a:prstGeom prst="rect">
            <a:avLst/>
          </a:prstGeom>
          <a:noFill/>
          <a:ln w="9525">
            <a:noFill/>
            <a:miter lim="800000"/>
            <a:headEnd/>
            <a:tailEnd/>
          </a:ln>
          <a:effectLst/>
        </p:spPr>
        <p:txBody>
          <a:bodyPr>
            <a:spAutoFit/>
          </a:bodyPr>
          <a:lstStyle/>
          <a:p>
            <a:pPr>
              <a:spcBef>
                <a:spcPct val="50000"/>
              </a:spcBef>
            </a:pPr>
            <a:r>
              <a:rPr lang="ar-EG" sz="1600" b="1">
                <a:latin typeface="Garamond" pitchFamily="18" charset="0"/>
              </a:rPr>
              <a:t>يمكن تحديد ثلاث قيم مفقودة كحد أقصى</a:t>
            </a:r>
            <a:endParaRPr lang="fr-FR" sz="1600" b="1">
              <a:latin typeface="Garamond" pitchFamily="18" charset="0"/>
            </a:endParaRPr>
          </a:p>
        </p:txBody>
      </p:sp>
      <p:sp>
        <p:nvSpPr>
          <p:cNvPr id="149513" name="Line 9"/>
          <p:cNvSpPr>
            <a:spLocks noChangeShapeType="1"/>
          </p:cNvSpPr>
          <p:nvPr/>
        </p:nvSpPr>
        <p:spPr bwMode="auto">
          <a:xfrm>
            <a:off x="1979613" y="3644900"/>
            <a:ext cx="504825" cy="71438"/>
          </a:xfrm>
          <a:prstGeom prst="line">
            <a:avLst/>
          </a:prstGeom>
          <a:noFill/>
          <a:ln w="28575">
            <a:solidFill>
              <a:schemeClr val="bg2"/>
            </a:solidFill>
            <a:round/>
            <a:headEnd/>
            <a:tailEnd type="triangle" w="med" len="med"/>
          </a:ln>
          <a:effectLst/>
        </p:spPr>
        <p:txBody>
          <a:bodyPr/>
          <a:lstStyle/>
          <a:p>
            <a:endParaRPr lang="fr-FR"/>
          </a:p>
        </p:txBody>
      </p:sp>
      <p:sp>
        <p:nvSpPr>
          <p:cNvPr id="149514" name="Text Box 10"/>
          <p:cNvSpPr txBox="1">
            <a:spLocks noChangeArrowheads="1"/>
          </p:cNvSpPr>
          <p:nvPr/>
        </p:nvSpPr>
        <p:spPr bwMode="auto">
          <a:xfrm>
            <a:off x="179388" y="4221163"/>
            <a:ext cx="1800225" cy="581025"/>
          </a:xfrm>
          <a:prstGeom prst="rect">
            <a:avLst/>
          </a:prstGeom>
          <a:noFill/>
          <a:ln w="9525">
            <a:noFill/>
            <a:miter lim="800000"/>
            <a:headEnd/>
            <a:tailEnd/>
          </a:ln>
          <a:effectLst/>
        </p:spPr>
        <p:txBody>
          <a:bodyPr>
            <a:spAutoFit/>
          </a:bodyPr>
          <a:lstStyle/>
          <a:p>
            <a:pPr>
              <a:spcBef>
                <a:spcPct val="50000"/>
              </a:spcBef>
            </a:pPr>
            <a:r>
              <a:rPr lang="ar-EG" sz="1600" b="1">
                <a:latin typeface="Garamond" pitchFamily="18" charset="0"/>
              </a:rPr>
              <a:t>يتم تحديد القيم المفقودة بين المدى من   إلى</a:t>
            </a:r>
            <a:endParaRPr lang="fr-FR" sz="1600" b="1">
              <a:latin typeface="Garamond" pitchFamily="18" charset="0"/>
            </a:endParaRPr>
          </a:p>
        </p:txBody>
      </p:sp>
      <p:sp>
        <p:nvSpPr>
          <p:cNvPr id="149515" name="Line 11"/>
          <p:cNvSpPr>
            <a:spLocks noChangeShapeType="1"/>
          </p:cNvSpPr>
          <p:nvPr/>
        </p:nvSpPr>
        <p:spPr bwMode="auto">
          <a:xfrm>
            <a:off x="1908175" y="4437063"/>
            <a:ext cx="504825" cy="71437"/>
          </a:xfrm>
          <a:prstGeom prst="line">
            <a:avLst/>
          </a:prstGeom>
          <a:noFill/>
          <a:ln w="28575">
            <a:solidFill>
              <a:schemeClr val="bg2"/>
            </a:solidFill>
            <a:round/>
            <a:headEnd/>
            <a:tailEnd type="triangle" w="med" len="med"/>
          </a:ln>
          <a:effectLst/>
        </p:spPr>
        <p:txBody>
          <a:bodyPr/>
          <a:lstStyle/>
          <a:p>
            <a:endParaRPr lang="fr-FR"/>
          </a:p>
        </p:txBody>
      </p:sp>
      <p:sp>
        <p:nvSpPr>
          <p:cNvPr id="149516" name="Text Box 12"/>
          <p:cNvSpPr txBox="1">
            <a:spLocks noChangeArrowheads="1"/>
          </p:cNvSpPr>
          <p:nvPr/>
        </p:nvSpPr>
        <p:spPr bwMode="auto">
          <a:xfrm>
            <a:off x="179388" y="4935538"/>
            <a:ext cx="1800225" cy="581025"/>
          </a:xfrm>
          <a:prstGeom prst="rect">
            <a:avLst/>
          </a:prstGeom>
          <a:noFill/>
          <a:ln w="9525">
            <a:noFill/>
            <a:miter lim="800000"/>
            <a:headEnd/>
            <a:tailEnd/>
          </a:ln>
          <a:effectLst/>
        </p:spPr>
        <p:txBody>
          <a:bodyPr>
            <a:spAutoFit/>
          </a:bodyPr>
          <a:lstStyle/>
          <a:p>
            <a:pPr>
              <a:spcBef>
                <a:spcPct val="50000"/>
              </a:spcBef>
            </a:pPr>
            <a:r>
              <a:rPr lang="ar-EG" sz="1600" b="1">
                <a:latin typeface="Garamond" pitchFamily="18" charset="0"/>
              </a:rPr>
              <a:t>يمكن  تحديد قيمة واحدة مفقودة</a:t>
            </a:r>
            <a:endParaRPr lang="fr-FR" sz="1600" b="1">
              <a:latin typeface="Garamond" pitchFamily="18" charset="0"/>
            </a:endParaRPr>
          </a:p>
        </p:txBody>
      </p:sp>
      <p:sp>
        <p:nvSpPr>
          <p:cNvPr id="149517" name="Line 13"/>
          <p:cNvSpPr>
            <a:spLocks noChangeShapeType="1"/>
          </p:cNvSpPr>
          <p:nvPr/>
        </p:nvSpPr>
        <p:spPr bwMode="auto">
          <a:xfrm>
            <a:off x="1979613" y="5157788"/>
            <a:ext cx="576262" cy="71437"/>
          </a:xfrm>
          <a:prstGeom prst="line">
            <a:avLst/>
          </a:prstGeom>
          <a:noFill/>
          <a:ln w="28575">
            <a:solidFill>
              <a:schemeClr val="bg2"/>
            </a:solidFill>
            <a:round/>
            <a:headEnd/>
            <a:tailEnd type="triangle" w="med" len="med"/>
          </a:ln>
          <a:effectLst/>
        </p:spPr>
        <p:txBody>
          <a:bodyPr/>
          <a:lstStyle/>
          <a:p>
            <a:endParaRPr lang="fr-FR"/>
          </a:p>
        </p:txBody>
      </p:sp>
      <p:sp>
        <p:nvSpPr>
          <p:cNvPr id="149519" name="Rectangle 15"/>
          <p:cNvSpPr>
            <a:spLocks noChangeArrowheads="1"/>
          </p:cNvSpPr>
          <p:nvPr/>
        </p:nvSpPr>
        <p:spPr bwMode="auto">
          <a:xfrm>
            <a:off x="2124075" y="2636838"/>
            <a:ext cx="6191250" cy="3097212"/>
          </a:xfrm>
          <a:prstGeom prst="rect">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wheel(4)">
                                      <p:cBhvr>
                                        <p:cTn id="7" dur="2000"/>
                                        <p:tgtEl>
                                          <p:spTgt spid="14950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Effect transition="in" filter="wheel(4)">
                                      <p:cBhvr>
                                        <p:cTn id="12" dur="2000"/>
                                        <p:tgtEl>
                                          <p:spTgt spid="14950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49506">
                                            <p:txEl>
                                              <p:pRg st="0" end="0"/>
                                            </p:txEl>
                                          </p:spTgt>
                                        </p:tgtEl>
                                        <p:attrNameLst>
                                          <p:attrName>style.visibility</p:attrName>
                                        </p:attrNameLst>
                                      </p:cBhvr>
                                      <p:to>
                                        <p:strVal val="visible"/>
                                      </p:to>
                                    </p:set>
                                    <p:animEffect transition="in" filter="wheel(4)">
                                      <p:cBhvr>
                                        <p:cTn id="17" dur="2000"/>
                                        <p:tgtEl>
                                          <p:spTgt spid="1495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0" nodeType="clickEffect" nodePh="1">
                                  <p:stCondLst>
                                    <p:cond delay="0"/>
                                  </p:stCondLst>
                                  <p:endCondLst>
                                    <p:cond evt="begin" delay="0">
                                      <p:tn val="20"/>
                                    </p:cond>
                                  </p:endCondLst>
                                  <p:childTnLst>
                                    <p:animEffect transition="out" filter="diamond(in)">
                                      <p:cBhvr>
                                        <p:cTn id="21" dur="2000"/>
                                        <p:tgtEl>
                                          <p:spTgt spid="149519"/>
                                        </p:tgtEl>
                                      </p:cBhvr>
                                    </p:animEffect>
                                    <p:set>
                                      <p:cBhvr>
                                        <p:cTn id="22" dur="1" fill="hold">
                                          <p:stCondLst>
                                            <p:cond delay="1999"/>
                                          </p:stCondLst>
                                        </p:cTn>
                                        <p:tgtEl>
                                          <p:spTgt spid="1495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9506">
                                            <p:txEl>
                                              <p:pRg st="1" end="1"/>
                                            </p:txEl>
                                          </p:spTgt>
                                        </p:tgtEl>
                                        <p:attrNameLst>
                                          <p:attrName>style.visibility</p:attrName>
                                        </p:attrNameLst>
                                      </p:cBhvr>
                                      <p:to>
                                        <p:strVal val="visible"/>
                                      </p:to>
                                    </p:set>
                                    <p:animEffect transition="in" filter="checkerboard(across)">
                                      <p:cBhvr>
                                        <p:cTn id="27" dur="500"/>
                                        <p:tgtEl>
                                          <p:spTgt spid="14950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9511"/>
                                        </p:tgtEl>
                                        <p:attrNameLst>
                                          <p:attrName>style.visibility</p:attrName>
                                        </p:attrNameLst>
                                      </p:cBhvr>
                                      <p:to>
                                        <p:strVal val="visible"/>
                                      </p:to>
                                    </p:set>
                                    <p:animEffect transition="in" filter="box(in)">
                                      <p:cBhvr>
                                        <p:cTn id="32" dur="500"/>
                                        <p:tgtEl>
                                          <p:spTgt spid="1495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9510"/>
                                        </p:tgtEl>
                                        <p:attrNameLst>
                                          <p:attrName>style.visibility</p:attrName>
                                        </p:attrNameLst>
                                      </p:cBhvr>
                                      <p:to>
                                        <p:strVal val="visible"/>
                                      </p:to>
                                    </p:set>
                                    <p:animEffect transition="in" filter="box(in)">
                                      <p:cBhvr>
                                        <p:cTn id="37" dur="500"/>
                                        <p:tgtEl>
                                          <p:spTgt spid="1495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9513"/>
                                        </p:tgtEl>
                                        <p:attrNameLst>
                                          <p:attrName>style.visibility</p:attrName>
                                        </p:attrNameLst>
                                      </p:cBhvr>
                                      <p:to>
                                        <p:strVal val="visible"/>
                                      </p:to>
                                    </p:set>
                                    <p:animEffect transition="in" filter="box(in)">
                                      <p:cBhvr>
                                        <p:cTn id="42" dur="500"/>
                                        <p:tgtEl>
                                          <p:spTgt spid="1495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9512"/>
                                        </p:tgtEl>
                                        <p:attrNameLst>
                                          <p:attrName>style.visibility</p:attrName>
                                        </p:attrNameLst>
                                      </p:cBhvr>
                                      <p:to>
                                        <p:strVal val="visible"/>
                                      </p:to>
                                    </p:set>
                                    <p:animEffect transition="in" filter="box(in)">
                                      <p:cBhvr>
                                        <p:cTn id="47" dur="500"/>
                                        <p:tgtEl>
                                          <p:spTgt spid="1495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9515"/>
                                        </p:tgtEl>
                                        <p:attrNameLst>
                                          <p:attrName>style.visibility</p:attrName>
                                        </p:attrNameLst>
                                      </p:cBhvr>
                                      <p:to>
                                        <p:strVal val="visible"/>
                                      </p:to>
                                    </p:set>
                                    <p:animEffect transition="in" filter="box(in)">
                                      <p:cBhvr>
                                        <p:cTn id="52" dur="500"/>
                                        <p:tgtEl>
                                          <p:spTgt spid="14951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9514"/>
                                        </p:tgtEl>
                                        <p:attrNameLst>
                                          <p:attrName>style.visibility</p:attrName>
                                        </p:attrNameLst>
                                      </p:cBhvr>
                                      <p:to>
                                        <p:strVal val="visible"/>
                                      </p:to>
                                    </p:set>
                                    <p:animEffect transition="in" filter="box(in)">
                                      <p:cBhvr>
                                        <p:cTn id="57" dur="500"/>
                                        <p:tgtEl>
                                          <p:spTgt spid="14951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9517"/>
                                        </p:tgtEl>
                                        <p:attrNameLst>
                                          <p:attrName>style.visibility</p:attrName>
                                        </p:attrNameLst>
                                      </p:cBhvr>
                                      <p:to>
                                        <p:strVal val="visible"/>
                                      </p:to>
                                    </p:set>
                                    <p:animEffect transition="in" filter="box(in)">
                                      <p:cBhvr>
                                        <p:cTn id="62" dur="500"/>
                                        <p:tgtEl>
                                          <p:spTgt spid="14951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49516"/>
                                        </p:tgtEl>
                                        <p:attrNameLst>
                                          <p:attrName>style.visibility</p:attrName>
                                        </p:attrNameLst>
                                      </p:cBhvr>
                                      <p:to>
                                        <p:strVal val="visible"/>
                                      </p:to>
                                    </p:set>
                                    <p:animEffect transition="in" filter="box(in)">
                                      <p:cBhvr>
                                        <p:cTn id="67" dur="500"/>
                                        <p:tgtEl>
                                          <p:spTgt spid="149516"/>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nodeType="clickEffect">
                                  <p:stCondLst>
                                    <p:cond delay="0"/>
                                  </p:stCondLst>
                                  <p:childTnLst>
                                    <p:set>
                                      <p:cBhvr>
                                        <p:cTn id="71" dur="1" fill="hold">
                                          <p:stCondLst>
                                            <p:cond delay="0"/>
                                          </p:stCondLst>
                                        </p:cTn>
                                        <p:tgtEl>
                                          <p:spTgt spid="149506">
                                            <p:txEl>
                                              <p:pRg st="11" end="11"/>
                                            </p:txEl>
                                          </p:spTgt>
                                        </p:tgtEl>
                                        <p:attrNameLst>
                                          <p:attrName>style.visibility</p:attrName>
                                        </p:attrNameLst>
                                      </p:cBhvr>
                                      <p:to>
                                        <p:strVal val="visible"/>
                                      </p:to>
                                    </p:set>
                                    <p:animEffect transition="in" filter="wheel(4)">
                                      <p:cBhvr>
                                        <p:cTn id="72" dur="2000"/>
                                        <p:tgtEl>
                                          <p:spTgt spid="14950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p:bldP spid="149507" grpId="1" animBg="1"/>
      <p:bldP spid="149510" grpId="0"/>
      <p:bldP spid="149511" grpId="0" animBg="1"/>
      <p:bldP spid="149512" grpId="0"/>
      <p:bldP spid="149513" grpId="0" animBg="1"/>
      <p:bldP spid="149514" grpId="0"/>
      <p:bldP spid="149515" grpId="0" animBg="1"/>
      <p:bldP spid="149516" grpId="0"/>
      <p:bldP spid="149517" grpId="0" animBg="1"/>
      <p:bldP spid="1495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250825" y="1125538"/>
            <a:ext cx="8642350" cy="5183187"/>
          </a:xfrm>
        </p:spPr>
        <p:txBody>
          <a:bodyPr/>
          <a:lstStyle/>
          <a:p>
            <a:pPr algn="just" rtl="1">
              <a:buFontTx/>
              <a:buNone/>
            </a:pPr>
            <a:r>
              <a:rPr lang="ar-SA" sz="3600" b="1" dirty="0"/>
              <a:t>8- </a:t>
            </a:r>
            <a:r>
              <a:rPr lang="fr-FR" sz="3600" b="1" dirty="0" smtClean="0"/>
              <a:t>colonnes</a:t>
            </a:r>
            <a:endParaRPr lang="ar-EG" sz="3600" b="1" dirty="0"/>
          </a:p>
          <a:p>
            <a:pPr algn="just" rtl="1">
              <a:buFontTx/>
              <a:buNone/>
            </a:pPr>
            <a:r>
              <a:rPr lang="ar-SA" sz="3600" b="1" dirty="0"/>
              <a:t> </a:t>
            </a:r>
            <a:r>
              <a:rPr lang="ar-SA" b="1" dirty="0"/>
              <a:t>يمكن تحديد عرض العمود من خلال كتابته أو الذهاب لنافذة </a:t>
            </a:r>
            <a:r>
              <a:rPr lang="en-US" b="1" dirty="0" err="1" smtClean="0"/>
              <a:t>vue</a:t>
            </a:r>
            <a:r>
              <a:rPr lang="en-US" b="1" dirty="0" smtClean="0"/>
              <a:t> de </a:t>
            </a:r>
            <a:r>
              <a:rPr lang="en-US" b="1" dirty="0" err="1" smtClean="0"/>
              <a:t>donné</a:t>
            </a:r>
            <a:r>
              <a:rPr lang="fr-FR" b="1" dirty="0" smtClean="0"/>
              <a:t>es</a:t>
            </a:r>
            <a:r>
              <a:rPr lang="en-US" b="1" dirty="0" smtClean="0"/>
              <a:t>  </a:t>
            </a:r>
            <a:r>
              <a:rPr lang="ar-EG" b="1" dirty="0" smtClean="0"/>
              <a:t> </a:t>
            </a:r>
            <a:r>
              <a:rPr lang="ar-EG" b="1" dirty="0"/>
              <a:t>و الوقوف على الخلية وسحب العمود للشمال </a:t>
            </a:r>
            <a:r>
              <a:rPr lang="ar-EG" b="1" dirty="0" smtClean="0"/>
              <a:t>أو </a:t>
            </a:r>
            <a:r>
              <a:rPr lang="ar-EG" b="1" dirty="0"/>
              <a:t>اليمين لزيادة ونقص العرض .</a:t>
            </a:r>
          </a:p>
          <a:p>
            <a:pPr algn="just" rtl="1">
              <a:buFontTx/>
              <a:buNone/>
            </a:pPr>
            <a:r>
              <a:rPr lang="ar-SA" sz="3600" b="1" dirty="0"/>
              <a:t>9- </a:t>
            </a:r>
            <a:r>
              <a:rPr lang="en-US" sz="3600" b="1" dirty="0" smtClean="0"/>
              <a:t>Align</a:t>
            </a:r>
            <a:r>
              <a:rPr lang="ar-SA" sz="3600" b="1" dirty="0" smtClean="0"/>
              <a:t>  </a:t>
            </a:r>
            <a:endParaRPr lang="ar-EG" sz="3600" b="1" dirty="0"/>
          </a:p>
          <a:p>
            <a:pPr algn="just" rtl="1">
              <a:buFontTx/>
              <a:buNone/>
            </a:pPr>
            <a:r>
              <a:rPr lang="ar-SA" b="1" dirty="0"/>
              <a:t>يمكن من هذا الخيار ضبط محاذاة النص داخل الخلية </a:t>
            </a:r>
            <a:r>
              <a:rPr lang="ar-SA" sz="2800" b="1" dirty="0"/>
              <a:t>(</a:t>
            </a:r>
            <a:r>
              <a:rPr lang="en-US" sz="2800" b="1" dirty="0"/>
              <a:t> </a:t>
            </a:r>
            <a:r>
              <a:rPr lang="en-US" sz="2800" b="1" dirty="0" smtClean="0"/>
              <a:t>(gauche Centre </a:t>
            </a:r>
            <a:r>
              <a:rPr lang="en-US" sz="2800" b="1" dirty="0"/>
              <a:t>– </a:t>
            </a:r>
            <a:r>
              <a:rPr lang="en-US" sz="2800" b="1" dirty="0" err="1" smtClean="0"/>
              <a:t>droite</a:t>
            </a:r>
            <a:r>
              <a:rPr lang="ar-SA" sz="2800" b="1" dirty="0" smtClean="0"/>
              <a:t> </a:t>
            </a:r>
            <a:r>
              <a:rPr lang="ar-SA" sz="2800" b="1" dirty="0"/>
              <a:t>علما بان المحاذاة الافتراضية تجاه اليمين </a:t>
            </a:r>
            <a:r>
              <a:rPr lang="ar-SA" sz="2800" b="1" dirty="0" smtClean="0"/>
              <a:t>(</a:t>
            </a:r>
            <a:r>
              <a:rPr lang="en-US" sz="2800" b="1" dirty="0" smtClean="0"/>
              <a:t>Centre</a:t>
            </a:r>
            <a:r>
              <a:rPr lang="ar-SA" sz="2800" b="1" dirty="0" smtClean="0"/>
              <a:t>)  </a:t>
            </a:r>
            <a:endParaRPr lang="ar-SA" sz="2800" b="1" dirty="0"/>
          </a:p>
        </p:txBody>
      </p:sp>
      <p:sp>
        <p:nvSpPr>
          <p:cNvPr id="150531" name="Rectangle 3"/>
          <p:cNvSpPr>
            <a:spLocks noGrp="1" noRot="1" noChangeArrowheads="1"/>
          </p:cNvSpPr>
          <p:nvPr>
            <p:ph type="title"/>
          </p:nvPr>
        </p:nvSpPr>
        <p:spPr>
          <a:xfrm>
            <a:off x="457200" y="274638"/>
            <a:ext cx="8229600" cy="561975"/>
          </a:xfrm>
          <a:noFill/>
          <a:ln/>
        </p:spPr>
        <p:txBody>
          <a:bodyPr/>
          <a:lstStyle/>
          <a:p>
            <a:pPr algn="just" rtl="1"/>
            <a:r>
              <a:rPr lang="ar-SA" sz="2800" b="1" dirty="0"/>
              <a:t>توصيف </a:t>
            </a:r>
            <a:r>
              <a:rPr lang="ar-SA" sz="2800" b="1" dirty="0" smtClean="0"/>
              <a:t>المتغيرات</a:t>
            </a:r>
            <a:r>
              <a:rPr lang="ar-DZ" sz="2800" b="1" dirty="0" smtClean="0"/>
              <a:t> (</a:t>
            </a:r>
            <a:r>
              <a:rPr lang="fr-FR" sz="2800" b="1" dirty="0" smtClean="0"/>
              <a:t>vue de variables</a:t>
            </a:r>
            <a:r>
              <a:rPr lang="ar-DZ" sz="2800" b="1" dirty="0" smtClean="0"/>
              <a:t>)</a:t>
            </a:r>
            <a:endParaRPr lang="en-US" sz="2400" b="1" dirty="0"/>
          </a:p>
        </p:txBody>
      </p:sp>
      <p:sp>
        <p:nvSpPr>
          <p:cNvPr id="150535" name="Rectangle 7"/>
          <p:cNvSpPr>
            <a:spLocks noChangeArrowheads="1"/>
          </p:cNvSpPr>
          <p:nvPr/>
        </p:nvSpPr>
        <p:spPr bwMode="auto">
          <a:xfrm>
            <a:off x="2051050" y="5013325"/>
            <a:ext cx="2303463" cy="1584325"/>
          </a:xfrm>
          <a:prstGeom prst="rect">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nodePh="1">
                                  <p:stCondLst>
                                    <p:cond delay="0"/>
                                  </p:stCondLst>
                                  <p:endCondLst>
                                    <p:cond evt="begin" delay="0">
                                      <p:tn val="5"/>
                                    </p:cond>
                                  </p:endCondLst>
                                  <p:childTnLst>
                                    <p:animEffect transition="out" filter="diamond(in)">
                                      <p:cBhvr>
                                        <p:cTn id="6" dur="2000"/>
                                        <p:tgtEl>
                                          <p:spTgt spid="150535"/>
                                        </p:tgtEl>
                                      </p:cBhvr>
                                    </p:animEffect>
                                    <p:set>
                                      <p:cBhvr>
                                        <p:cTn id="7" dur="1" fill="hold">
                                          <p:stCondLst>
                                            <p:cond delay="1999"/>
                                          </p:stCondLst>
                                        </p:cTn>
                                        <p:tgtEl>
                                          <p:spTgt spid="1505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0531"/>
                                        </p:tgtEl>
                                        <p:attrNameLst>
                                          <p:attrName>style.visibility</p:attrName>
                                        </p:attrNameLst>
                                      </p:cBhvr>
                                      <p:to>
                                        <p:strVal val="visible"/>
                                      </p:to>
                                    </p:set>
                                    <p:animEffect transition="in" filter="wheel(4)">
                                      <p:cBhvr>
                                        <p:cTn id="12" dur="2000"/>
                                        <p:tgtEl>
                                          <p:spTgt spid="15053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50530">
                                            <p:txEl>
                                              <p:pRg st="0" end="0"/>
                                            </p:txEl>
                                          </p:spTgt>
                                        </p:tgtEl>
                                        <p:attrNameLst>
                                          <p:attrName>style.visibility</p:attrName>
                                        </p:attrNameLst>
                                      </p:cBhvr>
                                      <p:to>
                                        <p:strVal val="visible"/>
                                      </p:to>
                                    </p:set>
                                    <p:animEffect transition="in" filter="wheel(4)">
                                      <p:cBhvr>
                                        <p:cTn id="17" dur="2000"/>
                                        <p:tgtEl>
                                          <p:spTgt spid="1505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50530">
                                            <p:txEl>
                                              <p:pRg st="1" end="1"/>
                                            </p:txEl>
                                          </p:spTgt>
                                        </p:tgtEl>
                                        <p:attrNameLst>
                                          <p:attrName>style.visibility</p:attrName>
                                        </p:attrNameLst>
                                      </p:cBhvr>
                                      <p:to>
                                        <p:strVal val="visible"/>
                                      </p:to>
                                    </p:set>
                                    <p:animEffect transition="in" filter="wheel(4)">
                                      <p:cBhvr>
                                        <p:cTn id="22" dur="2000"/>
                                        <p:tgtEl>
                                          <p:spTgt spid="1505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50530">
                                            <p:txEl>
                                              <p:pRg st="2" end="2"/>
                                            </p:txEl>
                                          </p:spTgt>
                                        </p:tgtEl>
                                        <p:attrNameLst>
                                          <p:attrName>style.visibility</p:attrName>
                                        </p:attrNameLst>
                                      </p:cBhvr>
                                      <p:to>
                                        <p:strVal val="visible"/>
                                      </p:to>
                                    </p:set>
                                    <p:animEffect transition="in" filter="wheel(4)">
                                      <p:cBhvr>
                                        <p:cTn id="27" dur="2000"/>
                                        <p:tgtEl>
                                          <p:spTgt spid="1505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50530">
                                            <p:txEl>
                                              <p:pRg st="3" end="3"/>
                                            </p:txEl>
                                          </p:spTgt>
                                        </p:tgtEl>
                                        <p:attrNameLst>
                                          <p:attrName>style.visibility</p:attrName>
                                        </p:attrNameLst>
                                      </p:cBhvr>
                                      <p:to>
                                        <p:strVal val="visible"/>
                                      </p:to>
                                    </p:set>
                                    <p:animEffect transition="in" filter="wheel(4)">
                                      <p:cBhvr>
                                        <p:cTn id="32" dur="2000"/>
                                        <p:tgtEl>
                                          <p:spTgt spid="150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p:bldP spid="150531" grpId="0" animBg="1"/>
      <p:bldP spid="1505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0" y="1125538"/>
            <a:ext cx="9143999" cy="5732462"/>
          </a:xfrm>
        </p:spPr>
        <p:txBody>
          <a:bodyPr>
            <a:noAutofit/>
          </a:bodyPr>
          <a:lstStyle/>
          <a:p>
            <a:pPr algn="just" rtl="1">
              <a:lnSpc>
                <a:spcPct val="90000"/>
              </a:lnSpc>
              <a:buFontTx/>
              <a:buNone/>
            </a:pPr>
            <a:r>
              <a:rPr lang="ar-SA" b="1" dirty="0"/>
              <a:t>8- </a:t>
            </a:r>
            <a:r>
              <a:rPr lang="en-US" b="1" dirty="0" err="1" smtClean="0"/>
              <a:t>Mesure</a:t>
            </a:r>
            <a:endParaRPr lang="ar-EG" b="1" dirty="0"/>
          </a:p>
          <a:p>
            <a:pPr algn="just" rtl="1">
              <a:lnSpc>
                <a:spcPct val="90000"/>
              </a:lnSpc>
              <a:buFontTx/>
              <a:buNone/>
            </a:pPr>
            <a:r>
              <a:rPr lang="ar-SA" b="1" dirty="0"/>
              <a:t>تستخدم بغرض تعريف المقياس المستخدم للمتغير وعند الضغط على الخلية </a:t>
            </a:r>
            <a:r>
              <a:rPr lang="ar-SA" b="1" dirty="0" smtClean="0"/>
              <a:t>أسفل </a:t>
            </a:r>
            <a:r>
              <a:rPr lang="ar-SA" b="1" dirty="0"/>
              <a:t>هذا الاختيار تظهر ثلاث خيارات :-</a:t>
            </a:r>
          </a:p>
          <a:p>
            <a:pPr algn="just" rtl="1">
              <a:lnSpc>
                <a:spcPct val="90000"/>
              </a:lnSpc>
              <a:buFontTx/>
              <a:buChar char="-"/>
            </a:pPr>
            <a:r>
              <a:rPr lang="en-US" b="1" dirty="0" err="1" smtClean="0"/>
              <a:t>echelle</a:t>
            </a:r>
            <a:r>
              <a:rPr lang="ar-SA" b="1" dirty="0" smtClean="0"/>
              <a:t> </a:t>
            </a:r>
            <a:endParaRPr lang="ar-DZ" b="1" dirty="0" smtClean="0"/>
          </a:p>
          <a:p>
            <a:pPr algn="just" rtl="1">
              <a:lnSpc>
                <a:spcPct val="90000"/>
              </a:lnSpc>
              <a:buNone/>
            </a:pPr>
            <a:r>
              <a:rPr lang="ar-DZ" b="1" dirty="0" smtClean="0"/>
              <a:t>       </a:t>
            </a:r>
            <a:r>
              <a:rPr lang="ar-SA" b="1" dirty="0" smtClean="0"/>
              <a:t>يستخدم </a:t>
            </a:r>
            <a:r>
              <a:rPr lang="ar-SA" b="1" dirty="0"/>
              <a:t>للقياس </a:t>
            </a:r>
            <a:r>
              <a:rPr lang="ar-SA" b="1" dirty="0" smtClean="0"/>
              <a:t>الكمي </a:t>
            </a:r>
            <a:r>
              <a:rPr lang="ar-SA" b="1" dirty="0"/>
              <a:t>(</a:t>
            </a:r>
            <a:r>
              <a:rPr lang="ar-SA" b="1" dirty="0" smtClean="0"/>
              <a:t>طول</a:t>
            </a:r>
            <a:r>
              <a:rPr lang="ar-DZ" b="1" dirty="0" smtClean="0"/>
              <a:t>،</a:t>
            </a:r>
            <a:r>
              <a:rPr lang="ar-SA" b="1" dirty="0" smtClean="0"/>
              <a:t> وزن</a:t>
            </a:r>
            <a:r>
              <a:rPr lang="ar-DZ" b="1" dirty="0" smtClean="0"/>
              <a:t>،</a:t>
            </a:r>
            <a:r>
              <a:rPr lang="ar-SA" b="1" dirty="0" smtClean="0"/>
              <a:t> .......)</a:t>
            </a:r>
            <a:r>
              <a:rPr lang="ar-DZ" b="1" dirty="0" smtClean="0"/>
              <a:t>.</a:t>
            </a:r>
            <a:endParaRPr lang="ar-SA" b="1" dirty="0"/>
          </a:p>
          <a:p>
            <a:pPr algn="just" rtl="1">
              <a:lnSpc>
                <a:spcPct val="90000"/>
              </a:lnSpc>
              <a:buFontTx/>
              <a:buNone/>
            </a:pPr>
            <a:r>
              <a:rPr lang="ar-EG" b="1" dirty="0" smtClean="0"/>
              <a:t>- </a:t>
            </a:r>
            <a:r>
              <a:rPr lang="en-US" b="1" dirty="0" err="1" smtClean="0"/>
              <a:t>Ordinales</a:t>
            </a:r>
            <a:endParaRPr lang="ar-SA" b="1" dirty="0"/>
          </a:p>
          <a:p>
            <a:pPr algn="just" rtl="1">
              <a:lnSpc>
                <a:spcPct val="90000"/>
              </a:lnSpc>
              <a:buFontTx/>
              <a:buNone/>
            </a:pPr>
            <a:r>
              <a:rPr lang="ar-EG" b="1" dirty="0"/>
              <a:t>		</a:t>
            </a:r>
            <a:r>
              <a:rPr lang="ar-SA" b="1" dirty="0"/>
              <a:t>يستخدم للقياس </a:t>
            </a:r>
            <a:r>
              <a:rPr lang="ar-SA" b="1" dirty="0" err="1"/>
              <a:t>الرتبى</a:t>
            </a:r>
            <a:r>
              <a:rPr lang="ar-SA" b="1" dirty="0"/>
              <a:t> (يمكن </a:t>
            </a:r>
            <a:r>
              <a:rPr lang="ar-SA" b="1" dirty="0" smtClean="0"/>
              <a:t>أن </a:t>
            </a:r>
            <a:r>
              <a:rPr lang="ar-SA" b="1" dirty="0"/>
              <a:t>يكون </a:t>
            </a:r>
            <a:r>
              <a:rPr lang="ar-SA" b="1" dirty="0" smtClean="0"/>
              <a:t>كيفي </a:t>
            </a:r>
            <a:r>
              <a:rPr lang="ar-SA" b="1" dirty="0"/>
              <a:t>أو </a:t>
            </a:r>
            <a:r>
              <a:rPr lang="ar-SA" b="1" dirty="0" smtClean="0"/>
              <a:t>كمي </a:t>
            </a:r>
            <a:r>
              <a:rPr lang="ar-SA" b="1" dirty="0"/>
              <a:t>ولكن </a:t>
            </a:r>
            <a:r>
              <a:rPr lang="ar-SA" b="1" dirty="0" smtClean="0"/>
              <a:t>رتبي أي </a:t>
            </a:r>
            <a:r>
              <a:rPr lang="ar-SA" b="1" dirty="0"/>
              <a:t>يمكن ترتيبها تصاعديا </a:t>
            </a:r>
            <a:r>
              <a:rPr lang="ar-SA" b="1" dirty="0" smtClean="0"/>
              <a:t>أو تنازليا</a:t>
            </a:r>
            <a:r>
              <a:rPr lang="ar-DZ" b="1" dirty="0" smtClean="0"/>
              <a:t>.</a:t>
            </a:r>
            <a:endParaRPr lang="ar-SA" b="1" dirty="0"/>
          </a:p>
          <a:p>
            <a:pPr algn="just" rtl="1">
              <a:lnSpc>
                <a:spcPct val="90000"/>
              </a:lnSpc>
              <a:buFontTx/>
              <a:buChar char="-"/>
            </a:pPr>
            <a:r>
              <a:rPr lang="en-US" b="1" dirty="0" err="1" smtClean="0"/>
              <a:t>Nominales</a:t>
            </a:r>
            <a:r>
              <a:rPr lang="ar-SA" b="1" dirty="0" smtClean="0"/>
              <a:t> </a:t>
            </a:r>
            <a:endParaRPr lang="ar-EG" b="1" dirty="0"/>
          </a:p>
          <a:p>
            <a:pPr algn="just" rtl="1">
              <a:lnSpc>
                <a:spcPct val="90000"/>
              </a:lnSpc>
              <a:buNone/>
            </a:pPr>
            <a:r>
              <a:rPr lang="ar-DZ" b="1" dirty="0" smtClean="0"/>
              <a:t>     </a:t>
            </a:r>
            <a:r>
              <a:rPr lang="ar-SA" b="1" dirty="0" smtClean="0"/>
              <a:t>يستخدم </a:t>
            </a:r>
            <a:r>
              <a:rPr lang="ar-SA" b="1" dirty="0"/>
              <a:t>مع المتغيرات الاسمية (فئات ولكن دون </a:t>
            </a:r>
            <a:r>
              <a:rPr lang="ar-SA" b="1" dirty="0" smtClean="0"/>
              <a:t>أفضلية في الترتيب)</a:t>
            </a:r>
            <a:r>
              <a:rPr lang="ar-DZ" b="1" dirty="0" smtClean="0"/>
              <a:t>.</a:t>
            </a:r>
            <a:endParaRPr lang="ar-SA" b="1" dirty="0"/>
          </a:p>
          <a:p>
            <a:pPr algn="just" rtl="1">
              <a:lnSpc>
                <a:spcPct val="90000"/>
              </a:lnSpc>
              <a:buFontTx/>
              <a:buNone/>
            </a:pPr>
            <a:endParaRPr lang="ar-SA" b="1" dirty="0"/>
          </a:p>
          <a:p>
            <a:pPr algn="just" rtl="1">
              <a:lnSpc>
                <a:spcPct val="90000"/>
              </a:lnSpc>
              <a:buFontTx/>
              <a:buNone/>
            </a:pPr>
            <a:endParaRPr lang="ar-SA" b="1" dirty="0"/>
          </a:p>
        </p:txBody>
      </p:sp>
      <p:sp>
        <p:nvSpPr>
          <p:cNvPr id="181251" name="Rectangle 3"/>
          <p:cNvSpPr>
            <a:spLocks noGrp="1" noRot="1" noChangeArrowheads="1"/>
          </p:cNvSpPr>
          <p:nvPr>
            <p:ph type="title"/>
          </p:nvPr>
        </p:nvSpPr>
        <p:spPr>
          <a:xfrm>
            <a:off x="457200" y="274638"/>
            <a:ext cx="8229600" cy="561975"/>
          </a:xfrm>
          <a:noFill/>
          <a:ln/>
        </p:spPr>
        <p:txBody>
          <a:bodyPr/>
          <a:lstStyle/>
          <a:p>
            <a:pPr rtl="1"/>
            <a:r>
              <a:rPr lang="ar-SA" sz="2800" b="1" dirty="0"/>
              <a:t>توصيف </a:t>
            </a:r>
            <a:r>
              <a:rPr lang="ar-SA" sz="2800" b="1" dirty="0" smtClean="0"/>
              <a:t>المتغيرات</a:t>
            </a:r>
            <a:endParaRPr lang="en-US" sz="2400" b="1" dirty="0"/>
          </a:p>
        </p:txBody>
      </p:sp>
      <p:pic>
        <p:nvPicPr>
          <p:cNvPr id="181252" name="Picture 4" descr="measurement"/>
          <p:cNvPicPr>
            <a:picLocks noChangeAspect="1" noChangeArrowheads="1"/>
          </p:cNvPicPr>
          <p:nvPr/>
        </p:nvPicPr>
        <p:blipFill>
          <a:blip r:embed="rId2"/>
          <a:srcRect/>
          <a:stretch>
            <a:fillRect/>
          </a:stretch>
        </p:blipFill>
        <p:spPr bwMode="auto">
          <a:xfrm>
            <a:off x="357158" y="142852"/>
            <a:ext cx="2714644" cy="1512888"/>
          </a:xfrm>
          <a:prstGeom prst="rect">
            <a:avLst/>
          </a:prstGeom>
          <a:noFill/>
        </p:spPr>
      </p:pic>
      <p:sp>
        <p:nvSpPr>
          <p:cNvPr id="181254" name="Rectangle 6"/>
          <p:cNvSpPr>
            <a:spLocks noChangeArrowheads="1"/>
          </p:cNvSpPr>
          <p:nvPr/>
        </p:nvSpPr>
        <p:spPr bwMode="auto">
          <a:xfrm>
            <a:off x="1042988" y="2708275"/>
            <a:ext cx="2303462" cy="1584325"/>
          </a:xfrm>
          <a:prstGeom prst="rect">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nodePh="1">
                                  <p:stCondLst>
                                    <p:cond delay="0"/>
                                  </p:stCondLst>
                                  <p:endCondLst>
                                    <p:cond evt="begin" delay="0">
                                      <p:tn val="5"/>
                                    </p:cond>
                                  </p:endCondLst>
                                  <p:childTnLst>
                                    <p:animEffect transition="out" filter="diamond(in)">
                                      <p:cBhvr>
                                        <p:cTn id="6" dur="2000"/>
                                        <p:tgtEl>
                                          <p:spTgt spid="181254"/>
                                        </p:tgtEl>
                                      </p:cBhvr>
                                    </p:animEffect>
                                    <p:set>
                                      <p:cBhvr>
                                        <p:cTn id="7" dur="1" fill="hold">
                                          <p:stCondLst>
                                            <p:cond delay="1999"/>
                                          </p:stCondLst>
                                        </p:cTn>
                                        <p:tgtEl>
                                          <p:spTgt spid="1812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81251"/>
                                        </p:tgtEl>
                                        <p:attrNameLst>
                                          <p:attrName>style.visibility</p:attrName>
                                        </p:attrNameLst>
                                      </p:cBhvr>
                                      <p:to>
                                        <p:strVal val="visible"/>
                                      </p:to>
                                    </p:set>
                                    <p:animEffect transition="in" filter="wheel(4)">
                                      <p:cBhvr>
                                        <p:cTn id="12" dur="2000"/>
                                        <p:tgtEl>
                                          <p:spTgt spid="18125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81250">
                                            <p:txEl>
                                              <p:pRg st="0" end="0"/>
                                            </p:txEl>
                                          </p:spTgt>
                                        </p:tgtEl>
                                        <p:attrNameLst>
                                          <p:attrName>style.visibility</p:attrName>
                                        </p:attrNameLst>
                                      </p:cBhvr>
                                      <p:to>
                                        <p:strVal val="visible"/>
                                      </p:to>
                                    </p:set>
                                    <p:animEffect transition="in" filter="wheel(4)">
                                      <p:cBhvr>
                                        <p:cTn id="17" dur="2000"/>
                                        <p:tgtEl>
                                          <p:spTgt spid="1812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81250">
                                            <p:txEl>
                                              <p:pRg st="1" end="1"/>
                                            </p:txEl>
                                          </p:spTgt>
                                        </p:tgtEl>
                                        <p:attrNameLst>
                                          <p:attrName>style.visibility</p:attrName>
                                        </p:attrNameLst>
                                      </p:cBhvr>
                                      <p:to>
                                        <p:strVal val="visible"/>
                                      </p:to>
                                    </p:set>
                                    <p:animEffect transition="in" filter="wheel(4)">
                                      <p:cBhvr>
                                        <p:cTn id="22" dur="2000"/>
                                        <p:tgtEl>
                                          <p:spTgt spid="18125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81250">
                                            <p:txEl>
                                              <p:pRg st="2" end="2"/>
                                            </p:txEl>
                                          </p:spTgt>
                                        </p:tgtEl>
                                        <p:attrNameLst>
                                          <p:attrName>style.visibility</p:attrName>
                                        </p:attrNameLst>
                                      </p:cBhvr>
                                      <p:to>
                                        <p:strVal val="visible"/>
                                      </p:to>
                                    </p:set>
                                    <p:animEffect transition="in" filter="wheel(4)">
                                      <p:cBhvr>
                                        <p:cTn id="27" dur="2000"/>
                                        <p:tgtEl>
                                          <p:spTgt spid="1812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81250">
                                            <p:txEl>
                                              <p:pRg st="3" end="3"/>
                                            </p:txEl>
                                          </p:spTgt>
                                        </p:tgtEl>
                                        <p:attrNameLst>
                                          <p:attrName>style.visibility</p:attrName>
                                        </p:attrNameLst>
                                      </p:cBhvr>
                                      <p:to>
                                        <p:strVal val="visible"/>
                                      </p:to>
                                    </p:set>
                                    <p:animEffect transition="in" filter="wheel(4)">
                                      <p:cBhvr>
                                        <p:cTn id="32" dur="2000"/>
                                        <p:tgtEl>
                                          <p:spTgt spid="18125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81250">
                                            <p:txEl>
                                              <p:pRg st="4" end="4"/>
                                            </p:txEl>
                                          </p:spTgt>
                                        </p:tgtEl>
                                        <p:attrNameLst>
                                          <p:attrName>style.visibility</p:attrName>
                                        </p:attrNameLst>
                                      </p:cBhvr>
                                      <p:to>
                                        <p:strVal val="visible"/>
                                      </p:to>
                                    </p:set>
                                    <p:animEffect transition="in" filter="wheel(4)">
                                      <p:cBhvr>
                                        <p:cTn id="37" dur="2000"/>
                                        <p:tgtEl>
                                          <p:spTgt spid="18125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81250">
                                            <p:txEl>
                                              <p:pRg st="5" end="5"/>
                                            </p:txEl>
                                          </p:spTgt>
                                        </p:tgtEl>
                                        <p:attrNameLst>
                                          <p:attrName>style.visibility</p:attrName>
                                        </p:attrNameLst>
                                      </p:cBhvr>
                                      <p:to>
                                        <p:strVal val="visible"/>
                                      </p:to>
                                    </p:set>
                                    <p:animEffect transition="in" filter="wheel(4)">
                                      <p:cBhvr>
                                        <p:cTn id="42" dur="2000"/>
                                        <p:tgtEl>
                                          <p:spTgt spid="1812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81250">
                                            <p:txEl>
                                              <p:pRg st="6" end="6"/>
                                            </p:txEl>
                                          </p:spTgt>
                                        </p:tgtEl>
                                        <p:attrNameLst>
                                          <p:attrName>style.visibility</p:attrName>
                                        </p:attrNameLst>
                                      </p:cBhvr>
                                      <p:to>
                                        <p:strVal val="visible"/>
                                      </p:to>
                                    </p:set>
                                    <p:animEffect transition="in" filter="wheel(4)">
                                      <p:cBhvr>
                                        <p:cTn id="47" dur="2000"/>
                                        <p:tgtEl>
                                          <p:spTgt spid="1812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81250">
                                            <p:txEl>
                                              <p:pRg st="7" end="7"/>
                                            </p:txEl>
                                          </p:spTgt>
                                        </p:tgtEl>
                                        <p:attrNameLst>
                                          <p:attrName>style.visibility</p:attrName>
                                        </p:attrNameLst>
                                      </p:cBhvr>
                                      <p:to>
                                        <p:strVal val="visible"/>
                                      </p:to>
                                    </p:set>
                                    <p:animEffect transition="in" filter="wheel(4)">
                                      <p:cBhvr>
                                        <p:cTn id="52" dur="2000"/>
                                        <p:tgtEl>
                                          <p:spTgt spid="1812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P spid="181251" grpId="0" animBg="1"/>
      <p:bldP spid="1812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t>ترمیز البیانات</a:t>
            </a:r>
            <a:endParaRPr lang="fr-FR" b="1" dirty="0"/>
          </a:p>
        </p:txBody>
      </p:sp>
      <p:sp>
        <p:nvSpPr>
          <p:cNvPr id="3" name="Espace réservé du contenu 2"/>
          <p:cNvSpPr>
            <a:spLocks noGrp="1"/>
          </p:cNvSpPr>
          <p:nvPr>
            <p:ph idx="1"/>
          </p:nvPr>
        </p:nvSpPr>
        <p:spPr/>
        <p:txBody>
          <a:bodyPr>
            <a:normAutofit/>
          </a:bodyPr>
          <a:lstStyle/>
          <a:p>
            <a:pPr algn="just" rtl="1"/>
            <a:r>
              <a:rPr lang="ar-DZ" sz="3200" dirty="0" smtClean="0"/>
              <a:t>تعتبر عملیة ترمیز البیانات ھي الخطوة التي تسبق عملیة إدخالھا إلى الحاسوب </a:t>
            </a:r>
            <a:r>
              <a:rPr lang="ar-DZ" sz="3200" dirty="0" err="1" smtClean="0"/>
              <a:t>ب</a:t>
            </a:r>
            <a:r>
              <a:rPr lang="ar-DZ" sz="3200" dirty="0" smtClean="0"/>
              <a:t>ھدف التحلیل. وترمیز البیانات ھي عملیة تحویل إجابات كل سؤال إلى أرقام أو حروف یسھل إدخالھا إلى الحاسوب.</a:t>
            </a:r>
            <a:endParaRPr lang="fr-FR" sz="32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fontScale="92500" lnSpcReduction="10000"/>
          </a:bodyPr>
          <a:lstStyle/>
          <a:p>
            <a:pPr algn="just" rtl="1">
              <a:buNone/>
            </a:pPr>
            <a:r>
              <a:rPr lang="ar-DZ" b="1" dirty="0" smtClean="0"/>
              <a:t>3. قائمة عرض </a:t>
            </a:r>
            <a:r>
              <a:rPr lang="fr-FR" b="1" dirty="0" err="1" smtClean="0"/>
              <a:t>View</a:t>
            </a:r>
            <a:r>
              <a:rPr lang="fr-FR" b="1" dirty="0" smtClean="0"/>
              <a:t> Menu </a:t>
            </a:r>
            <a:r>
              <a:rPr lang="ar-DZ" b="1" dirty="0" smtClean="0"/>
              <a:t> يستطيع عن طريق هذه القائمة إظهار شريط الأدوات ( </a:t>
            </a:r>
            <a:r>
              <a:rPr lang="ar-DZ" b="1" dirty="0" err="1" smtClean="0"/>
              <a:t>الايقونات</a:t>
            </a:r>
            <a:r>
              <a:rPr lang="ar-DZ" b="1" dirty="0" smtClean="0"/>
              <a:t> المختصرة المناسبة ) </a:t>
            </a:r>
            <a:r>
              <a:rPr lang="fr-FR" b="1" dirty="0" err="1" smtClean="0"/>
              <a:t>Toolbar</a:t>
            </a:r>
            <a:r>
              <a:rPr lang="fr-FR" b="1" dirty="0" smtClean="0"/>
              <a:t> </a:t>
            </a:r>
            <a:r>
              <a:rPr lang="ar-DZ" b="1" dirty="0" smtClean="0"/>
              <a:t> التي يمكن استخدامها بدل البحث عن القوائم وكذلك تستطيع من خلال هذه القائمة إظهار </a:t>
            </a:r>
            <a:r>
              <a:rPr lang="ar-DZ" b="1" dirty="0" err="1" smtClean="0"/>
              <a:t>او</a:t>
            </a:r>
            <a:r>
              <a:rPr lang="ar-DZ" b="1" dirty="0" smtClean="0"/>
              <a:t> إخفاء خطوط الشبكة </a:t>
            </a:r>
            <a:r>
              <a:rPr lang="fr-FR" b="1" dirty="0" err="1" smtClean="0"/>
              <a:t>Grid</a:t>
            </a:r>
            <a:r>
              <a:rPr lang="fr-FR" b="1" dirty="0" smtClean="0"/>
              <a:t> </a:t>
            </a:r>
            <a:r>
              <a:rPr lang="fr-FR" b="1" dirty="0" err="1" smtClean="0"/>
              <a:t>lines</a:t>
            </a:r>
            <a:r>
              <a:rPr lang="fr-FR" b="1" dirty="0" smtClean="0"/>
              <a:t> </a:t>
            </a:r>
            <a:r>
              <a:rPr lang="ar-DZ" b="1" dirty="0" smtClean="0"/>
              <a:t> وتغير نوع الخط المستخدم وإظهار أو إخفاء عناوين ( دلالات ) القيم </a:t>
            </a:r>
            <a:r>
              <a:rPr lang="fr-FR" b="1" dirty="0" smtClean="0"/>
              <a:t>Value Labels .</a:t>
            </a:r>
            <a:endParaRPr lang="ar-DZ" b="1" dirty="0" smtClean="0"/>
          </a:p>
          <a:p>
            <a:pPr algn="just" rtl="1">
              <a:buNone/>
            </a:pPr>
            <a:endParaRPr lang="ar-DZ" b="1" dirty="0" smtClean="0"/>
          </a:p>
          <a:p>
            <a:pPr algn="just" rtl="1">
              <a:buNone/>
            </a:pPr>
            <a:r>
              <a:rPr lang="fr-FR" b="1" dirty="0" smtClean="0"/>
              <a:t> </a:t>
            </a:r>
            <a:r>
              <a:rPr lang="ar-DZ" b="1" dirty="0" smtClean="0"/>
              <a:t>4. قائمة بيانات </a:t>
            </a:r>
            <a:r>
              <a:rPr lang="fr-FR" b="1" dirty="0" smtClean="0"/>
              <a:t>Date Menu : </a:t>
            </a:r>
            <a:r>
              <a:rPr lang="ar-DZ" b="1" dirty="0" smtClean="0"/>
              <a:t> تسمح هذه القائمة بتعريف المتغيرات وتغيير أسمائها وكذلك القيام بالعمليات المختلفة على البيانات من فرز وتحويل ودمج مع بيانات </a:t>
            </a:r>
            <a:r>
              <a:rPr lang="ar-DZ" b="1" dirty="0" err="1" smtClean="0"/>
              <a:t>اخرى</a:t>
            </a:r>
            <a:r>
              <a:rPr lang="ar-DZ" b="1" dirty="0" smtClean="0"/>
              <a:t> وغير ذلك من عمليات .</a:t>
            </a:r>
          </a:p>
          <a:p>
            <a:pPr algn="just" rtl="1">
              <a:buNone/>
            </a:pPr>
            <a:endParaRPr lang="ar-DZ" b="1" dirty="0" smtClean="0"/>
          </a:p>
          <a:p>
            <a:pPr algn="just" rtl="1">
              <a:buNone/>
            </a:pPr>
            <a:r>
              <a:rPr lang="ar-DZ" b="1" dirty="0" smtClean="0"/>
              <a:t>5. قائمة التحويلات </a:t>
            </a:r>
            <a:r>
              <a:rPr lang="fr-FR" b="1" dirty="0" err="1" smtClean="0"/>
              <a:t>Transform</a:t>
            </a:r>
            <a:r>
              <a:rPr lang="fr-FR" b="1" dirty="0" smtClean="0"/>
              <a:t> Menu : </a:t>
            </a:r>
            <a:r>
              <a:rPr lang="ar-DZ" b="1" dirty="0" smtClean="0"/>
              <a:t>تستطيع من خلال هذه القائمة القيام بالعمليات الحسابية المختلفة مثل استخدام الدوال الإحصائية التي يزودنا </a:t>
            </a:r>
            <a:r>
              <a:rPr lang="ar-DZ" b="1" dirty="0" err="1" smtClean="0"/>
              <a:t>بها</a:t>
            </a:r>
            <a:r>
              <a:rPr lang="ar-DZ" b="1" dirty="0" smtClean="0"/>
              <a:t> برنامج </a:t>
            </a:r>
            <a:r>
              <a:rPr lang="fr-FR" b="1" dirty="0" smtClean="0"/>
              <a:t>SPSS </a:t>
            </a:r>
            <a:r>
              <a:rPr lang="ar-DZ" b="1" dirty="0" smtClean="0"/>
              <a:t>و إعادة ترميز البيانات وتحديد الرتب وغيرها .</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b="1" dirty="0" smtClean="0"/>
              <a:t>مثال حول الاستبيان</a:t>
            </a:r>
            <a:endParaRPr lang="fr-FR" b="1" dirty="0"/>
          </a:p>
        </p:txBody>
      </p:sp>
      <p:sp>
        <p:nvSpPr>
          <p:cNvPr id="3" name="Espace réservé du contenu 2"/>
          <p:cNvSpPr>
            <a:spLocks noGrp="1"/>
          </p:cNvSpPr>
          <p:nvPr>
            <p:ph idx="1"/>
          </p:nvPr>
        </p:nvSpPr>
        <p:spPr>
          <a:xfrm>
            <a:off x="457200" y="2571744"/>
            <a:ext cx="8115328" cy="3554419"/>
          </a:xfrm>
        </p:spPr>
        <p:txBody>
          <a:bodyPr>
            <a:normAutofit/>
          </a:bodyPr>
          <a:lstStyle/>
          <a:p>
            <a:pPr algn="just" rtl="1"/>
            <a:r>
              <a:rPr lang="ar-DZ" dirty="0" smtClean="0"/>
              <a:t>سوف نحلل استبيان مختصر لدراسة دور مواقع التواصل الاجتماعي في تدعيم المعارف بين الطلبة ، </a:t>
            </a:r>
            <a:r>
              <a:rPr lang="ar-DZ" smtClean="0"/>
              <a:t>دراسة ميدانية </a:t>
            </a:r>
            <a:r>
              <a:rPr lang="ar-DZ" dirty="0" smtClean="0"/>
              <a:t>في جامعة الشاذلي بن جديد . </a:t>
            </a:r>
            <a:r>
              <a:rPr lang="ar-DZ" dirty="0" err="1" smtClean="0"/>
              <a:t>الطارف</a:t>
            </a:r>
            <a:r>
              <a:rPr lang="ar-DZ" dirty="0" smtClean="0"/>
              <a:t> من وجهة نظر أعضاء هيئة التدريس.</a:t>
            </a:r>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pPr algn="ctr" rtl="1"/>
            <a:r>
              <a:rPr lang="ar-DZ" b="1" dirty="0" smtClean="0"/>
              <a:t>دليل الترميز </a:t>
            </a:r>
            <a:endParaRPr lang="fr-FR" b="1" dirty="0"/>
          </a:p>
        </p:txBody>
      </p:sp>
      <p:graphicFrame>
        <p:nvGraphicFramePr>
          <p:cNvPr id="4" name="Espace réservé du contenu 3"/>
          <p:cNvGraphicFramePr>
            <a:graphicFrameLocks noGrp="1"/>
          </p:cNvGraphicFramePr>
          <p:nvPr>
            <p:ph idx="1"/>
          </p:nvPr>
        </p:nvGraphicFramePr>
        <p:xfrm>
          <a:off x="714348" y="1142984"/>
          <a:ext cx="8229600" cy="4785360"/>
        </p:xfrm>
        <a:graphic>
          <a:graphicData uri="http://schemas.openxmlformats.org/drawingml/2006/table">
            <a:tbl>
              <a:tblPr firstRow="1" bandRow="1">
                <a:tableStyleId>{5C22544A-7EE6-4342-B048-85BDC9FD1C3A}</a:tableStyleId>
              </a:tblPr>
              <a:tblGrid>
                <a:gridCol w="1357322"/>
                <a:gridCol w="4071966"/>
                <a:gridCol w="1143008"/>
                <a:gridCol w="1657304"/>
              </a:tblGrid>
              <a:tr h="370840">
                <a:tc>
                  <a:txBody>
                    <a:bodyPr/>
                    <a:lstStyle/>
                    <a:p>
                      <a:endParaRPr lang="fr-FR" dirty="0"/>
                    </a:p>
                  </a:txBody>
                  <a:tcPr/>
                </a:tc>
                <a:tc>
                  <a:txBody>
                    <a:bodyPr/>
                    <a:lstStyle/>
                    <a:p>
                      <a:pPr algn="ctr"/>
                      <a:r>
                        <a:rPr lang="ar-DZ" dirty="0" smtClean="0"/>
                        <a:t>الترميز</a:t>
                      </a:r>
                      <a:endParaRPr lang="fr-FR" dirty="0"/>
                    </a:p>
                  </a:txBody>
                  <a:tcPr/>
                </a:tc>
                <a:tc>
                  <a:txBody>
                    <a:bodyPr/>
                    <a:lstStyle/>
                    <a:p>
                      <a:pPr algn="ctr"/>
                      <a:r>
                        <a:rPr lang="ar-DZ" dirty="0" smtClean="0"/>
                        <a:t>المتغير</a:t>
                      </a:r>
                      <a:endParaRPr lang="fr-FR" dirty="0"/>
                    </a:p>
                  </a:txBody>
                  <a:tcPr/>
                </a:tc>
                <a:tc>
                  <a:txBody>
                    <a:bodyPr/>
                    <a:lstStyle/>
                    <a:p>
                      <a:pPr algn="ctr"/>
                      <a:r>
                        <a:rPr lang="ar-DZ" dirty="0" smtClean="0"/>
                        <a:t>السؤال</a:t>
                      </a:r>
                      <a:endParaRPr lang="fr-FR" dirty="0"/>
                    </a:p>
                  </a:txBody>
                  <a:tcPr/>
                </a:tc>
              </a:tr>
              <a:tr h="370840">
                <a:tc>
                  <a:txBody>
                    <a:bodyPr/>
                    <a:lstStyle/>
                    <a:p>
                      <a:r>
                        <a:rPr lang="fr-FR" dirty="0" smtClean="0"/>
                        <a:t>Echelle</a:t>
                      </a:r>
                      <a:endParaRPr lang="fr-FR" dirty="0"/>
                    </a:p>
                  </a:txBody>
                  <a:tcPr/>
                </a:tc>
                <a:tc>
                  <a:txBody>
                    <a:bodyPr/>
                    <a:lstStyle/>
                    <a:p>
                      <a:pPr algn="r" rtl="1"/>
                      <a:r>
                        <a:rPr lang="fr-FR" dirty="0" smtClean="0"/>
                        <a:t>Nombre</a:t>
                      </a:r>
                      <a:endParaRPr lang="fr-FR" dirty="0"/>
                    </a:p>
                  </a:txBody>
                  <a:tcPr/>
                </a:tc>
                <a:tc>
                  <a:txBody>
                    <a:bodyPr/>
                    <a:lstStyle/>
                    <a:p>
                      <a:pPr algn="r" rtl="1"/>
                      <a:r>
                        <a:rPr lang="fr-FR" dirty="0" smtClean="0"/>
                        <a:t>NR</a:t>
                      </a:r>
                      <a:endParaRPr lang="fr-FR" dirty="0"/>
                    </a:p>
                  </a:txBody>
                  <a:tcPr/>
                </a:tc>
                <a:tc>
                  <a:txBody>
                    <a:bodyPr/>
                    <a:lstStyle/>
                    <a:p>
                      <a:pPr algn="r" rtl="1"/>
                      <a:r>
                        <a:rPr lang="ar-DZ" dirty="0" smtClean="0"/>
                        <a:t>رقم المبحوث</a:t>
                      </a:r>
                      <a:endParaRPr lang="fr-FR" dirty="0"/>
                    </a:p>
                  </a:txBody>
                  <a:tcPr/>
                </a:tc>
              </a:tr>
              <a:tr h="370840">
                <a:tc>
                  <a:txBody>
                    <a:bodyPr/>
                    <a:lstStyle/>
                    <a:p>
                      <a:r>
                        <a:rPr lang="fr-FR" dirty="0" smtClean="0"/>
                        <a:t>Nominales</a:t>
                      </a:r>
                      <a:endParaRPr lang="fr-FR" dirty="0"/>
                    </a:p>
                  </a:txBody>
                  <a:tcPr/>
                </a:tc>
                <a:tc>
                  <a:txBody>
                    <a:bodyPr/>
                    <a:lstStyle/>
                    <a:p>
                      <a:pPr algn="r" rtl="1"/>
                      <a:r>
                        <a:rPr lang="ar-DZ" dirty="0" smtClean="0"/>
                        <a:t>ذكر=1، أنثى=2</a:t>
                      </a:r>
                      <a:endParaRPr lang="fr-FR" dirty="0"/>
                    </a:p>
                  </a:txBody>
                  <a:tcPr/>
                </a:tc>
                <a:tc>
                  <a:txBody>
                    <a:bodyPr/>
                    <a:lstStyle/>
                    <a:p>
                      <a:pPr algn="r" rtl="1"/>
                      <a:r>
                        <a:rPr lang="fr-FR" dirty="0" smtClean="0"/>
                        <a:t>Sexe</a:t>
                      </a:r>
                      <a:endParaRPr lang="fr-FR" dirty="0"/>
                    </a:p>
                  </a:txBody>
                  <a:tcPr/>
                </a:tc>
                <a:tc>
                  <a:txBody>
                    <a:bodyPr/>
                    <a:lstStyle/>
                    <a:p>
                      <a:pPr algn="r" rtl="1"/>
                      <a:r>
                        <a:rPr lang="ar-DZ" dirty="0" smtClean="0"/>
                        <a:t>النوع</a:t>
                      </a:r>
                      <a:endParaRPr lang="fr-FR" dirty="0"/>
                    </a:p>
                  </a:txBody>
                  <a:tcPr/>
                </a:tc>
              </a:tr>
              <a:tr h="370840">
                <a:tc>
                  <a:txBody>
                    <a:bodyPr/>
                    <a:lstStyle/>
                    <a:p>
                      <a:r>
                        <a:rPr lang="fr-FR" dirty="0" smtClean="0"/>
                        <a:t>Ordinales</a:t>
                      </a:r>
                      <a:endParaRPr lang="fr-FR" dirty="0"/>
                    </a:p>
                  </a:txBody>
                  <a:tcPr/>
                </a:tc>
                <a:tc>
                  <a:txBody>
                    <a:bodyPr/>
                    <a:lstStyle/>
                    <a:p>
                      <a:pPr algn="r" rtl="1"/>
                      <a:r>
                        <a:rPr lang="ar-DZ" dirty="0" smtClean="0"/>
                        <a:t>30 سن فأقل=1،</a:t>
                      </a:r>
                      <a:r>
                        <a:rPr lang="ar-DZ" baseline="0" dirty="0" smtClean="0"/>
                        <a:t> 31-40 سنة=2، 41-50 سنة=3، 50 سنة فأكثر=4</a:t>
                      </a:r>
                      <a:endParaRPr lang="fr-FR" dirty="0"/>
                    </a:p>
                  </a:txBody>
                  <a:tcPr/>
                </a:tc>
                <a:tc>
                  <a:txBody>
                    <a:bodyPr/>
                    <a:lstStyle/>
                    <a:p>
                      <a:pPr algn="r" rtl="1"/>
                      <a:r>
                        <a:rPr lang="fr-FR" dirty="0" smtClean="0"/>
                        <a:t>Age</a:t>
                      </a:r>
                      <a:endParaRPr lang="fr-FR" dirty="0"/>
                    </a:p>
                  </a:txBody>
                  <a:tcPr/>
                </a:tc>
                <a:tc>
                  <a:txBody>
                    <a:bodyPr/>
                    <a:lstStyle/>
                    <a:p>
                      <a:pPr algn="r" rtl="1"/>
                      <a:r>
                        <a:rPr lang="ar-DZ" dirty="0" smtClean="0"/>
                        <a:t>العمر</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Ordinales</a:t>
                      </a:r>
                    </a:p>
                  </a:txBody>
                  <a:tcPr/>
                </a:tc>
                <a:tc>
                  <a:txBody>
                    <a:bodyPr/>
                    <a:lstStyle/>
                    <a:p>
                      <a:pPr algn="r" rtl="1"/>
                      <a:endParaRPr lang="fr-FR" dirty="0"/>
                    </a:p>
                  </a:txBody>
                  <a:tcPr/>
                </a:tc>
                <a:tc>
                  <a:txBody>
                    <a:bodyPr/>
                    <a:lstStyle/>
                    <a:p>
                      <a:pPr algn="r" rtl="1"/>
                      <a:r>
                        <a:rPr lang="fr-FR" dirty="0" err="1" smtClean="0"/>
                        <a:t>Nivinst</a:t>
                      </a:r>
                      <a:endParaRPr lang="fr-FR" dirty="0"/>
                    </a:p>
                  </a:txBody>
                  <a:tcPr/>
                </a:tc>
                <a:tc>
                  <a:txBody>
                    <a:bodyPr/>
                    <a:lstStyle/>
                    <a:p>
                      <a:pPr algn="r" rtl="1"/>
                      <a:r>
                        <a:rPr lang="ar-DZ" dirty="0" smtClean="0"/>
                        <a:t>المستوى التعليمي</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Echelle</a:t>
                      </a:r>
                    </a:p>
                    <a:p>
                      <a:endParaRPr lang="fr-FR" dirty="0"/>
                    </a:p>
                  </a:txBody>
                  <a:tcPr/>
                </a:tc>
                <a:tc>
                  <a:txBody>
                    <a:bodyPr/>
                    <a:lstStyle/>
                    <a:p>
                      <a:pPr algn="r" rtl="1"/>
                      <a:r>
                        <a:rPr lang="ar-DZ" dirty="0" smtClean="0"/>
                        <a:t>غير</a:t>
                      </a:r>
                      <a:r>
                        <a:rPr lang="ar-DZ" baseline="0" dirty="0" smtClean="0"/>
                        <a:t> موافق بشدة=1، غير موافق=2، محايد=3، موافق=4، موافق بشدة=5</a:t>
                      </a:r>
                      <a:endParaRPr lang="fr-FR" dirty="0"/>
                    </a:p>
                  </a:txBody>
                  <a:tcPr/>
                </a:tc>
                <a:tc>
                  <a:txBody>
                    <a:bodyPr/>
                    <a:lstStyle/>
                    <a:p>
                      <a:endParaRPr lang="fr-FR"/>
                    </a:p>
                  </a:txBody>
                  <a:tcPr/>
                </a:tc>
                <a:tc>
                  <a:txBody>
                    <a:bodyPr/>
                    <a:lstStyle/>
                    <a:p>
                      <a:pPr algn="r" rtl="1"/>
                      <a:r>
                        <a:rPr lang="ar-DZ" dirty="0" smtClean="0"/>
                        <a:t>السؤال رقم 1</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Echelle</a:t>
                      </a:r>
                    </a:p>
                    <a:p>
                      <a:endParaRPr lang="fr-FR" dirty="0"/>
                    </a:p>
                  </a:txBody>
                  <a:tcPr/>
                </a:tc>
                <a:tc>
                  <a:txBody>
                    <a:bodyPr/>
                    <a:lstStyle/>
                    <a:p>
                      <a:pPr algn="r" rtl="1"/>
                      <a:r>
                        <a:rPr lang="ar-DZ" dirty="0" smtClean="0"/>
                        <a:t>غير</a:t>
                      </a:r>
                      <a:r>
                        <a:rPr lang="ar-DZ" baseline="0" dirty="0" smtClean="0"/>
                        <a:t> موافق بشدة=1، غير موافق=2، محايد=3، موافق=4، موافق بشدة=5</a:t>
                      </a:r>
                      <a:endParaRPr lang="fr-FR" dirty="0"/>
                    </a:p>
                  </a:txBody>
                  <a:tcPr/>
                </a:tc>
                <a:tc>
                  <a:txBody>
                    <a:bodyPr/>
                    <a:lstStyle/>
                    <a:p>
                      <a:endParaRPr lang="fr-FR"/>
                    </a:p>
                  </a:txBody>
                  <a:tcPr/>
                </a:tc>
                <a:tc>
                  <a:txBody>
                    <a:bodyPr/>
                    <a:lstStyle/>
                    <a:p>
                      <a:pPr algn="r" rtl="1"/>
                      <a:r>
                        <a:rPr lang="ar-DZ" dirty="0" smtClean="0"/>
                        <a:t>السؤال رقم 2</a:t>
                      </a:r>
                      <a:endParaRPr lang="fr-FR" dirty="0"/>
                    </a:p>
                  </a:txBody>
                  <a:tcPr/>
                </a:tc>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Echelle</a:t>
                      </a:r>
                    </a:p>
                    <a:p>
                      <a:endParaRPr lang="fr-FR" dirty="0"/>
                    </a:p>
                  </a:txBody>
                  <a:tcPr/>
                </a:tc>
                <a:tc>
                  <a:txBody>
                    <a:bodyPr/>
                    <a:lstStyle/>
                    <a:p>
                      <a:pPr algn="r" rtl="1"/>
                      <a:r>
                        <a:rPr lang="ar-DZ" dirty="0" smtClean="0"/>
                        <a:t>غير</a:t>
                      </a:r>
                      <a:r>
                        <a:rPr lang="ar-DZ" baseline="0" dirty="0" smtClean="0"/>
                        <a:t> موافق بشدة=1، غير موافق=2، محايد=3، موافق=4، موافق بشدة=5</a:t>
                      </a:r>
                      <a:endParaRPr lang="fr-FR" dirty="0"/>
                    </a:p>
                  </a:txBody>
                  <a:tcPr/>
                </a:tc>
                <a:tc>
                  <a:txBody>
                    <a:bodyPr/>
                    <a:lstStyle/>
                    <a:p>
                      <a:endParaRPr lang="fr-FR"/>
                    </a:p>
                  </a:txBody>
                  <a:tcPr/>
                </a:tc>
                <a:tc>
                  <a:txBody>
                    <a:bodyPr/>
                    <a:lstStyle/>
                    <a:p>
                      <a:pPr algn="r" rtl="1"/>
                      <a:r>
                        <a:rPr lang="ar-DZ" dirty="0" smtClean="0"/>
                        <a:t>السؤال رقم 18</a:t>
                      </a:r>
                      <a:endParaRPr lang="fr-FR" dirty="0"/>
                    </a:p>
                  </a:txBody>
                  <a:tcPr/>
                </a:tc>
              </a:tr>
            </a:tbl>
          </a:graphicData>
        </a:graphic>
      </p:graphicFrame>
      <p:sp>
        <p:nvSpPr>
          <p:cNvPr id="5" name="Espace réservé du pied de page 4"/>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b="1" dirty="0" smtClean="0"/>
              <a:t>إدخال البيانات في برنامج </a:t>
            </a:r>
            <a:r>
              <a:rPr lang="fr-FR" b="1" dirty="0" smtClean="0"/>
              <a:t>SPSS</a:t>
            </a:r>
            <a:endParaRPr lang="fr-FR" b="1" dirty="0"/>
          </a:p>
        </p:txBody>
      </p:sp>
      <p:sp>
        <p:nvSpPr>
          <p:cNvPr id="3" name="Espace réservé du contenu 2"/>
          <p:cNvSpPr>
            <a:spLocks noGrp="1"/>
          </p:cNvSpPr>
          <p:nvPr>
            <p:ph idx="1"/>
          </p:nvPr>
        </p:nvSpPr>
        <p:spPr>
          <a:xfrm>
            <a:off x="457200" y="1600200"/>
            <a:ext cx="7972452" cy="4525963"/>
          </a:xfrm>
        </p:spPr>
        <p:txBody>
          <a:bodyPr/>
          <a:lstStyle/>
          <a:p>
            <a:pPr algn="just" rtl="1"/>
            <a:r>
              <a:rPr lang="ar-DZ" dirty="0" smtClean="0"/>
              <a:t>أولاً : بعد جمع الاستبيانات نحدد لكل استبيان رقم، وذلك ليسهل مراجعتها على البرنامج للتأكد من صحة إدخال البيانات في أي وقت.</a:t>
            </a:r>
          </a:p>
          <a:p>
            <a:pPr algn="just" rtl="1"/>
            <a:r>
              <a:rPr lang="ar-DZ" dirty="0" smtClean="0"/>
              <a:t>ثانياً : نقوم بتعريف المتغيرات على البرنامج كما تم تعريفها في دليل الترميز وفي هذا الاستبيان يكون لدينا واحد وعشرون متغيرا.</a:t>
            </a:r>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b="1" dirty="0" smtClean="0"/>
              <a:t>شاشة </a:t>
            </a:r>
            <a:r>
              <a:rPr lang="fr-FR" b="1" dirty="0" smtClean="0"/>
              <a:t>Affichages des variables</a:t>
            </a:r>
            <a:endParaRPr lang="fr-FR" b="1"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1027" name="Picture 3"/>
          <p:cNvPicPr>
            <a:picLocks noGrp="1" noChangeAspect="1" noChangeArrowheads="1"/>
          </p:cNvPicPr>
          <p:nvPr>
            <p:ph idx="1"/>
          </p:nvPr>
        </p:nvPicPr>
        <p:blipFill>
          <a:blip r:embed="rId2"/>
          <a:srcRect/>
          <a:stretch>
            <a:fillRect/>
          </a:stretch>
        </p:blipFill>
        <p:spPr bwMode="auto">
          <a:xfrm>
            <a:off x="457200" y="1357298"/>
            <a:ext cx="8043890" cy="50006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t>تعريف المتغيرات</a:t>
            </a:r>
            <a:endParaRPr lang="fr-FR" b="1" dirty="0"/>
          </a:p>
        </p:txBody>
      </p:sp>
      <p:sp>
        <p:nvSpPr>
          <p:cNvPr id="3" name="Espace réservé du contenu 2"/>
          <p:cNvSpPr>
            <a:spLocks noGrp="1"/>
          </p:cNvSpPr>
          <p:nvPr>
            <p:ph idx="1"/>
          </p:nvPr>
        </p:nvSpPr>
        <p:spPr>
          <a:xfrm>
            <a:off x="457200" y="1600200"/>
            <a:ext cx="8186766" cy="4525963"/>
          </a:xfrm>
        </p:spPr>
        <p:txBody>
          <a:bodyPr>
            <a:normAutofit fontScale="77500" lnSpcReduction="20000"/>
          </a:bodyPr>
          <a:lstStyle/>
          <a:p>
            <a:pPr algn="r" rtl="1">
              <a:buNone/>
            </a:pPr>
            <a:r>
              <a:rPr lang="ar-DZ" sz="3100" b="1" dirty="0" smtClean="0"/>
              <a:t>1- أسماء المتغيرات </a:t>
            </a:r>
            <a:r>
              <a:rPr lang="fr-FR" sz="3100" b="1" dirty="0" smtClean="0"/>
              <a:t>(Nom)</a:t>
            </a:r>
            <a:r>
              <a:rPr lang="ar-DZ" sz="3100" b="1" dirty="0" smtClean="0"/>
              <a:t>:</a:t>
            </a:r>
            <a:endParaRPr lang="fr-FR" sz="3100" b="1" dirty="0" smtClean="0"/>
          </a:p>
          <a:p>
            <a:pPr algn="just" rtl="1"/>
            <a:r>
              <a:rPr lang="ar-DZ" dirty="0" smtClean="0"/>
              <a:t>لكي تعرف المتغير يجب أن تكتب اسم مختصر يدل على المتغير، عند كتابة أسماء المتغيرات لا بد أن تراعي التالي :</a:t>
            </a:r>
          </a:p>
          <a:p>
            <a:pPr algn="just" rtl="1"/>
            <a:r>
              <a:rPr lang="ar-DZ" dirty="0" smtClean="0"/>
              <a:t>- لابد أن يبدأ بحرف ولا يمكن أن ينتهي بفترة .</a:t>
            </a:r>
          </a:p>
          <a:p>
            <a:pPr algn="just" rtl="1"/>
            <a:r>
              <a:rPr lang="ar-DZ" dirty="0" smtClean="0"/>
              <a:t>- لا يتجاوز عدد الأحرف 64 وأن لا يتكرر اسم المتغير .</a:t>
            </a:r>
          </a:p>
          <a:p>
            <a:pPr algn="just" rtl="1"/>
            <a:r>
              <a:rPr lang="ar-DZ" dirty="0" smtClean="0"/>
              <a:t>- لا يمكن استخدام الفراغ بين الأحرف .</a:t>
            </a:r>
          </a:p>
          <a:p>
            <a:pPr algn="just" rtl="1"/>
            <a:r>
              <a:rPr lang="ar-DZ" dirty="0" smtClean="0"/>
              <a:t>- لا تستطيع استخدام الرموز أو الإشارات مثل% ،^ ،| ،# ،$ ،&amp;، أو الأقواس ().</a:t>
            </a:r>
          </a:p>
          <a:p>
            <a:pPr algn="just" rtl="1"/>
            <a:r>
              <a:rPr lang="ar-DZ" dirty="0" smtClean="0"/>
              <a:t>- لا يمكنك استخدام علامات الترقيم مثل ؟ * : ! ،‘ ; “</a:t>
            </a:r>
          </a:p>
          <a:p>
            <a:pPr algn="just" rtl="1"/>
            <a:r>
              <a:rPr lang="ar-DZ" dirty="0" smtClean="0"/>
              <a:t>- لا تستخدم اسم من الأسماء المحجوزة لأوامر برنامج </a:t>
            </a:r>
            <a:r>
              <a:rPr lang="fr-FR" dirty="0" smtClean="0"/>
              <a:t>SPSS </a:t>
            </a:r>
            <a:r>
              <a:rPr lang="ar-DZ" dirty="0" smtClean="0"/>
              <a:t>مثل :</a:t>
            </a:r>
          </a:p>
          <a:p>
            <a:pPr algn="just" rtl="1"/>
            <a:r>
              <a:rPr lang="en-US" dirty="0" smtClean="0"/>
              <a:t>(ALL, NE, EQ, TO, LE, LT, BY, OR, GT, AND, NOT, GE, WITH, etc…)</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6215106"/>
          </a:xfrm>
        </p:spPr>
        <p:txBody>
          <a:bodyPr>
            <a:noAutofit/>
          </a:bodyPr>
          <a:lstStyle/>
          <a:p>
            <a:pPr algn="just" rtl="1"/>
            <a:r>
              <a:rPr lang="ar-DZ" sz="2600" b="1" dirty="0" smtClean="0"/>
              <a:t>2- أنواع المتغيرات </a:t>
            </a:r>
            <a:r>
              <a:rPr lang="fr-FR" sz="2600" b="1" dirty="0" smtClean="0"/>
              <a:t>(Type)</a:t>
            </a:r>
            <a:r>
              <a:rPr lang="ar-DZ" sz="2600" b="1" dirty="0" smtClean="0"/>
              <a:t>:</a:t>
            </a:r>
            <a:endParaRPr lang="fr-FR" sz="2600" b="1" dirty="0" smtClean="0"/>
          </a:p>
          <a:p>
            <a:pPr algn="just" rtl="1"/>
            <a:r>
              <a:rPr lang="ar-DZ" sz="2600" b="1" dirty="0" smtClean="0"/>
              <a:t>- المتغير الرقمي </a:t>
            </a:r>
            <a:r>
              <a:rPr lang="fr-FR" sz="2600" b="1" dirty="0" smtClean="0"/>
              <a:t>Numérique</a:t>
            </a:r>
            <a:r>
              <a:rPr lang="ar-DZ" sz="2600" b="1" dirty="0" smtClean="0"/>
              <a:t>: </a:t>
            </a:r>
            <a:r>
              <a:rPr lang="ar-DZ" sz="2600" dirty="0" smtClean="0"/>
              <a:t>البيانات تكون قيمها أرقام، والمتغير هنا يقبل الأرقام بصيغ معينة مثل </a:t>
            </a:r>
            <a:r>
              <a:rPr lang="fr-FR" sz="2600" dirty="0" err="1" smtClean="0"/>
              <a:t>Scientific</a:t>
            </a:r>
            <a:r>
              <a:rPr lang="fr-FR" sz="2600" dirty="0" smtClean="0"/>
              <a:t> notation</a:t>
            </a:r>
            <a:r>
              <a:rPr lang="ar-DZ" sz="2600" dirty="0" smtClean="0"/>
              <a:t> وغيرها نوعين : المتغيرات المتصلة </a:t>
            </a:r>
            <a:r>
              <a:rPr lang="fr-FR" sz="2600" dirty="0" smtClean="0"/>
              <a:t>Continue</a:t>
            </a:r>
            <a:r>
              <a:rPr lang="ar-DZ" sz="2600" dirty="0" smtClean="0"/>
              <a:t> مثل العمر</a:t>
            </a:r>
            <a:r>
              <a:rPr lang="fr-FR" sz="2600" dirty="0" smtClean="0"/>
              <a:t> </a:t>
            </a:r>
            <a:r>
              <a:rPr lang="ar-DZ" sz="2600" dirty="0" smtClean="0"/>
              <a:t>والطول والوزن والراتب ودرجة الطالب .... </a:t>
            </a:r>
            <a:r>
              <a:rPr lang="ar-DZ" sz="2600" dirty="0" err="1" smtClean="0"/>
              <a:t>إلخ</a:t>
            </a:r>
            <a:r>
              <a:rPr lang="ar-DZ" sz="2600" dirty="0" smtClean="0"/>
              <a:t> . المتغيرات النوعية </a:t>
            </a:r>
            <a:r>
              <a:rPr lang="fr-FR" sz="2600" dirty="0" smtClean="0"/>
              <a:t>Cat</a:t>
            </a:r>
            <a:r>
              <a:rPr lang="ar-DZ" sz="2600" dirty="0" smtClean="0"/>
              <a:t>é</a:t>
            </a:r>
            <a:r>
              <a:rPr lang="fr-FR" sz="2600" dirty="0" err="1" smtClean="0"/>
              <a:t>gorique</a:t>
            </a:r>
            <a:r>
              <a:rPr lang="fr-FR" sz="2600" dirty="0" smtClean="0"/>
              <a:t> </a:t>
            </a:r>
            <a:r>
              <a:rPr lang="ar-DZ" sz="2600" dirty="0" smtClean="0"/>
              <a:t> مثل متغير النوع (الجنس) والحالة الاجتماعية والمؤهل العلمي .... .</a:t>
            </a:r>
          </a:p>
          <a:p>
            <a:pPr algn="just" rtl="1"/>
            <a:r>
              <a:rPr lang="ar-DZ" sz="2600" b="1" dirty="0" smtClean="0"/>
              <a:t>- متغير الفاصلة </a:t>
            </a:r>
            <a:r>
              <a:rPr lang="fr-FR" sz="2600" b="1" dirty="0" smtClean="0"/>
              <a:t>Comma </a:t>
            </a:r>
            <a:r>
              <a:rPr lang="ar-DZ" sz="2600" b="1" dirty="0" smtClean="0"/>
              <a:t>: </a:t>
            </a:r>
            <a:r>
              <a:rPr lang="ar-DZ" sz="2600" dirty="0" smtClean="0"/>
              <a:t>يتكون المتغير من أرقام يفصل كل ثلاث خانات بفاصلة وتستعمل النقطة للكسر العشري .</a:t>
            </a:r>
          </a:p>
          <a:p>
            <a:pPr algn="just" rtl="1"/>
            <a:r>
              <a:rPr lang="ar-DZ" sz="2600" b="1" dirty="0" smtClean="0"/>
              <a:t>- متغير النقطة </a:t>
            </a:r>
            <a:r>
              <a:rPr lang="fr-FR" sz="2600" b="1" dirty="0" smtClean="0"/>
              <a:t>Dot </a:t>
            </a:r>
            <a:r>
              <a:rPr lang="ar-DZ" sz="2600" b="1" dirty="0" smtClean="0"/>
              <a:t>: </a:t>
            </a:r>
            <a:r>
              <a:rPr lang="ar-DZ" sz="2600" dirty="0" smtClean="0"/>
              <a:t>يتكون المتغير من أرقام يفصل كل ثلاث خانات بنقطة وتستعمل الفاصلة للكسر العشري.</a:t>
            </a:r>
          </a:p>
          <a:p>
            <a:pPr algn="just" rtl="1"/>
            <a:r>
              <a:rPr lang="ar-DZ" sz="2600" b="1" dirty="0" smtClean="0"/>
              <a:t>- متغير علمي </a:t>
            </a:r>
            <a:r>
              <a:rPr lang="fr-FR" sz="2600" b="1" dirty="0" err="1" smtClean="0"/>
              <a:t>Scientific</a:t>
            </a:r>
            <a:r>
              <a:rPr lang="fr-FR" sz="2600" b="1" dirty="0" smtClean="0"/>
              <a:t> Notation </a:t>
            </a:r>
            <a:r>
              <a:rPr lang="ar-DZ" sz="2600" b="1" dirty="0" smtClean="0"/>
              <a:t>: </a:t>
            </a:r>
            <a:r>
              <a:rPr lang="ar-DZ" sz="2600" dirty="0" smtClean="0"/>
              <a:t>يتكون المتغير من أرقام تكتب مع العلامات الرياضية مثل الضرب في مضاعفات العشرة باستخدام أحد الحرفين </a:t>
            </a:r>
            <a:r>
              <a:rPr lang="fr-FR" sz="2600" dirty="0" smtClean="0"/>
              <a:t>E,D </a:t>
            </a:r>
            <a:r>
              <a:rPr lang="ar-DZ" sz="2600" dirty="0" smtClean="0"/>
              <a:t>بعد الرقم ثم الأس. </a:t>
            </a:r>
          </a:p>
          <a:p>
            <a:endParaRPr lang="fr-FR" sz="26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329642" cy="5197493"/>
          </a:xfrm>
        </p:spPr>
        <p:txBody>
          <a:bodyPr>
            <a:normAutofit fontScale="85000" lnSpcReduction="20000"/>
          </a:bodyPr>
          <a:lstStyle/>
          <a:p>
            <a:pPr algn="just" rtl="1"/>
            <a:r>
              <a:rPr lang="ar-DZ" sz="3200" b="1" dirty="0" smtClean="0"/>
              <a:t>- متغير تاريخ </a:t>
            </a:r>
            <a:r>
              <a:rPr lang="fr-FR" sz="3200" b="1" dirty="0" smtClean="0"/>
              <a:t>Date </a:t>
            </a:r>
            <a:r>
              <a:rPr lang="ar-DZ" sz="3200" b="1" dirty="0" smtClean="0"/>
              <a:t>: يتكون المتغير من أرقام تكتب بطريقة خاصة مثل التاريخ والوقت . </a:t>
            </a:r>
          </a:p>
          <a:p>
            <a:pPr algn="just" rtl="1"/>
            <a:r>
              <a:rPr lang="ar-DZ" sz="3200" b="1" dirty="0" smtClean="0"/>
              <a:t>- متغير علامة الدولار </a:t>
            </a:r>
            <a:r>
              <a:rPr lang="fr-FR" sz="3200" b="1" dirty="0" smtClean="0"/>
              <a:t>Dollar </a:t>
            </a:r>
            <a:r>
              <a:rPr lang="ar-DZ" sz="3200" b="1" dirty="0" smtClean="0"/>
              <a:t>: يستعمل للإعلان عن العملة الأمريكية الدولار .</a:t>
            </a:r>
          </a:p>
          <a:p>
            <a:pPr algn="just" rtl="1"/>
            <a:r>
              <a:rPr lang="ar-DZ" sz="3200" b="1" dirty="0" smtClean="0"/>
              <a:t>- متغير عملة </a:t>
            </a:r>
            <a:r>
              <a:rPr lang="fr-FR" sz="3200" b="1" dirty="0" smtClean="0"/>
              <a:t>Custom </a:t>
            </a:r>
            <a:r>
              <a:rPr lang="fr-FR" sz="3200" b="1" dirty="0" err="1" smtClean="0"/>
              <a:t>Currency</a:t>
            </a:r>
            <a:r>
              <a:rPr lang="fr-FR" sz="3200" b="1" dirty="0" smtClean="0"/>
              <a:t> </a:t>
            </a:r>
            <a:r>
              <a:rPr lang="ar-DZ" sz="3200" b="1" dirty="0" smtClean="0"/>
              <a:t>: يستعمل للعملات المختلفة .</a:t>
            </a:r>
          </a:p>
          <a:p>
            <a:pPr algn="just" rtl="1"/>
            <a:r>
              <a:rPr lang="ar-DZ" sz="3200" b="1" dirty="0" smtClean="0"/>
              <a:t>- متغير حرفي </a:t>
            </a:r>
            <a:r>
              <a:rPr lang="fr-FR" sz="3200" b="1" dirty="0" smtClean="0"/>
              <a:t>String </a:t>
            </a:r>
            <a:r>
              <a:rPr lang="ar-DZ" sz="3200" b="1" dirty="0" smtClean="0"/>
              <a:t>: وهي من المتغيرات التي تكون بياناتها على شكل أحرف أو كلمات</a:t>
            </a:r>
          </a:p>
          <a:p>
            <a:pPr algn="just" rtl="1"/>
            <a:r>
              <a:rPr lang="ar-DZ" sz="3200" b="1" dirty="0" smtClean="0"/>
              <a:t>أو أرقام وهي نوعين :</a:t>
            </a:r>
          </a:p>
          <a:p>
            <a:pPr algn="just" rtl="1"/>
            <a:r>
              <a:rPr lang="ar-DZ" sz="3200" dirty="0" smtClean="0"/>
              <a:t>• </a:t>
            </a:r>
            <a:r>
              <a:rPr lang="ar-DZ" sz="3200" b="1" dirty="0" smtClean="0"/>
              <a:t>متغيرات حرفية وتكون غير مصنفة مثل اسم الموظف ولا تدخل في العمليات الحسابية.</a:t>
            </a:r>
          </a:p>
          <a:p>
            <a:pPr algn="just" rtl="1"/>
            <a:r>
              <a:rPr lang="ar-DZ" sz="3200" dirty="0" smtClean="0"/>
              <a:t>• </a:t>
            </a:r>
            <a:r>
              <a:rPr lang="ar-DZ" sz="3200" b="1" dirty="0" smtClean="0"/>
              <a:t>متغيرات حرفية وتكون البيانات مصنفة مثل النوع (ذكر  أنثى) أيضاً لا تدخل في العمليات</a:t>
            </a:r>
          </a:p>
          <a:p>
            <a:pPr algn="just" rtl="1"/>
            <a:r>
              <a:rPr lang="ar-DZ" sz="3200" b="1" dirty="0" smtClean="0"/>
              <a:t>الحسابية .</a:t>
            </a:r>
            <a:endParaRPr lang="fr-FR" sz="3200"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Picture 3"/>
          <p:cNvPicPr>
            <a:picLocks noGrp="1" noChangeAspect="1" noChangeArrowheads="1"/>
          </p:cNvPicPr>
          <p:nvPr>
            <p:ph idx="1"/>
          </p:nvPr>
        </p:nvPicPr>
        <p:blipFill>
          <a:blip r:embed="rId2"/>
          <a:stretch>
            <a:fillRect/>
          </a:stretch>
        </p:blipFill>
        <p:spPr bwMode="auto">
          <a:xfrm>
            <a:off x="571472" y="1142984"/>
            <a:ext cx="8115328" cy="50720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115328" cy="5411807"/>
          </a:xfrm>
        </p:spPr>
        <p:txBody>
          <a:bodyPr>
            <a:normAutofit/>
          </a:bodyPr>
          <a:lstStyle/>
          <a:p>
            <a:pPr algn="just" rtl="1"/>
            <a:r>
              <a:rPr lang="ar-DZ" sz="2800" dirty="0" smtClean="0"/>
              <a:t>3</a:t>
            </a:r>
            <a:r>
              <a:rPr lang="ar-DZ" sz="2800" b="1" dirty="0" smtClean="0"/>
              <a:t>- عرض البيانات </a:t>
            </a:r>
            <a:r>
              <a:rPr lang="fr-FR" sz="2800" b="1" dirty="0" smtClean="0"/>
              <a:t> Largeur</a:t>
            </a:r>
            <a:r>
              <a:rPr lang="ar-DZ" sz="2800" dirty="0" smtClean="0"/>
              <a:t>: وهو عدد أحرف اسم المتغير التي تحتاجها لإدخال البيانات.</a:t>
            </a:r>
            <a:r>
              <a:rPr lang="fr-FR" sz="2800" dirty="0" smtClean="0"/>
              <a:t>  </a:t>
            </a:r>
            <a:endParaRPr lang="ar-DZ" sz="2800" dirty="0" smtClean="0"/>
          </a:p>
          <a:p>
            <a:pPr algn="just" rtl="1"/>
            <a:r>
              <a:rPr lang="ar-DZ" sz="2800" b="1" dirty="0" smtClean="0"/>
              <a:t>4- عدد المنازل العشرية </a:t>
            </a:r>
            <a:r>
              <a:rPr lang="fr-FR" sz="2800" b="1" dirty="0" err="1" smtClean="0"/>
              <a:t>esDécimal</a:t>
            </a:r>
            <a:r>
              <a:rPr lang="ar-DZ" sz="2800" dirty="0" smtClean="0"/>
              <a:t>: وهو عدد الخانات العشرية التي ستستخدم في عملية إدخال البيانات.</a:t>
            </a:r>
          </a:p>
          <a:p>
            <a:pPr algn="just" rtl="1"/>
            <a:r>
              <a:rPr lang="ar-DZ" sz="2800" b="1" dirty="0" smtClean="0"/>
              <a:t>5- وصف المتغير </a:t>
            </a:r>
            <a:r>
              <a:rPr lang="fr-FR" sz="2800" b="1" dirty="0" smtClean="0"/>
              <a:t>Etiquette</a:t>
            </a:r>
            <a:r>
              <a:rPr lang="ar-DZ" sz="2800" dirty="0" smtClean="0"/>
              <a:t>: يكتب وصف للمتغير وهو مفيد في حال تشابه اسم المتغير .</a:t>
            </a:r>
          </a:p>
          <a:p>
            <a:pPr algn="just" rtl="1"/>
            <a:r>
              <a:rPr lang="ar-DZ" sz="2800" dirty="0" smtClean="0"/>
              <a:t>6</a:t>
            </a:r>
            <a:r>
              <a:rPr lang="ar-DZ" sz="2800" b="1" dirty="0" smtClean="0"/>
              <a:t>- القيمة (الكود) </a:t>
            </a:r>
            <a:r>
              <a:rPr lang="fr-FR" sz="2800" b="1" dirty="0" smtClean="0"/>
              <a:t>Valeurs</a:t>
            </a:r>
            <a:r>
              <a:rPr lang="ar-DZ" sz="2800" dirty="0" smtClean="0"/>
              <a:t>: تستخدم لتعريف متغيرات نوعية رقمية أو حرفية مثل متغير النوع أو الحالة الاجتماعية أو المستوى الدراسي ..... .</a:t>
            </a:r>
            <a:endParaRPr lang="fr-FR" sz="28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Picture 3"/>
          <p:cNvPicPr>
            <a:picLocks noGrp="1" noChangeAspect="1" noChangeArrowheads="1"/>
          </p:cNvPicPr>
          <p:nvPr>
            <p:ph idx="1"/>
          </p:nvPr>
        </p:nvPicPr>
        <p:blipFill>
          <a:blip r:embed="rId2"/>
          <a:stretch>
            <a:fillRect/>
          </a:stretch>
        </p:blipFill>
        <p:spPr bwMode="auto">
          <a:xfrm>
            <a:off x="457200" y="1071546"/>
            <a:ext cx="7467600" cy="48908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a:bodyPr>
          <a:lstStyle/>
          <a:p>
            <a:pPr algn="just" rtl="1">
              <a:buNone/>
            </a:pPr>
            <a:r>
              <a:rPr lang="ar-DZ" b="1" dirty="0" smtClean="0"/>
              <a:t>6. قائمة الإجراءات الإحصائية </a:t>
            </a:r>
            <a:r>
              <a:rPr lang="fr-FR" b="1" dirty="0" err="1" smtClean="0"/>
              <a:t>Statistics</a:t>
            </a:r>
            <a:r>
              <a:rPr lang="fr-FR" b="1" dirty="0" smtClean="0"/>
              <a:t> Menu : </a:t>
            </a:r>
            <a:r>
              <a:rPr lang="ar-DZ" b="1" dirty="0" smtClean="0"/>
              <a:t> تهتم هذه القائمة بالتحليلات الإحصائية الكثيرة إذ تحتوي على جميع أدوات التحليلات الإحصائية العادية </a:t>
            </a:r>
            <a:r>
              <a:rPr lang="ar-DZ" b="1" dirty="0" err="1" smtClean="0"/>
              <a:t>و</a:t>
            </a:r>
            <a:r>
              <a:rPr lang="ar-DZ" b="1" dirty="0" smtClean="0"/>
              <a:t> المتقدمة مثل حساب المتوسطات الحسابية والانحرافات المعيارية ومعادلات الانحدار وغيرها .</a:t>
            </a:r>
            <a:br>
              <a:rPr lang="ar-DZ" b="1" dirty="0" smtClean="0"/>
            </a:br>
            <a:r>
              <a:rPr lang="ar-DZ" b="1" dirty="0" smtClean="0"/>
              <a:t/>
            </a:r>
            <a:br>
              <a:rPr lang="ar-DZ" b="1" dirty="0" smtClean="0"/>
            </a:br>
            <a:r>
              <a:rPr lang="ar-DZ" b="1" dirty="0" smtClean="0"/>
              <a:t>7. قائمة الرسومات </a:t>
            </a:r>
            <a:r>
              <a:rPr lang="fr-FR" b="1" dirty="0" smtClean="0"/>
              <a:t>Graphs Menu : </a:t>
            </a:r>
            <a:r>
              <a:rPr lang="ar-DZ" b="1" dirty="0" smtClean="0"/>
              <a:t> نستطيع عن طريق هذه القائمة عمل الرسومات البيانية وبأشكال مختلفة .</a:t>
            </a:r>
          </a:p>
          <a:p>
            <a:pPr algn="just" rtl="1">
              <a:buNone/>
            </a:pPr>
            <a:r>
              <a:rPr lang="ar-DZ" b="1" dirty="0" smtClean="0"/>
              <a:t/>
            </a:r>
            <a:br>
              <a:rPr lang="ar-DZ" b="1" dirty="0" smtClean="0"/>
            </a:br>
            <a:r>
              <a:rPr lang="ar-DZ" b="1" dirty="0" smtClean="0"/>
              <a:t>8. قائمة الأدوات </a:t>
            </a:r>
            <a:r>
              <a:rPr lang="fr-FR" b="1" dirty="0" smtClean="0"/>
              <a:t>Utilities Menu : </a:t>
            </a:r>
            <a:r>
              <a:rPr lang="ar-DZ" b="1" dirty="0" smtClean="0"/>
              <a:t> وهنا تستطيع إيجاد معلومات مفصلة عن الملف المستخدم والمتغيرات التي يحويها هذا الملف وتعريف واستخدام المجموعات </a:t>
            </a:r>
            <a:r>
              <a:rPr lang="fr-FR" b="1" dirty="0" smtClean="0"/>
              <a:t>Sets </a:t>
            </a:r>
            <a:r>
              <a:rPr lang="ar-DZ" b="1" dirty="0" smtClean="0"/>
              <a:t>للمتغيرات المختلفة .</a:t>
            </a:r>
          </a:p>
          <a:p>
            <a:pPr algn="just" rtl="1">
              <a:buNone/>
            </a:pPr>
            <a:endParaRPr lang="fr-F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Picture 2"/>
          <p:cNvPicPr>
            <a:picLocks noGrp="1" noChangeAspect="1" noChangeArrowheads="1"/>
          </p:cNvPicPr>
          <p:nvPr>
            <p:ph idx="1"/>
          </p:nvPr>
        </p:nvPicPr>
        <p:blipFill>
          <a:blip r:embed="rId2"/>
          <a:stretch>
            <a:fillRect/>
          </a:stretch>
        </p:blipFill>
        <p:spPr bwMode="auto">
          <a:xfrm>
            <a:off x="457200" y="1214422"/>
            <a:ext cx="7972452" cy="47479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186766" cy="4983179"/>
          </a:xfrm>
        </p:spPr>
        <p:txBody>
          <a:bodyPr>
            <a:normAutofit/>
          </a:bodyPr>
          <a:lstStyle/>
          <a:p>
            <a:pPr algn="just" rtl="1"/>
            <a:r>
              <a:rPr lang="ar-DZ" b="1" dirty="0" smtClean="0"/>
              <a:t>7</a:t>
            </a:r>
            <a:r>
              <a:rPr lang="ar-DZ" dirty="0" smtClean="0"/>
              <a:t>-ا</a:t>
            </a:r>
            <a:r>
              <a:rPr lang="ar-DZ" b="1" dirty="0" smtClean="0"/>
              <a:t>لمقدار المفقود </a:t>
            </a:r>
            <a:r>
              <a:rPr lang="fr-FR" b="1" dirty="0" smtClean="0"/>
              <a:t>Manquant</a:t>
            </a:r>
            <a:r>
              <a:rPr lang="ar-DZ" b="1" dirty="0" smtClean="0"/>
              <a:t>: </a:t>
            </a:r>
            <a:r>
              <a:rPr lang="ar-DZ" dirty="0" smtClean="0"/>
              <a:t>عند إدخال البيانات هناك بيانات تكون غير موجودة فتصنف ببيانات مفقودة.</a:t>
            </a:r>
            <a:endParaRPr lang="fr-FR" dirty="0" smtClean="0"/>
          </a:p>
          <a:p>
            <a:pPr algn="just" rtl="1"/>
            <a:r>
              <a:rPr lang="ar-DZ" b="1" dirty="0" smtClean="0"/>
              <a:t>8- عرض العمود </a:t>
            </a:r>
            <a:r>
              <a:rPr lang="fr-FR" b="1" dirty="0" smtClean="0"/>
              <a:t>Colonnes</a:t>
            </a:r>
            <a:r>
              <a:rPr lang="ar-DZ" b="1" dirty="0" smtClean="0"/>
              <a:t>:</a:t>
            </a:r>
            <a:r>
              <a:rPr lang="ar-DZ" dirty="0" smtClean="0"/>
              <a:t> يحدد عرض العمود الذي يوجد فيه المتغير في شاشة </a:t>
            </a:r>
            <a:r>
              <a:rPr lang="fr-FR" dirty="0" smtClean="0"/>
              <a:t>. Affichages des données</a:t>
            </a:r>
            <a:endParaRPr lang="ar-DZ" dirty="0" smtClean="0"/>
          </a:p>
          <a:p>
            <a:pPr algn="just" rtl="1"/>
            <a:r>
              <a:rPr lang="ar-DZ" b="1" dirty="0" smtClean="0"/>
              <a:t>9- المحاذاة </a:t>
            </a:r>
            <a:r>
              <a:rPr lang="fr-FR" b="1" dirty="0" err="1" smtClean="0"/>
              <a:t>Align</a:t>
            </a:r>
            <a:r>
              <a:rPr lang="ar-DZ" b="1" dirty="0" smtClean="0"/>
              <a:t>: </a:t>
            </a:r>
            <a:r>
              <a:rPr lang="ar-DZ" dirty="0" smtClean="0"/>
              <a:t>وهي محاذاة البيانات (يمين، وسط، يسار) في العمود الذي يوجد فيه المتغير في شاشة </a:t>
            </a:r>
            <a:r>
              <a:rPr lang="fr-FR" dirty="0" smtClean="0"/>
              <a:t>. Affichages des données</a:t>
            </a:r>
            <a:endParaRPr lang="ar-DZ" dirty="0" smtClean="0"/>
          </a:p>
          <a:p>
            <a:pPr algn="just" rtl="1">
              <a:buNone/>
            </a:pPr>
            <a:r>
              <a:rPr lang="ar-DZ" b="1" dirty="0" smtClean="0"/>
              <a:t>10- تدريج المقياس </a:t>
            </a:r>
            <a:r>
              <a:rPr lang="fr-FR" b="1" dirty="0" smtClean="0"/>
              <a:t>Mesure</a:t>
            </a:r>
            <a:r>
              <a:rPr lang="ar-DZ" b="1" dirty="0" smtClean="0"/>
              <a:t>: </a:t>
            </a:r>
            <a:r>
              <a:rPr lang="ar-DZ" dirty="0" smtClean="0"/>
              <a:t>لتحديد نوع البيانات (كمي</a:t>
            </a:r>
            <a:r>
              <a:rPr lang="fr-FR" dirty="0" smtClean="0"/>
              <a:t>Echelle</a:t>
            </a:r>
            <a:r>
              <a:rPr lang="ar-DZ" dirty="0" smtClean="0"/>
              <a:t>، ترتيبي</a:t>
            </a:r>
            <a:r>
              <a:rPr lang="fr-FR" dirty="0" smtClean="0"/>
              <a:t>Ordinales</a:t>
            </a:r>
            <a:r>
              <a:rPr lang="ar-DZ" dirty="0" smtClean="0"/>
              <a:t>،</a:t>
            </a:r>
            <a:r>
              <a:rPr lang="fr-FR" dirty="0" smtClean="0"/>
              <a:t> </a:t>
            </a:r>
            <a:r>
              <a:rPr lang="ar-DZ" dirty="0" smtClean="0"/>
              <a:t>اسمي </a:t>
            </a:r>
            <a:r>
              <a:rPr lang="fr-FR" dirty="0" smtClean="0"/>
              <a:t>Nominales</a:t>
            </a:r>
            <a:r>
              <a:rPr lang="ar-DZ" dirty="0" smtClean="0"/>
              <a:t>).</a:t>
            </a:r>
            <a:r>
              <a:rPr lang="fr-FR" dirty="0" smtClean="0"/>
              <a:t> </a:t>
            </a:r>
            <a:endParaRPr lang="ar-DZ" dirty="0" smtClean="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
        <p:nvSpPr>
          <p:cNvPr id="6" name="Espace réservé du contenu 5"/>
          <p:cNvSpPr>
            <a:spLocks noGrp="1"/>
          </p:cNvSpPr>
          <p:nvPr>
            <p:ph idx="1"/>
          </p:nvPr>
        </p:nvSpPr>
        <p:spPr>
          <a:xfrm>
            <a:off x="457200" y="642918"/>
            <a:ext cx="8186766" cy="5483245"/>
          </a:xfrm>
        </p:spPr>
        <p:txBody>
          <a:bodyPr/>
          <a:lstStyle/>
          <a:p>
            <a:pPr algn="r" rtl="1"/>
            <a:r>
              <a:rPr lang="ar-DZ" dirty="0" smtClean="0"/>
              <a:t>بعد تعريف جميع المتغيرات نحصل على النافذة التالية:</a:t>
            </a:r>
          </a:p>
          <a:p>
            <a:pPr algn="r" rtl="1"/>
            <a:endParaRPr lang="fr-FR" dirty="0"/>
          </a:p>
        </p:txBody>
      </p:sp>
      <p:pic>
        <p:nvPicPr>
          <p:cNvPr id="7" name="Espace réservé du contenu 3"/>
          <p:cNvPicPr>
            <a:picLocks/>
          </p:cNvPicPr>
          <p:nvPr/>
        </p:nvPicPr>
        <p:blipFill>
          <a:blip r:embed="rId2"/>
          <a:stretch>
            <a:fillRect/>
          </a:stretch>
        </p:blipFill>
        <p:spPr bwMode="auto">
          <a:xfrm>
            <a:off x="457200" y="1763944"/>
            <a:ext cx="7972452" cy="46654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إدخال البيانات</a:t>
            </a:r>
            <a:endParaRPr lang="fr-FR" dirty="0"/>
          </a:p>
        </p:txBody>
      </p:sp>
      <p:sp>
        <p:nvSpPr>
          <p:cNvPr id="3" name="Espace réservé du contenu 2"/>
          <p:cNvSpPr>
            <a:spLocks noGrp="1"/>
          </p:cNvSpPr>
          <p:nvPr>
            <p:ph idx="1"/>
          </p:nvPr>
        </p:nvSpPr>
        <p:spPr>
          <a:xfrm>
            <a:off x="457200" y="2214555"/>
            <a:ext cx="7467600" cy="2786082"/>
          </a:xfrm>
        </p:spPr>
        <p:txBody>
          <a:bodyPr/>
          <a:lstStyle/>
          <a:p>
            <a:pPr algn="just" rtl="1"/>
            <a:r>
              <a:rPr lang="ar-DZ" dirty="0" smtClean="0"/>
              <a:t>بعد الانتهاء من تعريف البيانات نشرع في إدخالها بالانتقال إلى شاشة </a:t>
            </a:r>
            <a:r>
              <a:rPr lang="fr-FR" dirty="0" smtClean="0"/>
              <a:t>Affichages des données</a:t>
            </a:r>
            <a:r>
              <a:rPr lang="ar-DZ" dirty="0" smtClean="0"/>
              <a:t> فنحصل على النافذة التالية:</a:t>
            </a:r>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bwMode="auto">
          <a:xfrm>
            <a:off x="457200" y="1071546"/>
            <a:ext cx="7829576" cy="4890873"/>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488"/>
            <a:ext cx="7467600" cy="3286148"/>
          </a:xfrm>
        </p:spPr>
        <p:txBody>
          <a:bodyPr/>
          <a:lstStyle/>
          <a:p>
            <a:pPr algn="ctr" rtl="1"/>
            <a:r>
              <a:rPr lang="ar-DZ" b="1" dirty="0" smtClean="0"/>
              <a:t>تحليل محاور الاستبيان</a:t>
            </a:r>
            <a:endParaRPr lang="fr-FR" b="1"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7467600" cy="1071570"/>
          </a:xfrm>
        </p:spPr>
        <p:txBody>
          <a:bodyPr>
            <a:normAutofit/>
          </a:bodyPr>
          <a:lstStyle/>
          <a:p>
            <a:pPr algn="ctr" rtl="1"/>
            <a:r>
              <a:rPr lang="ar-DZ" sz="4000" b="1" dirty="0" smtClean="0"/>
              <a:t>تحليل البيانات </a:t>
            </a:r>
            <a:r>
              <a:rPr lang="ar-DZ" sz="4000" b="1" dirty="0" err="1" smtClean="0"/>
              <a:t>الديموغرافية</a:t>
            </a:r>
            <a:endParaRPr lang="fr-FR" sz="4000" b="1" dirty="0"/>
          </a:p>
        </p:txBody>
      </p:sp>
      <p:sp>
        <p:nvSpPr>
          <p:cNvPr id="3" name="Espace réservé du contenu 2"/>
          <p:cNvSpPr>
            <a:spLocks noGrp="1"/>
          </p:cNvSpPr>
          <p:nvPr>
            <p:ph idx="1"/>
          </p:nvPr>
        </p:nvSpPr>
        <p:spPr>
          <a:xfrm>
            <a:off x="457200" y="2285993"/>
            <a:ext cx="7467600" cy="3071834"/>
          </a:xfrm>
        </p:spPr>
        <p:txBody>
          <a:bodyPr>
            <a:normAutofit/>
          </a:bodyPr>
          <a:lstStyle/>
          <a:p>
            <a:pPr algn="just" rtl="1"/>
            <a:r>
              <a:rPr lang="ar-DZ" dirty="0" smtClean="0"/>
              <a:t>يمكن حساب التكرارات والنسب المئوية بالإضافة إلى الرسومات البيانية.</a:t>
            </a:r>
          </a:p>
          <a:p>
            <a:pPr algn="r" rtl="1">
              <a:buNone/>
            </a:pPr>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58204" cy="6357982"/>
          </a:xfrm>
        </p:spPr>
        <p:txBody>
          <a:bodyPr/>
          <a:lstStyle/>
          <a:p>
            <a:pPr algn="r" rtl="1"/>
            <a:r>
              <a:rPr lang="ar-DZ" sz="2400" dirty="0" smtClean="0"/>
              <a:t>لعمل الجداول التكرارية تنبع الخطوات التالية:</a:t>
            </a:r>
          </a:p>
          <a:p>
            <a:r>
              <a:rPr lang="fr-FR" sz="2400" dirty="0" smtClean="0"/>
              <a:t>Analyse</a:t>
            </a:r>
          </a:p>
          <a:p>
            <a:r>
              <a:rPr lang="fr-FR" sz="2400" dirty="0" smtClean="0"/>
              <a:t>          Statistiques descriptives</a:t>
            </a:r>
          </a:p>
          <a:p>
            <a:r>
              <a:rPr lang="fr-FR" sz="2400" dirty="0" smtClean="0"/>
              <a:t>                                         Effectifs  </a:t>
            </a:r>
            <a:endParaRPr lang="ar-DZ" sz="2400" dirty="0" smtClean="0"/>
          </a:p>
          <a:p>
            <a:pPr algn="r" rtl="1"/>
            <a:r>
              <a:rPr lang="ar-DZ" sz="2400" dirty="0" smtClean="0"/>
              <a:t>كما في الشكل التالي:</a:t>
            </a:r>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6" name="Picture 2"/>
          <p:cNvPicPr>
            <a:picLocks noChangeAspect="1" noChangeArrowheads="1"/>
          </p:cNvPicPr>
          <p:nvPr/>
        </p:nvPicPr>
        <p:blipFill>
          <a:blip r:embed="rId2"/>
          <a:stretch>
            <a:fillRect/>
          </a:stretch>
        </p:blipFill>
        <p:spPr bwMode="auto">
          <a:xfrm>
            <a:off x="785786" y="2500306"/>
            <a:ext cx="7467600" cy="4198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a:stretch>
            <a:fillRect/>
          </a:stretch>
        </p:blipFill>
        <p:spPr bwMode="auto">
          <a:xfrm>
            <a:off x="1500166" y="1714488"/>
            <a:ext cx="6643734" cy="4572032"/>
          </a:xfrm>
          <a:prstGeom prst="rect">
            <a:avLst/>
          </a:prstGeom>
          <a:noFill/>
          <a:ln w="9525">
            <a:noFill/>
            <a:miter lim="800000"/>
            <a:headEnd/>
            <a:tailEnd/>
          </a:ln>
          <a:effectLst/>
        </p:spPr>
      </p:pic>
      <p:sp>
        <p:nvSpPr>
          <p:cNvPr id="4" name="Espace réservé du contenu 3"/>
          <p:cNvSpPr>
            <a:spLocks noGrp="1"/>
          </p:cNvSpPr>
          <p:nvPr>
            <p:ph sz="half" idx="2"/>
          </p:nvPr>
        </p:nvSpPr>
        <p:spPr>
          <a:xfrm>
            <a:off x="1214414" y="571480"/>
            <a:ext cx="7472386" cy="5857915"/>
          </a:xfrm>
        </p:spPr>
        <p:txBody>
          <a:bodyPr/>
          <a:lstStyle/>
          <a:p>
            <a:pPr algn="r" rtl="1"/>
            <a:r>
              <a:rPr lang="ar-DZ" dirty="0" smtClean="0"/>
              <a:t>وبالضغط على </a:t>
            </a:r>
            <a:r>
              <a:rPr lang="fr-FR" dirty="0" smtClean="0"/>
              <a:t>« Effectifs »</a:t>
            </a:r>
            <a:r>
              <a:rPr lang="ar-DZ" dirty="0" smtClean="0"/>
              <a:t> نتحول إلى النافذة التالية:</a:t>
            </a:r>
          </a:p>
          <a:p>
            <a:pPr>
              <a:buNone/>
            </a:pPr>
            <a:endParaRPr lang="fr-FR" dirty="0"/>
          </a:p>
        </p:txBody>
      </p:sp>
      <p:sp>
        <p:nvSpPr>
          <p:cNvPr id="5" name="Espace réservé du pied de page 4"/>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00042"/>
            <a:ext cx="8329642" cy="5857916"/>
          </a:xfrm>
        </p:spPr>
        <p:txBody>
          <a:bodyPr/>
          <a:lstStyle/>
          <a:p>
            <a:pPr algn="r" rtl="1"/>
            <a:r>
              <a:rPr lang="ar-DZ" dirty="0" smtClean="0"/>
              <a:t>باختيار المتغيرات: النوع، العمر، المستوى التعليمي والضغط على الزر      نحصل على النافذة التالية:</a:t>
            </a:r>
          </a:p>
          <a:p>
            <a:pPr algn="r" rtl="1"/>
            <a:endParaRPr lang="fr-FR" dirty="0"/>
          </a:p>
        </p:txBody>
      </p:sp>
      <p:pic>
        <p:nvPicPr>
          <p:cNvPr id="8194" name="Picture 2"/>
          <p:cNvPicPr>
            <a:picLocks noGrp="1" noChangeAspect="1" noChangeArrowheads="1"/>
          </p:cNvPicPr>
          <p:nvPr>
            <p:ph sz="half" idx="2"/>
          </p:nvPr>
        </p:nvPicPr>
        <p:blipFill>
          <a:blip r:embed="rId2"/>
          <a:srcRect/>
          <a:stretch>
            <a:fillRect/>
          </a:stretch>
        </p:blipFill>
        <p:spPr bwMode="auto">
          <a:xfrm>
            <a:off x="5572132" y="1071546"/>
            <a:ext cx="285750" cy="304800"/>
          </a:xfrm>
          <a:prstGeom prst="rect">
            <a:avLst/>
          </a:prstGeom>
          <a:noFill/>
          <a:ln w="9525">
            <a:noFill/>
            <a:miter lim="800000"/>
            <a:headEnd/>
            <a:tailEnd/>
          </a:ln>
          <a:effectLst/>
        </p:spPr>
      </p:pic>
      <p:sp>
        <p:nvSpPr>
          <p:cNvPr id="5" name="Espace réservé du pied de page 4"/>
          <p:cNvSpPr>
            <a:spLocks noGrp="1"/>
          </p:cNvSpPr>
          <p:nvPr>
            <p:ph type="ftr" sz="quarter" idx="11"/>
          </p:nvPr>
        </p:nvSpPr>
        <p:spPr/>
        <p:txBody>
          <a:bodyPr/>
          <a:lstStyle/>
          <a:p>
            <a:r>
              <a:rPr lang="ar-DZ" smtClean="0"/>
              <a:t>إعداد الدكتور أحسن طيار </a:t>
            </a:r>
            <a:endParaRPr lang="fr-FR"/>
          </a:p>
        </p:txBody>
      </p:sp>
      <p:pic>
        <p:nvPicPr>
          <p:cNvPr id="6" name="Picture 2"/>
          <p:cNvPicPr>
            <a:picLocks noChangeAspect="1" noChangeArrowheads="1"/>
          </p:cNvPicPr>
          <p:nvPr/>
        </p:nvPicPr>
        <p:blipFill>
          <a:blip r:embed="rId3"/>
          <a:stretch>
            <a:fillRect/>
          </a:stretch>
        </p:blipFill>
        <p:spPr bwMode="auto">
          <a:xfrm>
            <a:off x="714348" y="2000240"/>
            <a:ext cx="7467600" cy="4198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4525963"/>
          </a:xfrm>
        </p:spPr>
        <p:txBody>
          <a:bodyPr>
            <a:noAutofit/>
          </a:bodyPr>
          <a:lstStyle/>
          <a:p>
            <a:pPr algn="just" rtl="1">
              <a:buNone/>
            </a:pPr>
            <a:r>
              <a:rPr lang="ar-DZ" b="1" dirty="0" smtClean="0"/>
              <a:t>9. قائمة إطار </a:t>
            </a:r>
            <a:r>
              <a:rPr lang="fr-FR" b="1" dirty="0" smtClean="0"/>
              <a:t>Windows Menu : </a:t>
            </a:r>
            <a:r>
              <a:rPr lang="ar-DZ" b="1" dirty="0" smtClean="0"/>
              <a:t> تستطيع عن طريق هذه القائمة التنقل بين النوافذ المختلفة والتحكم بحجم هذه النوافذ .</a:t>
            </a:r>
          </a:p>
          <a:p>
            <a:pPr algn="just" rtl="1">
              <a:buNone/>
            </a:pPr>
            <a:r>
              <a:rPr lang="ar-DZ" b="1" dirty="0" smtClean="0"/>
              <a:t>10. قائمة المساعدة </a:t>
            </a:r>
            <a:r>
              <a:rPr lang="fr-FR" b="1" dirty="0" smtClean="0"/>
              <a:t>Help Menu : </a:t>
            </a:r>
            <a:r>
              <a:rPr lang="ar-DZ" b="1" dirty="0" smtClean="0"/>
              <a:t> تزودنا هذه القائمة بنظام مساعدة تفاعلي نستطيع من خلاله الحصول على إجابات كثيرة للتساؤلات التي نجدها عند مواجهة مشكلة ما مع برنامج</a:t>
            </a:r>
            <a:r>
              <a:rPr lang="fr-FR" b="1" dirty="0" smtClean="0"/>
              <a:t>SPSS .</a:t>
            </a:r>
            <a:endParaRPr lang="ar-DZ" b="1" dirty="0" smtClean="0"/>
          </a:p>
          <a:p>
            <a:pPr algn="just" rtl="1">
              <a:buNone/>
            </a:pPr>
            <a:r>
              <a:rPr lang="ar-DZ" b="1" dirty="0" smtClean="0"/>
              <a:t>* شريط الأدوات </a:t>
            </a:r>
            <a:r>
              <a:rPr lang="ar-DZ" b="1" dirty="0" err="1" smtClean="0"/>
              <a:t>الايقونات</a:t>
            </a:r>
            <a:r>
              <a:rPr lang="ar-DZ" b="1" dirty="0" smtClean="0"/>
              <a:t> المختصرة :</a:t>
            </a:r>
          </a:p>
          <a:p>
            <a:pPr algn="just" rtl="1">
              <a:buNone/>
            </a:pPr>
            <a:r>
              <a:rPr lang="ar-DZ" b="1" dirty="0" smtClean="0"/>
              <a:t>* شريط القوائم</a:t>
            </a:r>
          </a:p>
          <a:p>
            <a:pPr algn="just" rtl="1">
              <a:buNone/>
            </a:pPr>
            <a:r>
              <a:rPr lang="ar-DZ" b="1" dirty="0" smtClean="0"/>
              <a:t>* شريط الأدوات</a:t>
            </a:r>
          </a:p>
          <a:p>
            <a:pPr algn="just" rtl="1">
              <a:buNone/>
            </a:pPr>
            <a:r>
              <a:rPr lang="ar-DZ" b="1" dirty="0" smtClean="0"/>
              <a:t>يزودنا برنامج </a:t>
            </a:r>
            <a:r>
              <a:rPr lang="fr-FR" b="1" dirty="0" smtClean="0"/>
              <a:t>SPSS</a:t>
            </a:r>
            <a:r>
              <a:rPr lang="ar-DZ" b="1" dirty="0" smtClean="0"/>
              <a:t>بالإضافة للقوائم الرئيسية بشريط الأدوات الذي يحتوي على </a:t>
            </a:r>
            <a:r>
              <a:rPr lang="ar-DZ" b="1" dirty="0" err="1" smtClean="0"/>
              <a:t>ايقونات</a:t>
            </a:r>
            <a:r>
              <a:rPr lang="ar-DZ" b="1" dirty="0" smtClean="0"/>
              <a:t> </a:t>
            </a:r>
            <a:r>
              <a:rPr lang="ar-DZ" b="1" dirty="0" err="1" smtClean="0"/>
              <a:t>رسومية</a:t>
            </a:r>
            <a:r>
              <a:rPr lang="ar-DZ" b="1" dirty="0" smtClean="0"/>
              <a:t> تمثل وظائف أو عمليات معينة قد تغني عن استخدام القوائم وتسهل عمل النظام أيضا ويقع هذا الشريط أسفل شريط القوائم الرئيسية</a:t>
            </a:r>
            <a:endParaRPr lang="fr-FR" b="1"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a:srcRect/>
          <a:stretch>
            <a:fillRect/>
          </a:stretch>
        </p:blipFill>
        <p:spPr bwMode="auto">
          <a:xfrm>
            <a:off x="5286380" y="785794"/>
            <a:ext cx="809625" cy="319880"/>
          </a:xfrm>
          <a:prstGeom prst="rect">
            <a:avLst/>
          </a:prstGeom>
          <a:noFill/>
          <a:ln w="9525">
            <a:noFill/>
            <a:miter lim="800000"/>
            <a:headEnd/>
            <a:tailEnd/>
          </a:ln>
          <a:effectLst/>
        </p:spPr>
      </p:pic>
      <p:sp>
        <p:nvSpPr>
          <p:cNvPr id="4" name="Espace réservé du contenu 3"/>
          <p:cNvSpPr>
            <a:spLocks noGrp="1"/>
          </p:cNvSpPr>
          <p:nvPr>
            <p:ph sz="half" idx="2"/>
          </p:nvPr>
        </p:nvSpPr>
        <p:spPr>
          <a:xfrm>
            <a:off x="571472" y="642918"/>
            <a:ext cx="8115328" cy="5483245"/>
          </a:xfrm>
        </p:spPr>
        <p:txBody>
          <a:bodyPr/>
          <a:lstStyle/>
          <a:p>
            <a:pPr algn="r" rtl="1"/>
            <a:r>
              <a:rPr lang="ar-DZ" dirty="0" smtClean="0"/>
              <a:t>بالضغط على زر         نحصل على الجداول التالية:</a:t>
            </a:r>
          </a:p>
          <a:p>
            <a:pPr algn="r" rtl="1"/>
            <a:r>
              <a:rPr lang="ar-DZ" dirty="0" smtClean="0"/>
              <a:t> </a:t>
            </a:r>
            <a:endParaRPr lang="fr-FR" dirty="0"/>
          </a:p>
        </p:txBody>
      </p:sp>
      <p:sp>
        <p:nvSpPr>
          <p:cNvPr id="5" name="Espace réservé du pied de page 4"/>
          <p:cNvSpPr>
            <a:spLocks noGrp="1"/>
          </p:cNvSpPr>
          <p:nvPr>
            <p:ph type="ftr" sz="quarter" idx="11"/>
          </p:nvPr>
        </p:nvSpPr>
        <p:spPr/>
        <p:txBody>
          <a:bodyPr/>
          <a:lstStyle/>
          <a:p>
            <a:r>
              <a:rPr lang="ar-DZ" smtClean="0"/>
              <a:t>إعداد الدكتور أحسن طيار </a:t>
            </a:r>
            <a:endParaRPr lang="fr-FR"/>
          </a:p>
        </p:txBody>
      </p:sp>
      <p:pic>
        <p:nvPicPr>
          <p:cNvPr id="6" name="Image 5"/>
          <p:cNvPicPr/>
          <p:nvPr/>
        </p:nvPicPr>
        <p:blipFill>
          <a:blip r:embed="rId3"/>
          <a:srcRect/>
          <a:stretch>
            <a:fillRect/>
          </a:stretch>
        </p:blipFill>
        <p:spPr bwMode="auto">
          <a:xfrm>
            <a:off x="1928794" y="1285860"/>
            <a:ext cx="5600700" cy="3467100"/>
          </a:xfrm>
          <a:prstGeom prst="rect">
            <a:avLst/>
          </a:prstGeom>
          <a:noFill/>
          <a:ln w="9525">
            <a:noFill/>
            <a:miter lim="800000"/>
            <a:headEnd/>
            <a:tailEnd/>
          </a:ln>
        </p:spPr>
      </p:pic>
      <p:pic>
        <p:nvPicPr>
          <p:cNvPr id="7" name="Image 6"/>
          <p:cNvPicPr/>
          <p:nvPr/>
        </p:nvPicPr>
        <p:blipFill>
          <a:blip r:embed="rId4"/>
          <a:srcRect/>
          <a:stretch>
            <a:fillRect/>
          </a:stretch>
        </p:blipFill>
        <p:spPr bwMode="auto">
          <a:xfrm>
            <a:off x="1928794" y="4857760"/>
            <a:ext cx="5572164" cy="123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14282" y="214290"/>
          <a:ext cx="8572560" cy="2872418"/>
        </p:xfrm>
        <a:graphic>
          <a:graphicData uri="http://schemas.openxmlformats.org/drawingml/2006/table">
            <a:tbl>
              <a:tblPr firstRow="1" bandRow="1">
                <a:tableStyleId>{5C22544A-7EE6-4342-B048-85BDC9FD1C3A}</a:tableStyleId>
              </a:tblPr>
              <a:tblGrid>
                <a:gridCol w="4286280"/>
                <a:gridCol w="4286280"/>
              </a:tblGrid>
              <a:tr h="370840">
                <a:tc>
                  <a:txBody>
                    <a:bodyPr/>
                    <a:lstStyle/>
                    <a:p>
                      <a:endParaRPr lang="fr-FR" dirty="0"/>
                    </a:p>
                  </a:txBody>
                  <a:tcPr/>
                </a:tc>
                <a:tc>
                  <a:txBody>
                    <a:bodyPr/>
                    <a:lstStyle/>
                    <a:p>
                      <a:endParaRPr lang="fr-FR"/>
                    </a:p>
                  </a:txBody>
                  <a:tcPr/>
                </a:tc>
              </a:tr>
              <a:tr h="370840">
                <a:tc>
                  <a:txBody>
                    <a:bodyPr/>
                    <a:lstStyle/>
                    <a:p>
                      <a:pPr algn="ctr" rtl="1"/>
                      <a:r>
                        <a:rPr lang="ar-DZ" b="1" dirty="0" smtClean="0">
                          <a:solidFill>
                            <a:srgbClr val="333333"/>
                          </a:solidFill>
                        </a:rPr>
                        <a:t>التوزيع </a:t>
                      </a:r>
                      <a:r>
                        <a:rPr lang="ar-DZ" b="1" dirty="0">
                          <a:solidFill>
                            <a:srgbClr val="333333"/>
                          </a:solidFill>
                        </a:rPr>
                        <a:t>التكراري المتجمع الصاعد</a:t>
                      </a:r>
                      <a:endParaRPr lang="ar-DZ" b="1" dirty="0"/>
                    </a:p>
                  </a:txBody>
                  <a:tcPr marL="0" marR="0" marT="0" marB="0"/>
                </a:tc>
                <a:tc>
                  <a:txBody>
                    <a:bodyPr/>
                    <a:lstStyle/>
                    <a:p>
                      <a:pPr algn="ctr"/>
                      <a:r>
                        <a:rPr lang="fr-FR" b="1">
                          <a:solidFill>
                            <a:srgbClr val="333333"/>
                          </a:solidFill>
                        </a:rPr>
                        <a:t>Ascending C. F. D</a:t>
                      </a:r>
                      <a:endParaRPr lang="fr-FR" b="1"/>
                    </a:p>
                  </a:txBody>
                  <a:tcPr marL="0" marR="0" marT="0" marB="0"/>
                </a:tc>
              </a:tr>
              <a:tr h="370840">
                <a:tc>
                  <a:txBody>
                    <a:bodyPr/>
                    <a:lstStyle/>
                    <a:p>
                      <a:pPr algn="ctr"/>
                      <a:r>
                        <a:rPr lang="ar-DZ" b="1">
                          <a:solidFill>
                            <a:srgbClr val="333333"/>
                          </a:solidFill>
                        </a:rPr>
                        <a:t>الأعمدة البيانية</a:t>
                      </a:r>
                      <a:endParaRPr lang="ar-DZ" b="1"/>
                    </a:p>
                  </a:txBody>
                  <a:tcPr marL="0" marR="0" marT="0" marB="0"/>
                </a:tc>
                <a:tc>
                  <a:txBody>
                    <a:bodyPr/>
                    <a:lstStyle/>
                    <a:p>
                      <a:pPr algn="ctr"/>
                      <a:r>
                        <a:rPr lang="fr-FR" b="1">
                          <a:solidFill>
                            <a:srgbClr val="333333"/>
                          </a:solidFill>
                        </a:rPr>
                        <a:t>Bar Charts</a:t>
                      </a:r>
                      <a:endParaRPr lang="fr-FR" b="1"/>
                    </a:p>
                  </a:txBody>
                  <a:tcPr marL="0" marR="0" marT="0" marB="0"/>
                </a:tc>
              </a:tr>
              <a:tr h="276538">
                <a:tc>
                  <a:txBody>
                    <a:bodyPr/>
                    <a:lstStyle/>
                    <a:p>
                      <a:pPr algn="ctr"/>
                      <a:r>
                        <a:rPr lang="ar-DZ" b="1">
                          <a:solidFill>
                            <a:srgbClr val="333333"/>
                          </a:solidFill>
                        </a:rPr>
                        <a:t>النزعة المركزية</a:t>
                      </a:r>
                      <a:endParaRPr lang="ar-DZ" b="1"/>
                    </a:p>
                  </a:txBody>
                  <a:tcPr marL="0" marR="0" marT="0" marB="0"/>
                </a:tc>
                <a:tc>
                  <a:txBody>
                    <a:bodyPr/>
                    <a:lstStyle/>
                    <a:p>
                      <a:pPr algn="ctr"/>
                      <a:r>
                        <a:rPr lang="fr-FR" b="1">
                          <a:solidFill>
                            <a:srgbClr val="333333"/>
                          </a:solidFill>
                        </a:rPr>
                        <a:t>Central tendency</a:t>
                      </a:r>
                      <a:endParaRPr lang="fr-FR" b="1"/>
                    </a:p>
                  </a:txBody>
                  <a:tcPr marL="0" marR="0" marT="0" marB="0"/>
                </a:tc>
              </a:tr>
              <a:tr h="370840">
                <a:tc>
                  <a:txBody>
                    <a:bodyPr/>
                    <a:lstStyle/>
                    <a:p>
                      <a:pPr algn="ctr"/>
                      <a:r>
                        <a:rPr lang="ar-DZ" b="1">
                          <a:solidFill>
                            <a:srgbClr val="333333"/>
                          </a:solidFill>
                        </a:rPr>
                        <a:t>طول الفئة</a:t>
                      </a:r>
                      <a:endParaRPr lang="ar-DZ" b="1"/>
                    </a:p>
                  </a:txBody>
                  <a:tcPr marL="0" marR="0" marT="0" marB="0"/>
                </a:tc>
                <a:tc>
                  <a:txBody>
                    <a:bodyPr/>
                    <a:lstStyle/>
                    <a:p>
                      <a:pPr algn="ctr"/>
                      <a:r>
                        <a:rPr lang="fr-FR" b="1" dirty="0">
                          <a:solidFill>
                            <a:srgbClr val="333333"/>
                          </a:solidFill>
                        </a:rPr>
                        <a:t>Class </a:t>
                      </a:r>
                      <a:r>
                        <a:rPr lang="fr-FR" b="1" dirty="0" err="1">
                          <a:solidFill>
                            <a:srgbClr val="333333"/>
                          </a:solidFill>
                        </a:rPr>
                        <a:t>Length</a:t>
                      </a:r>
                      <a:endParaRPr lang="fr-FR" b="1" dirty="0"/>
                    </a:p>
                  </a:txBody>
                  <a:tcPr marL="0" marR="0" marT="0" marB="0"/>
                </a:tc>
              </a:tr>
              <a:tr h="370840">
                <a:tc>
                  <a:txBody>
                    <a:bodyPr/>
                    <a:lstStyle/>
                    <a:p>
                      <a:pPr algn="ctr"/>
                      <a:r>
                        <a:rPr lang="ar-DZ" b="1">
                          <a:solidFill>
                            <a:srgbClr val="333333"/>
                          </a:solidFill>
                        </a:rPr>
                        <a:t>حدود الفئة</a:t>
                      </a:r>
                      <a:endParaRPr lang="ar-DZ" b="1"/>
                    </a:p>
                  </a:txBody>
                  <a:tcPr marL="0" marR="0" marT="0" marB="0"/>
                </a:tc>
                <a:tc>
                  <a:txBody>
                    <a:bodyPr/>
                    <a:lstStyle/>
                    <a:p>
                      <a:pPr algn="ctr"/>
                      <a:r>
                        <a:rPr lang="fr-FR" b="1">
                          <a:solidFill>
                            <a:srgbClr val="333333"/>
                          </a:solidFill>
                        </a:rPr>
                        <a:t>Class Limits</a:t>
                      </a:r>
                      <a:endParaRPr lang="fr-FR" b="1"/>
                    </a:p>
                  </a:txBody>
                  <a:tcPr marL="0" marR="0" marT="0" marB="0"/>
                </a:tc>
              </a:tr>
              <a:tr h="370840">
                <a:tc>
                  <a:txBody>
                    <a:bodyPr/>
                    <a:lstStyle/>
                    <a:p>
                      <a:pPr algn="ctr"/>
                      <a:r>
                        <a:rPr lang="ar-DZ" b="1">
                          <a:solidFill>
                            <a:srgbClr val="333333"/>
                          </a:solidFill>
                        </a:rPr>
                        <a:t>مركز الفئة</a:t>
                      </a:r>
                      <a:endParaRPr lang="ar-DZ" b="1"/>
                    </a:p>
                  </a:txBody>
                  <a:tcPr marL="0" marR="0" marT="0" marB="0"/>
                </a:tc>
                <a:tc>
                  <a:txBody>
                    <a:bodyPr/>
                    <a:lstStyle/>
                    <a:p>
                      <a:pPr algn="ctr"/>
                      <a:r>
                        <a:rPr lang="fr-FR" b="1">
                          <a:solidFill>
                            <a:srgbClr val="333333"/>
                          </a:solidFill>
                        </a:rPr>
                        <a:t>Class Midpoint</a:t>
                      </a:r>
                      <a:endParaRPr lang="fr-FR" b="1"/>
                    </a:p>
                  </a:txBody>
                  <a:tcPr marL="0" marR="0" marT="0" marB="0"/>
                </a:tc>
              </a:tr>
              <a:tr h="370840">
                <a:tc>
                  <a:txBody>
                    <a:bodyPr/>
                    <a:lstStyle/>
                    <a:p>
                      <a:pPr algn="ctr"/>
                      <a:r>
                        <a:rPr lang="ar-DZ" b="1">
                          <a:solidFill>
                            <a:srgbClr val="333333"/>
                          </a:solidFill>
                        </a:rPr>
                        <a:t>معامل الارتباط</a:t>
                      </a:r>
                      <a:endParaRPr lang="ar-DZ" b="1"/>
                    </a:p>
                  </a:txBody>
                  <a:tcPr marL="0" marR="0" marT="0" marB="0"/>
                </a:tc>
                <a:tc>
                  <a:txBody>
                    <a:bodyPr/>
                    <a:lstStyle/>
                    <a:p>
                      <a:pPr algn="ctr"/>
                      <a:r>
                        <a:rPr lang="fr-FR" b="1" dirty="0">
                          <a:solidFill>
                            <a:srgbClr val="333333"/>
                          </a:solidFill>
                        </a:rPr>
                        <a:t>Coefficient of </a:t>
                      </a:r>
                      <a:r>
                        <a:rPr lang="fr-FR" b="1" dirty="0" err="1">
                          <a:solidFill>
                            <a:srgbClr val="333333"/>
                          </a:solidFill>
                        </a:rPr>
                        <a:t>Correlation</a:t>
                      </a:r>
                      <a:endParaRPr lang="fr-FR" b="1" dirty="0"/>
                    </a:p>
                  </a:txBody>
                  <a:tcPr marL="0" marR="0" marT="0" marB="0"/>
                </a:tc>
              </a:tr>
            </a:tbl>
          </a:graphicData>
        </a:graphic>
      </p:graphicFrame>
      <p:graphicFrame>
        <p:nvGraphicFramePr>
          <p:cNvPr id="6" name="Tableau 5"/>
          <p:cNvGraphicFramePr>
            <a:graphicFrameLocks noGrp="1"/>
          </p:cNvGraphicFramePr>
          <p:nvPr/>
        </p:nvGraphicFramePr>
        <p:xfrm>
          <a:off x="285720" y="3214686"/>
          <a:ext cx="8572560" cy="3228018"/>
        </p:xfrm>
        <a:graphic>
          <a:graphicData uri="http://schemas.openxmlformats.org/drawingml/2006/table">
            <a:tbl>
              <a:tblPr firstRow="1" bandRow="1">
                <a:tableStyleId>{5C22544A-7EE6-4342-B048-85BDC9FD1C3A}</a:tableStyleId>
              </a:tblPr>
              <a:tblGrid>
                <a:gridCol w="4286280"/>
                <a:gridCol w="4286280"/>
              </a:tblGrid>
              <a:tr h="370840">
                <a:tc>
                  <a:txBody>
                    <a:bodyPr/>
                    <a:lstStyle/>
                    <a:p>
                      <a:pPr algn="ctr"/>
                      <a:r>
                        <a:rPr lang="ar-DZ" b="1" dirty="0">
                          <a:solidFill>
                            <a:srgbClr val="333333"/>
                          </a:solidFill>
                        </a:rPr>
                        <a:t>لمنحنى التكراري المتجمع الصاعد</a:t>
                      </a:r>
                      <a:endParaRPr lang="ar-DZ" b="1" dirty="0"/>
                    </a:p>
                  </a:txBody>
                  <a:tcPr marL="0" marR="0" marT="0" marB="0"/>
                </a:tc>
                <a:tc>
                  <a:txBody>
                    <a:bodyPr/>
                    <a:lstStyle/>
                    <a:p>
                      <a:pPr algn="ctr"/>
                      <a:r>
                        <a:rPr lang="fr-FR" b="1">
                          <a:solidFill>
                            <a:srgbClr val="333333"/>
                          </a:solidFill>
                        </a:rPr>
                        <a:t>Cumulative Frequency Curve</a:t>
                      </a:r>
                      <a:endParaRPr lang="fr-FR" b="1"/>
                    </a:p>
                  </a:txBody>
                  <a:tcPr marL="0" marR="0" marT="0" marB="0"/>
                </a:tc>
              </a:tr>
              <a:tr h="370840">
                <a:tc>
                  <a:txBody>
                    <a:bodyPr/>
                    <a:lstStyle/>
                    <a:p>
                      <a:pPr algn="ctr"/>
                      <a:r>
                        <a:rPr lang="ar-DZ" b="1">
                          <a:solidFill>
                            <a:srgbClr val="333333"/>
                          </a:solidFill>
                        </a:rPr>
                        <a:t>التوزيع التكراري المتجمع</a:t>
                      </a:r>
                      <a:endParaRPr lang="ar-DZ" b="1"/>
                    </a:p>
                  </a:txBody>
                  <a:tcPr marL="0" marR="0" marT="0" marB="0"/>
                </a:tc>
                <a:tc>
                  <a:txBody>
                    <a:bodyPr/>
                    <a:lstStyle/>
                    <a:p>
                      <a:pPr algn="ctr"/>
                      <a:r>
                        <a:rPr lang="fr-FR" b="1">
                          <a:solidFill>
                            <a:srgbClr val="333333"/>
                          </a:solidFill>
                        </a:rPr>
                        <a:t>Cumulative Frequency</a:t>
                      </a:r>
                      <a:endParaRPr lang="fr-FR" b="1"/>
                    </a:p>
                    <a:p>
                      <a:pPr algn="ctr"/>
                      <a:r>
                        <a:rPr lang="fr-FR" b="1">
                          <a:solidFill>
                            <a:srgbClr val="333333"/>
                          </a:solidFill>
                        </a:rPr>
                        <a:t>Distribution</a:t>
                      </a:r>
                      <a:endParaRPr lang="fr-FR" b="1"/>
                    </a:p>
                  </a:txBody>
                  <a:tcPr marL="0" marR="0" marT="0" marB="0"/>
                </a:tc>
              </a:tr>
              <a:tr h="370840">
                <a:tc>
                  <a:txBody>
                    <a:bodyPr/>
                    <a:lstStyle/>
                    <a:p>
                      <a:pPr algn="ctr"/>
                      <a:r>
                        <a:rPr lang="ar-DZ" b="1">
                          <a:solidFill>
                            <a:srgbClr val="333333"/>
                          </a:solidFill>
                        </a:rPr>
                        <a:t>منحنى متجمع صاعد</a:t>
                      </a:r>
                      <a:endParaRPr lang="ar-DZ" b="1"/>
                    </a:p>
                  </a:txBody>
                  <a:tcPr marL="0" marR="0" marT="0" marB="0"/>
                </a:tc>
                <a:tc>
                  <a:txBody>
                    <a:bodyPr/>
                    <a:lstStyle/>
                    <a:p>
                      <a:pPr algn="ctr"/>
                      <a:r>
                        <a:rPr lang="fr-FR" b="1">
                          <a:solidFill>
                            <a:srgbClr val="333333"/>
                          </a:solidFill>
                        </a:rPr>
                        <a:t>Cumulative frequency polygon</a:t>
                      </a:r>
                      <a:endParaRPr lang="fr-FR" b="1"/>
                    </a:p>
                  </a:txBody>
                  <a:tcPr marL="0" marR="0" marT="0" marB="0"/>
                </a:tc>
              </a:tr>
              <a:tr h="276538">
                <a:tc>
                  <a:txBody>
                    <a:bodyPr/>
                    <a:lstStyle/>
                    <a:p>
                      <a:pPr algn="ctr"/>
                      <a:r>
                        <a:rPr lang="ar-DZ" b="1">
                          <a:solidFill>
                            <a:srgbClr val="333333"/>
                          </a:solidFill>
                        </a:rPr>
                        <a:t>متغير تابع</a:t>
                      </a:r>
                      <a:endParaRPr lang="ar-DZ" b="1"/>
                    </a:p>
                  </a:txBody>
                  <a:tcPr marL="0" marR="0" marT="0" marB="0"/>
                </a:tc>
                <a:tc>
                  <a:txBody>
                    <a:bodyPr/>
                    <a:lstStyle/>
                    <a:p>
                      <a:pPr algn="ctr"/>
                      <a:r>
                        <a:rPr lang="fr-FR" b="1">
                          <a:solidFill>
                            <a:srgbClr val="333333"/>
                          </a:solidFill>
                        </a:rPr>
                        <a:t>Dependent variable</a:t>
                      </a:r>
                      <a:endParaRPr lang="fr-FR" b="1"/>
                    </a:p>
                  </a:txBody>
                  <a:tcPr marL="0" marR="0" marT="0" marB="0"/>
                </a:tc>
              </a:tr>
              <a:tr h="370840">
                <a:tc>
                  <a:txBody>
                    <a:bodyPr/>
                    <a:lstStyle/>
                    <a:p>
                      <a:pPr algn="ctr" rtl="1"/>
                      <a:r>
                        <a:rPr lang="ar-DZ" b="1" dirty="0" smtClean="0">
                          <a:solidFill>
                            <a:srgbClr val="333333"/>
                          </a:solidFill>
                        </a:rPr>
                        <a:t>التوزيع </a:t>
                      </a:r>
                      <a:r>
                        <a:rPr lang="ar-DZ" b="1" dirty="0">
                          <a:solidFill>
                            <a:srgbClr val="333333"/>
                          </a:solidFill>
                        </a:rPr>
                        <a:t>التكراري </a:t>
                      </a:r>
                      <a:r>
                        <a:rPr lang="ar-DZ" b="1">
                          <a:solidFill>
                            <a:srgbClr val="333333"/>
                          </a:solidFill>
                        </a:rPr>
                        <a:t>المتجمع </a:t>
                      </a:r>
                      <a:r>
                        <a:rPr lang="ar-DZ" b="1" smtClean="0">
                          <a:solidFill>
                            <a:srgbClr val="333333"/>
                          </a:solidFill>
                        </a:rPr>
                        <a:t>الهابط</a:t>
                      </a:r>
                      <a:endParaRPr lang="ar-DZ" b="1" dirty="0"/>
                    </a:p>
                  </a:txBody>
                  <a:tcPr marL="0" marR="0" marT="0" marB="0"/>
                </a:tc>
                <a:tc>
                  <a:txBody>
                    <a:bodyPr/>
                    <a:lstStyle/>
                    <a:p>
                      <a:pPr algn="ctr"/>
                      <a:r>
                        <a:rPr lang="fr-FR" b="1">
                          <a:solidFill>
                            <a:srgbClr val="333333"/>
                          </a:solidFill>
                        </a:rPr>
                        <a:t>Descending C. F. D</a:t>
                      </a:r>
                      <a:endParaRPr lang="fr-FR" b="1"/>
                    </a:p>
                  </a:txBody>
                  <a:tcPr marL="0" marR="0" marT="0" marB="0"/>
                </a:tc>
              </a:tr>
              <a:tr h="370840">
                <a:tc>
                  <a:txBody>
                    <a:bodyPr/>
                    <a:lstStyle/>
                    <a:p>
                      <a:pPr algn="ctr"/>
                      <a:r>
                        <a:rPr lang="ar-DZ" b="1">
                          <a:solidFill>
                            <a:srgbClr val="333333"/>
                          </a:solidFill>
                        </a:rPr>
                        <a:t>متغيرات منفصلة</a:t>
                      </a:r>
                      <a:endParaRPr lang="ar-DZ" b="1"/>
                    </a:p>
                  </a:txBody>
                  <a:tcPr marL="0" marR="0" marT="0" marB="0"/>
                </a:tc>
                <a:tc>
                  <a:txBody>
                    <a:bodyPr/>
                    <a:lstStyle/>
                    <a:p>
                      <a:pPr algn="ctr"/>
                      <a:r>
                        <a:rPr lang="fr-FR" b="1">
                          <a:solidFill>
                            <a:srgbClr val="333333"/>
                          </a:solidFill>
                        </a:rPr>
                        <a:t>Discrete   variables</a:t>
                      </a:r>
                      <a:endParaRPr lang="fr-FR" b="1"/>
                    </a:p>
                  </a:txBody>
                  <a:tcPr marL="0" marR="0" marT="0" marB="0"/>
                </a:tc>
              </a:tr>
              <a:tr h="370840">
                <a:tc>
                  <a:txBody>
                    <a:bodyPr/>
                    <a:lstStyle/>
                    <a:p>
                      <a:pPr algn="ctr"/>
                      <a:r>
                        <a:rPr lang="ar-DZ" b="1">
                          <a:solidFill>
                            <a:srgbClr val="333333"/>
                          </a:solidFill>
                        </a:rPr>
                        <a:t>لمنحنى التكراري المتجمع الصاعد</a:t>
                      </a:r>
                      <a:endParaRPr lang="ar-DZ" b="1"/>
                    </a:p>
                  </a:txBody>
                  <a:tcPr marL="0" marR="0" marT="0" marB="0"/>
                </a:tc>
                <a:tc>
                  <a:txBody>
                    <a:bodyPr/>
                    <a:lstStyle/>
                    <a:p>
                      <a:pPr algn="ctr"/>
                      <a:r>
                        <a:rPr lang="fr-FR" b="1">
                          <a:solidFill>
                            <a:srgbClr val="333333"/>
                          </a:solidFill>
                        </a:rPr>
                        <a:t>Cumulative Frequency Curve</a:t>
                      </a:r>
                      <a:endParaRPr lang="fr-FR" b="1"/>
                    </a:p>
                  </a:txBody>
                  <a:tcPr marL="0" marR="0" marT="0" marB="0"/>
                </a:tc>
              </a:tr>
              <a:tr h="370840">
                <a:tc>
                  <a:txBody>
                    <a:bodyPr/>
                    <a:lstStyle/>
                    <a:p>
                      <a:pPr algn="ctr"/>
                      <a:r>
                        <a:rPr lang="ar-DZ" b="1">
                          <a:solidFill>
                            <a:srgbClr val="333333"/>
                          </a:solidFill>
                        </a:rPr>
                        <a:t>التوزيع التكراري المتجمع</a:t>
                      </a:r>
                      <a:endParaRPr lang="ar-DZ" b="1"/>
                    </a:p>
                  </a:txBody>
                  <a:tcPr marL="0" marR="0" marT="0" marB="0"/>
                </a:tc>
                <a:tc>
                  <a:txBody>
                    <a:bodyPr/>
                    <a:lstStyle/>
                    <a:p>
                      <a:pPr algn="ctr"/>
                      <a:r>
                        <a:rPr lang="fr-FR" b="1" dirty="0">
                          <a:solidFill>
                            <a:srgbClr val="333333"/>
                          </a:solidFill>
                        </a:rPr>
                        <a:t>Cumulative </a:t>
                      </a:r>
                      <a:r>
                        <a:rPr lang="fr-FR" b="1" dirty="0" err="1">
                          <a:solidFill>
                            <a:srgbClr val="333333"/>
                          </a:solidFill>
                        </a:rPr>
                        <a:t>Frequency</a:t>
                      </a:r>
                      <a:endParaRPr lang="fr-FR" b="1" dirty="0"/>
                    </a:p>
                    <a:p>
                      <a:pPr algn="ctr"/>
                      <a:r>
                        <a:rPr lang="fr-FR" b="1" dirty="0">
                          <a:solidFill>
                            <a:srgbClr val="333333"/>
                          </a:solidFill>
                        </a:rPr>
                        <a:t>Distribution</a:t>
                      </a:r>
                      <a:endParaRPr lang="fr-FR" b="1" dirty="0"/>
                    </a:p>
                  </a:txBody>
                  <a:tcPr marL="0" marR="0" marT="0" marB="0"/>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14282" y="214290"/>
          <a:ext cx="8572560" cy="2872418"/>
        </p:xfrm>
        <a:graphic>
          <a:graphicData uri="http://schemas.openxmlformats.org/drawingml/2006/table">
            <a:tbl>
              <a:tblPr firstRow="1" bandRow="1">
                <a:tableStyleId>{5C22544A-7EE6-4342-B048-85BDC9FD1C3A}</a:tableStyleId>
              </a:tblPr>
              <a:tblGrid>
                <a:gridCol w="4286280"/>
                <a:gridCol w="4286280"/>
              </a:tblGrid>
              <a:tr h="370840">
                <a:tc>
                  <a:txBody>
                    <a:bodyPr/>
                    <a:lstStyle/>
                    <a:p>
                      <a:pPr algn="ctr"/>
                      <a:r>
                        <a:rPr lang="ar-DZ" b="1">
                          <a:solidFill>
                            <a:srgbClr val="333333"/>
                          </a:solidFill>
                        </a:rPr>
                        <a:t>متغيرات منفصلة</a:t>
                      </a:r>
                      <a:endParaRPr lang="ar-DZ" b="1"/>
                    </a:p>
                  </a:txBody>
                  <a:tcPr marL="0" marR="0" marT="0" marB="0"/>
                </a:tc>
                <a:tc>
                  <a:txBody>
                    <a:bodyPr/>
                    <a:lstStyle/>
                    <a:p>
                      <a:pPr algn="ctr"/>
                      <a:r>
                        <a:rPr lang="fr-FR" b="1">
                          <a:solidFill>
                            <a:srgbClr val="333333"/>
                          </a:solidFill>
                        </a:rPr>
                        <a:t>Discrete   variables</a:t>
                      </a:r>
                      <a:endParaRPr lang="fr-FR" b="1"/>
                    </a:p>
                  </a:txBody>
                  <a:tcPr marL="0" marR="0" marT="0" marB="0"/>
                </a:tc>
              </a:tr>
              <a:tr h="370840">
                <a:tc>
                  <a:txBody>
                    <a:bodyPr/>
                    <a:lstStyle/>
                    <a:p>
                      <a:pPr algn="ctr"/>
                      <a:r>
                        <a:rPr lang="ar-DZ" b="1">
                          <a:solidFill>
                            <a:srgbClr val="333333"/>
                          </a:solidFill>
                        </a:rPr>
                        <a:t>تشتت</a:t>
                      </a:r>
                      <a:endParaRPr lang="ar-DZ" b="1"/>
                    </a:p>
                  </a:txBody>
                  <a:tcPr marL="0" marR="0" marT="0" marB="0"/>
                </a:tc>
                <a:tc>
                  <a:txBody>
                    <a:bodyPr/>
                    <a:lstStyle/>
                    <a:p>
                      <a:pPr algn="ctr"/>
                      <a:r>
                        <a:rPr lang="fr-FR" b="1">
                          <a:solidFill>
                            <a:srgbClr val="333333"/>
                          </a:solidFill>
                        </a:rPr>
                        <a:t>Dispersion</a:t>
                      </a:r>
                      <a:endParaRPr lang="fr-FR" b="1"/>
                    </a:p>
                  </a:txBody>
                  <a:tcPr marL="0" marR="0" marT="0" marB="0"/>
                </a:tc>
              </a:tr>
              <a:tr h="370840">
                <a:tc>
                  <a:txBody>
                    <a:bodyPr/>
                    <a:lstStyle/>
                    <a:p>
                      <a:pPr algn="ctr"/>
                      <a:r>
                        <a:rPr lang="ar-DZ" b="1">
                          <a:solidFill>
                            <a:srgbClr val="333333"/>
                          </a:solidFill>
                        </a:rPr>
                        <a:t>المنحنى التكراري المتجمع الهابط</a:t>
                      </a:r>
                      <a:endParaRPr lang="ar-DZ" b="1"/>
                    </a:p>
                  </a:txBody>
                  <a:tcPr marL="0" marR="0" marT="0" marB="0"/>
                </a:tc>
                <a:tc>
                  <a:txBody>
                    <a:bodyPr/>
                    <a:lstStyle/>
                    <a:p>
                      <a:pPr algn="ctr"/>
                      <a:r>
                        <a:rPr lang="fr-FR" b="1">
                          <a:solidFill>
                            <a:srgbClr val="333333"/>
                          </a:solidFill>
                        </a:rPr>
                        <a:t>Dissimulative Frequency Curve</a:t>
                      </a:r>
                      <a:endParaRPr lang="fr-FR" b="1"/>
                    </a:p>
                  </a:txBody>
                  <a:tcPr marL="0" marR="0" marT="0" marB="0"/>
                </a:tc>
              </a:tr>
              <a:tr h="276538">
                <a:tc>
                  <a:txBody>
                    <a:bodyPr/>
                    <a:lstStyle/>
                    <a:p>
                      <a:pPr algn="ctr"/>
                      <a:r>
                        <a:rPr lang="ar-DZ" b="1">
                          <a:solidFill>
                            <a:srgbClr val="333333"/>
                          </a:solidFill>
                        </a:rPr>
                        <a:t>توزيع</a:t>
                      </a:r>
                      <a:endParaRPr lang="ar-DZ" b="1"/>
                    </a:p>
                  </a:txBody>
                  <a:tcPr marL="0" marR="0" marT="0" marB="0"/>
                </a:tc>
                <a:tc>
                  <a:txBody>
                    <a:bodyPr/>
                    <a:lstStyle/>
                    <a:p>
                      <a:pPr algn="ctr"/>
                      <a:r>
                        <a:rPr lang="fr-FR" b="1">
                          <a:solidFill>
                            <a:srgbClr val="333333"/>
                          </a:solidFill>
                        </a:rPr>
                        <a:t>Distribution</a:t>
                      </a:r>
                      <a:endParaRPr lang="fr-FR" b="1"/>
                    </a:p>
                  </a:txBody>
                  <a:tcPr marL="0" marR="0" marT="0" marB="0"/>
                </a:tc>
              </a:tr>
              <a:tr h="370840">
                <a:tc>
                  <a:txBody>
                    <a:bodyPr/>
                    <a:lstStyle/>
                    <a:p>
                      <a:pPr algn="ctr"/>
                      <a:r>
                        <a:rPr lang="ar-DZ" b="1">
                          <a:solidFill>
                            <a:srgbClr val="333333"/>
                          </a:solidFill>
                        </a:rPr>
                        <a:t>تكرار</a:t>
                      </a:r>
                      <a:endParaRPr lang="ar-DZ" b="1"/>
                    </a:p>
                  </a:txBody>
                  <a:tcPr marL="0" marR="0" marT="0" marB="0"/>
                </a:tc>
                <a:tc>
                  <a:txBody>
                    <a:bodyPr/>
                    <a:lstStyle/>
                    <a:p>
                      <a:pPr algn="ctr"/>
                      <a:r>
                        <a:rPr lang="fr-FR" b="1">
                          <a:solidFill>
                            <a:srgbClr val="333333"/>
                          </a:solidFill>
                        </a:rPr>
                        <a:t>Frequency</a:t>
                      </a:r>
                      <a:endParaRPr lang="fr-FR" b="1"/>
                    </a:p>
                  </a:txBody>
                  <a:tcPr marL="0" marR="0" marT="0" marB="0"/>
                </a:tc>
              </a:tr>
              <a:tr h="370840">
                <a:tc>
                  <a:txBody>
                    <a:bodyPr/>
                    <a:lstStyle/>
                    <a:p>
                      <a:pPr algn="ctr"/>
                      <a:r>
                        <a:rPr lang="ar-DZ" b="1">
                          <a:solidFill>
                            <a:srgbClr val="333333"/>
                          </a:solidFill>
                        </a:rPr>
                        <a:t>توزيع تكراري</a:t>
                      </a:r>
                      <a:endParaRPr lang="ar-DZ" b="1"/>
                    </a:p>
                  </a:txBody>
                  <a:tcPr marL="0" marR="0" marT="0" marB="0"/>
                </a:tc>
                <a:tc>
                  <a:txBody>
                    <a:bodyPr/>
                    <a:lstStyle/>
                    <a:p>
                      <a:pPr algn="ctr"/>
                      <a:r>
                        <a:rPr lang="fr-FR" b="1">
                          <a:solidFill>
                            <a:srgbClr val="333333"/>
                          </a:solidFill>
                        </a:rPr>
                        <a:t>frequency distribution</a:t>
                      </a:r>
                      <a:endParaRPr lang="fr-FR" b="1"/>
                    </a:p>
                  </a:txBody>
                  <a:tcPr marL="0" marR="0" marT="0" marB="0"/>
                </a:tc>
              </a:tr>
              <a:tr h="370840">
                <a:tc>
                  <a:txBody>
                    <a:bodyPr/>
                    <a:lstStyle/>
                    <a:p>
                      <a:pPr algn="ctr"/>
                      <a:r>
                        <a:rPr lang="ar-DZ" b="1">
                          <a:solidFill>
                            <a:srgbClr val="333333"/>
                          </a:solidFill>
                        </a:rPr>
                        <a:t>مضلع تكراري</a:t>
                      </a:r>
                      <a:endParaRPr lang="ar-DZ" b="1"/>
                    </a:p>
                  </a:txBody>
                  <a:tcPr marL="0" marR="0" marT="0" marB="0"/>
                </a:tc>
                <a:tc>
                  <a:txBody>
                    <a:bodyPr/>
                    <a:lstStyle/>
                    <a:p>
                      <a:pPr algn="ctr"/>
                      <a:r>
                        <a:rPr lang="fr-FR" b="1">
                          <a:solidFill>
                            <a:srgbClr val="333333"/>
                          </a:solidFill>
                        </a:rPr>
                        <a:t>frequency polygon</a:t>
                      </a:r>
                      <a:endParaRPr lang="fr-FR" b="1"/>
                    </a:p>
                  </a:txBody>
                  <a:tcPr marL="0" marR="0" marT="0" marB="0"/>
                </a:tc>
              </a:tr>
              <a:tr h="370840">
                <a:tc>
                  <a:txBody>
                    <a:bodyPr/>
                    <a:lstStyle/>
                    <a:p>
                      <a:pPr algn="ctr"/>
                      <a:r>
                        <a:rPr lang="ar-DZ" b="1">
                          <a:solidFill>
                            <a:srgbClr val="333333"/>
                          </a:solidFill>
                        </a:rPr>
                        <a:t>مدرج تكراري</a:t>
                      </a:r>
                      <a:endParaRPr lang="ar-DZ" b="1"/>
                    </a:p>
                  </a:txBody>
                  <a:tcPr marL="0" marR="0" marT="0" marB="0"/>
                </a:tc>
                <a:tc>
                  <a:txBody>
                    <a:bodyPr/>
                    <a:lstStyle/>
                    <a:p>
                      <a:pPr algn="ctr"/>
                      <a:r>
                        <a:rPr lang="fr-FR" b="1" dirty="0" err="1">
                          <a:solidFill>
                            <a:srgbClr val="333333"/>
                          </a:solidFill>
                        </a:rPr>
                        <a:t>Histogram</a:t>
                      </a:r>
                      <a:endParaRPr lang="fr-FR" b="1" dirty="0"/>
                    </a:p>
                  </a:txBody>
                  <a:tcPr marL="0" marR="0" marT="0" marB="0"/>
                </a:tc>
              </a:tr>
            </a:tbl>
          </a:graphicData>
        </a:graphic>
      </p:graphicFrame>
      <p:graphicFrame>
        <p:nvGraphicFramePr>
          <p:cNvPr id="6" name="Tableau 5"/>
          <p:cNvGraphicFramePr>
            <a:graphicFrameLocks noGrp="1"/>
          </p:cNvGraphicFramePr>
          <p:nvPr/>
        </p:nvGraphicFramePr>
        <p:xfrm>
          <a:off x="285720" y="3214686"/>
          <a:ext cx="8572560" cy="2872418"/>
        </p:xfrm>
        <a:graphic>
          <a:graphicData uri="http://schemas.openxmlformats.org/drawingml/2006/table">
            <a:tbl>
              <a:tblPr firstRow="1" bandRow="1">
                <a:tableStyleId>{5C22544A-7EE6-4342-B048-85BDC9FD1C3A}</a:tableStyleId>
              </a:tblPr>
              <a:tblGrid>
                <a:gridCol w="4286280"/>
                <a:gridCol w="4286280"/>
              </a:tblGrid>
              <a:tr h="370840">
                <a:tc>
                  <a:txBody>
                    <a:bodyPr/>
                    <a:lstStyle/>
                    <a:p>
                      <a:pPr algn="ctr"/>
                      <a:r>
                        <a:rPr lang="ar-DZ" b="1">
                          <a:solidFill>
                            <a:srgbClr val="333333"/>
                          </a:solidFill>
                        </a:rPr>
                        <a:t>أرقام قياسية</a:t>
                      </a:r>
                      <a:endParaRPr lang="ar-DZ" b="1"/>
                    </a:p>
                  </a:txBody>
                  <a:tcPr marL="0" marR="0" marT="0" marB="0"/>
                </a:tc>
                <a:tc>
                  <a:txBody>
                    <a:bodyPr/>
                    <a:lstStyle/>
                    <a:p>
                      <a:pPr algn="ctr"/>
                      <a:r>
                        <a:rPr lang="fr-FR" b="1">
                          <a:solidFill>
                            <a:srgbClr val="333333"/>
                          </a:solidFill>
                        </a:rPr>
                        <a:t>Index numbers</a:t>
                      </a:r>
                      <a:endParaRPr lang="fr-FR" b="1"/>
                    </a:p>
                  </a:txBody>
                  <a:tcPr marL="0" marR="0" marT="0" marB="0"/>
                </a:tc>
              </a:tr>
              <a:tr h="370840">
                <a:tc>
                  <a:txBody>
                    <a:bodyPr/>
                    <a:lstStyle/>
                    <a:p>
                      <a:pPr algn="ctr"/>
                      <a:r>
                        <a:rPr lang="ar-DZ" b="1">
                          <a:solidFill>
                            <a:srgbClr val="333333"/>
                          </a:solidFill>
                        </a:rPr>
                        <a:t>الوسط الحسابي</a:t>
                      </a:r>
                      <a:endParaRPr lang="ar-DZ" b="1"/>
                    </a:p>
                  </a:txBody>
                  <a:tcPr marL="0" marR="0" marT="0" marB="0"/>
                </a:tc>
                <a:tc>
                  <a:txBody>
                    <a:bodyPr/>
                    <a:lstStyle/>
                    <a:p>
                      <a:pPr algn="ctr"/>
                      <a:r>
                        <a:rPr lang="fr-FR" b="1">
                          <a:solidFill>
                            <a:srgbClr val="333333"/>
                          </a:solidFill>
                        </a:rPr>
                        <a:t>Mean</a:t>
                      </a:r>
                      <a:endParaRPr lang="fr-FR" b="1"/>
                    </a:p>
                  </a:txBody>
                  <a:tcPr marL="0" marR="0" marT="0" marB="0"/>
                </a:tc>
              </a:tr>
              <a:tr h="370840">
                <a:tc>
                  <a:txBody>
                    <a:bodyPr/>
                    <a:lstStyle/>
                    <a:p>
                      <a:pPr algn="ctr"/>
                      <a:r>
                        <a:rPr lang="ar-DZ" b="1">
                          <a:solidFill>
                            <a:srgbClr val="333333"/>
                          </a:solidFill>
                        </a:rPr>
                        <a:t>مقاييس التشتت</a:t>
                      </a:r>
                      <a:endParaRPr lang="ar-DZ" b="1"/>
                    </a:p>
                  </a:txBody>
                  <a:tcPr marL="0" marR="0" marT="0" marB="0"/>
                </a:tc>
                <a:tc>
                  <a:txBody>
                    <a:bodyPr/>
                    <a:lstStyle/>
                    <a:p>
                      <a:pPr algn="ctr"/>
                      <a:r>
                        <a:rPr lang="fr-FR" b="1">
                          <a:solidFill>
                            <a:srgbClr val="333333"/>
                          </a:solidFill>
                        </a:rPr>
                        <a:t>Measures of Dispersion</a:t>
                      </a:r>
                      <a:endParaRPr lang="fr-FR" b="1"/>
                    </a:p>
                  </a:txBody>
                  <a:tcPr marL="0" marR="0" marT="0" marB="0"/>
                </a:tc>
              </a:tr>
              <a:tr h="276538">
                <a:tc>
                  <a:txBody>
                    <a:bodyPr/>
                    <a:lstStyle/>
                    <a:p>
                      <a:pPr algn="ctr"/>
                      <a:r>
                        <a:rPr lang="ar-DZ" b="1">
                          <a:solidFill>
                            <a:srgbClr val="333333"/>
                          </a:solidFill>
                        </a:rPr>
                        <a:t>الوسيط</a:t>
                      </a:r>
                      <a:endParaRPr lang="ar-DZ" b="1"/>
                    </a:p>
                  </a:txBody>
                  <a:tcPr marL="0" marR="0" marT="0" marB="0"/>
                </a:tc>
                <a:tc>
                  <a:txBody>
                    <a:bodyPr/>
                    <a:lstStyle/>
                    <a:p>
                      <a:pPr algn="ctr"/>
                      <a:r>
                        <a:rPr lang="fr-FR" b="1">
                          <a:solidFill>
                            <a:srgbClr val="333333"/>
                          </a:solidFill>
                        </a:rPr>
                        <a:t>Median</a:t>
                      </a:r>
                      <a:endParaRPr lang="fr-FR" b="1"/>
                    </a:p>
                  </a:txBody>
                  <a:tcPr marL="0" marR="0" marT="0" marB="0"/>
                </a:tc>
              </a:tr>
              <a:tr h="370840">
                <a:tc>
                  <a:txBody>
                    <a:bodyPr/>
                    <a:lstStyle/>
                    <a:p>
                      <a:pPr algn="ctr"/>
                      <a:r>
                        <a:rPr lang="ar-DZ" b="1">
                          <a:solidFill>
                            <a:srgbClr val="333333"/>
                          </a:solidFill>
                        </a:rPr>
                        <a:t>المنوال</a:t>
                      </a:r>
                      <a:endParaRPr lang="ar-DZ" b="1"/>
                    </a:p>
                  </a:txBody>
                  <a:tcPr marL="0" marR="0" marT="0" marB="0"/>
                </a:tc>
                <a:tc>
                  <a:txBody>
                    <a:bodyPr/>
                    <a:lstStyle/>
                    <a:p>
                      <a:pPr algn="ctr"/>
                      <a:r>
                        <a:rPr lang="fr-FR" b="1">
                          <a:solidFill>
                            <a:srgbClr val="333333"/>
                          </a:solidFill>
                        </a:rPr>
                        <a:t>Mode</a:t>
                      </a:r>
                      <a:endParaRPr lang="fr-FR" b="1"/>
                    </a:p>
                  </a:txBody>
                  <a:tcPr marL="0" marR="0" marT="0" marB="0"/>
                </a:tc>
              </a:tr>
              <a:tr h="370840">
                <a:tc>
                  <a:txBody>
                    <a:bodyPr/>
                    <a:lstStyle/>
                    <a:p>
                      <a:pPr algn="ctr"/>
                      <a:r>
                        <a:rPr lang="ar-DZ" b="1">
                          <a:solidFill>
                            <a:srgbClr val="333333"/>
                          </a:solidFill>
                        </a:rPr>
                        <a:t>فئة المنوال</a:t>
                      </a:r>
                      <a:endParaRPr lang="ar-DZ" b="1"/>
                    </a:p>
                  </a:txBody>
                  <a:tcPr marL="0" marR="0" marT="0" marB="0"/>
                </a:tc>
                <a:tc>
                  <a:txBody>
                    <a:bodyPr/>
                    <a:lstStyle/>
                    <a:p>
                      <a:pPr algn="ctr"/>
                      <a:r>
                        <a:rPr lang="fr-FR" b="1">
                          <a:solidFill>
                            <a:srgbClr val="333333"/>
                          </a:solidFill>
                        </a:rPr>
                        <a:t>Mode class</a:t>
                      </a:r>
                      <a:endParaRPr lang="fr-FR" b="1"/>
                    </a:p>
                  </a:txBody>
                  <a:tcPr marL="0" marR="0" marT="0" marB="0"/>
                </a:tc>
              </a:tr>
              <a:tr h="370840">
                <a:tc>
                  <a:txBody>
                    <a:bodyPr/>
                    <a:lstStyle/>
                    <a:p>
                      <a:pPr algn="ctr"/>
                      <a:r>
                        <a:rPr lang="ar-DZ" b="1">
                          <a:solidFill>
                            <a:srgbClr val="333333"/>
                          </a:solidFill>
                        </a:rPr>
                        <a:t>أرقام قياسية</a:t>
                      </a:r>
                      <a:endParaRPr lang="ar-DZ" b="1"/>
                    </a:p>
                  </a:txBody>
                  <a:tcPr marL="0" marR="0" marT="0" marB="0"/>
                </a:tc>
                <a:tc>
                  <a:txBody>
                    <a:bodyPr/>
                    <a:lstStyle/>
                    <a:p>
                      <a:pPr algn="ctr"/>
                      <a:r>
                        <a:rPr lang="fr-FR" b="1">
                          <a:solidFill>
                            <a:srgbClr val="333333"/>
                          </a:solidFill>
                        </a:rPr>
                        <a:t>Index numbers</a:t>
                      </a:r>
                      <a:endParaRPr lang="fr-FR" b="1"/>
                    </a:p>
                  </a:txBody>
                  <a:tcPr marL="0" marR="0" marT="0" marB="0"/>
                </a:tc>
              </a:tr>
              <a:tr h="370840">
                <a:tc>
                  <a:txBody>
                    <a:bodyPr/>
                    <a:lstStyle/>
                    <a:p>
                      <a:pPr algn="ctr"/>
                      <a:r>
                        <a:rPr lang="ar-DZ" b="1">
                          <a:solidFill>
                            <a:srgbClr val="333333"/>
                          </a:solidFill>
                        </a:rPr>
                        <a:t>الوسط الحسابي</a:t>
                      </a:r>
                      <a:endParaRPr lang="ar-DZ" b="1"/>
                    </a:p>
                  </a:txBody>
                  <a:tcPr marL="0" marR="0" marT="0" marB="0"/>
                </a:tc>
                <a:tc>
                  <a:txBody>
                    <a:bodyPr/>
                    <a:lstStyle/>
                    <a:p>
                      <a:pPr algn="ctr"/>
                      <a:r>
                        <a:rPr lang="fr-FR" b="1" dirty="0" err="1">
                          <a:solidFill>
                            <a:srgbClr val="333333"/>
                          </a:solidFill>
                        </a:rPr>
                        <a:t>Mean</a:t>
                      </a:r>
                      <a:endParaRPr lang="fr-FR" b="1" dirty="0"/>
                    </a:p>
                  </a:txBody>
                  <a:tcPr marL="0" marR="0" marT="0" marB="0"/>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85720" y="0"/>
          <a:ext cx="8572560" cy="2775898"/>
        </p:xfrm>
        <a:graphic>
          <a:graphicData uri="http://schemas.openxmlformats.org/drawingml/2006/table">
            <a:tbl>
              <a:tblPr firstRow="1" bandRow="1">
                <a:tableStyleId>{5C22544A-7EE6-4342-B048-85BDC9FD1C3A}</a:tableStyleId>
              </a:tblPr>
              <a:tblGrid>
                <a:gridCol w="4286280"/>
                <a:gridCol w="4286280"/>
              </a:tblGrid>
              <a:tr h="370840">
                <a:tc>
                  <a:txBody>
                    <a:bodyPr/>
                    <a:lstStyle/>
                    <a:p>
                      <a:pPr algn="ctr"/>
                      <a:r>
                        <a:rPr lang="ar-DZ" b="1" dirty="0">
                          <a:solidFill>
                            <a:srgbClr val="333333"/>
                          </a:solidFill>
                        </a:rPr>
                        <a:t>مقاييس التشتت</a:t>
                      </a:r>
                      <a:endParaRPr lang="ar-DZ" b="1" dirty="0"/>
                    </a:p>
                  </a:txBody>
                  <a:tcPr marL="0" marR="0" marT="0" marB="0"/>
                </a:tc>
                <a:tc>
                  <a:txBody>
                    <a:bodyPr/>
                    <a:lstStyle/>
                    <a:p>
                      <a:pPr algn="ctr"/>
                      <a:r>
                        <a:rPr lang="fr-FR" b="1">
                          <a:solidFill>
                            <a:srgbClr val="333333"/>
                          </a:solidFill>
                        </a:rPr>
                        <a:t>Measures of Dispersion</a:t>
                      </a:r>
                      <a:endParaRPr lang="fr-FR" b="1"/>
                    </a:p>
                  </a:txBody>
                  <a:tcPr marL="0" marR="0" marT="0" marB="0"/>
                </a:tc>
              </a:tr>
              <a:tr h="370840">
                <a:tc>
                  <a:txBody>
                    <a:bodyPr/>
                    <a:lstStyle/>
                    <a:p>
                      <a:pPr algn="ctr"/>
                      <a:r>
                        <a:rPr lang="ar-DZ" b="1">
                          <a:solidFill>
                            <a:srgbClr val="333333"/>
                          </a:solidFill>
                        </a:rPr>
                        <a:t>الوسيط</a:t>
                      </a:r>
                      <a:endParaRPr lang="ar-DZ" b="1"/>
                    </a:p>
                  </a:txBody>
                  <a:tcPr marL="0" marR="0" marT="0" marB="0"/>
                </a:tc>
                <a:tc>
                  <a:txBody>
                    <a:bodyPr/>
                    <a:lstStyle/>
                    <a:p>
                      <a:pPr algn="ctr"/>
                      <a:r>
                        <a:rPr lang="fr-FR" b="1">
                          <a:solidFill>
                            <a:srgbClr val="333333"/>
                          </a:solidFill>
                        </a:rPr>
                        <a:t>Median</a:t>
                      </a:r>
                      <a:endParaRPr lang="fr-FR" b="1"/>
                    </a:p>
                  </a:txBody>
                  <a:tcPr marL="0" marR="0" marT="0" marB="0"/>
                </a:tc>
              </a:tr>
              <a:tr h="370840">
                <a:tc>
                  <a:txBody>
                    <a:bodyPr/>
                    <a:lstStyle/>
                    <a:p>
                      <a:pPr algn="ctr"/>
                      <a:r>
                        <a:rPr lang="ar-DZ" b="1">
                          <a:solidFill>
                            <a:srgbClr val="333333"/>
                          </a:solidFill>
                        </a:rPr>
                        <a:t>المنوال</a:t>
                      </a:r>
                      <a:endParaRPr lang="ar-DZ" b="1"/>
                    </a:p>
                  </a:txBody>
                  <a:tcPr marL="0" marR="0" marT="0" marB="0"/>
                </a:tc>
                <a:tc>
                  <a:txBody>
                    <a:bodyPr/>
                    <a:lstStyle/>
                    <a:p>
                      <a:pPr algn="ctr"/>
                      <a:r>
                        <a:rPr lang="fr-FR" b="1">
                          <a:solidFill>
                            <a:srgbClr val="333333"/>
                          </a:solidFill>
                        </a:rPr>
                        <a:t>Mode</a:t>
                      </a:r>
                      <a:endParaRPr lang="fr-FR" b="1"/>
                    </a:p>
                  </a:txBody>
                  <a:tcPr marL="0" marR="0" marT="0" marB="0"/>
                </a:tc>
              </a:tr>
              <a:tr h="276538">
                <a:tc>
                  <a:txBody>
                    <a:bodyPr/>
                    <a:lstStyle/>
                    <a:p>
                      <a:pPr algn="ctr"/>
                      <a:r>
                        <a:rPr lang="ar-DZ" b="1">
                          <a:solidFill>
                            <a:srgbClr val="333333"/>
                          </a:solidFill>
                        </a:rPr>
                        <a:t>فئة المنوال</a:t>
                      </a:r>
                      <a:endParaRPr lang="ar-DZ" b="1"/>
                    </a:p>
                  </a:txBody>
                  <a:tcPr marL="0" marR="0" marT="0" marB="0"/>
                </a:tc>
                <a:tc>
                  <a:txBody>
                    <a:bodyPr/>
                    <a:lstStyle/>
                    <a:p>
                      <a:pPr algn="ctr"/>
                      <a:r>
                        <a:rPr lang="fr-FR" b="1">
                          <a:solidFill>
                            <a:srgbClr val="333333"/>
                          </a:solidFill>
                        </a:rPr>
                        <a:t>Mode class</a:t>
                      </a:r>
                      <a:endParaRPr lang="fr-FR" b="1"/>
                    </a:p>
                  </a:txBody>
                  <a:tcPr marL="0" marR="0" marT="0" marB="0"/>
                </a:tc>
              </a:tr>
              <a:tr h="370840">
                <a:tc>
                  <a:txBody>
                    <a:bodyPr/>
                    <a:lstStyle/>
                    <a:p>
                      <a:pPr algn="ctr"/>
                      <a:r>
                        <a:rPr lang="ar-DZ" b="1">
                          <a:solidFill>
                            <a:srgbClr val="333333"/>
                          </a:solidFill>
                        </a:rPr>
                        <a:t>تبويب البيانات</a:t>
                      </a:r>
                      <a:endParaRPr lang="ar-DZ" b="1"/>
                    </a:p>
                  </a:txBody>
                  <a:tcPr marL="0" marR="0" marT="0" marB="0"/>
                </a:tc>
                <a:tc>
                  <a:txBody>
                    <a:bodyPr/>
                    <a:lstStyle/>
                    <a:p>
                      <a:pPr algn="ctr"/>
                      <a:r>
                        <a:rPr lang="fr-FR" b="1">
                          <a:solidFill>
                            <a:srgbClr val="333333"/>
                          </a:solidFill>
                        </a:rPr>
                        <a:t>Organized data</a:t>
                      </a:r>
                      <a:endParaRPr lang="fr-FR" b="1"/>
                    </a:p>
                  </a:txBody>
                  <a:tcPr marL="0" marR="0" marT="0" marB="0"/>
                </a:tc>
              </a:tr>
              <a:tr h="370840">
                <a:tc>
                  <a:txBody>
                    <a:bodyPr/>
                    <a:lstStyle/>
                    <a:p>
                      <a:pPr algn="ctr"/>
                      <a:r>
                        <a:rPr lang="ar-DZ" b="1">
                          <a:solidFill>
                            <a:srgbClr val="333333"/>
                          </a:solidFill>
                        </a:rPr>
                        <a:t>الدائرة</a:t>
                      </a:r>
                      <a:endParaRPr lang="ar-DZ" b="1"/>
                    </a:p>
                  </a:txBody>
                  <a:tcPr marL="0" marR="0" marT="0" marB="0"/>
                </a:tc>
                <a:tc>
                  <a:txBody>
                    <a:bodyPr/>
                    <a:lstStyle/>
                    <a:p>
                      <a:pPr algn="ctr"/>
                      <a:r>
                        <a:rPr lang="fr-FR" b="1">
                          <a:solidFill>
                            <a:srgbClr val="333333"/>
                          </a:solidFill>
                        </a:rPr>
                        <a:t>Pie Chart</a:t>
                      </a:r>
                      <a:endParaRPr lang="fr-FR" b="1"/>
                    </a:p>
                  </a:txBody>
                  <a:tcPr marL="0" marR="0" marT="0" marB="0"/>
                </a:tc>
              </a:tr>
              <a:tr h="226716">
                <a:tc>
                  <a:txBody>
                    <a:bodyPr/>
                    <a:lstStyle/>
                    <a:p>
                      <a:pPr algn="ctr"/>
                      <a:r>
                        <a:rPr lang="ar-DZ" b="1">
                          <a:solidFill>
                            <a:srgbClr val="333333"/>
                          </a:solidFill>
                        </a:rPr>
                        <a:t>عينة عشوائية</a:t>
                      </a:r>
                      <a:endParaRPr lang="ar-DZ" b="1"/>
                    </a:p>
                  </a:txBody>
                  <a:tcPr marL="0" marR="0" marT="0" marB="0"/>
                </a:tc>
                <a:tc>
                  <a:txBody>
                    <a:bodyPr/>
                    <a:lstStyle/>
                    <a:p>
                      <a:pPr algn="ctr"/>
                      <a:r>
                        <a:rPr lang="fr-FR" b="1">
                          <a:solidFill>
                            <a:srgbClr val="333333"/>
                          </a:solidFill>
                        </a:rPr>
                        <a:t>Random Sample</a:t>
                      </a:r>
                      <a:endParaRPr lang="fr-FR" b="1"/>
                    </a:p>
                  </a:txBody>
                  <a:tcPr marL="0" marR="0" marT="0" marB="0"/>
                </a:tc>
              </a:tr>
              <a:tr h="370840">
                <a:tc>
                  <a:txBody>
                    <a:bodyPr/>
                    <a:lstStyle/>
                    <a:p>
                      <a:pPr algn="ctr"/>
                      <a:r>
                        <a:rPr lang="ar-DZ" b="1">
                          <a:solidFill>
                            <a:srgbClr val="333333"/>
                          </a:solidFill>
                        </a:rPr>
                        <a:t>لمدى</a:t>
                      </a:r>
                      <a:endParaRPr lang="ar-DZ" b="1"/>
                    </a:p>
                  </a:txBody>
                  <a:tcPr marL="0" marR="0" marT="0" marB="0"/>
                </a:tc>
                <a:tc>
                  <a:txBody>
                    <a:bodyPr/>
                    <a:lstStyle/>
                    <a:p>
                      <a:pPr algn="ctr"/>
                      <a:r>
                        <a:rPr lang="fr-FR" b="1" dirty="0">
                          <a:solidFill>
                            <a:srgbClr val="333333"/>
                          </a:solidFill>
                        </a:rPr>
                        <a:t>Rang</a:t>
                      </a:r>
                      <a:endParaRPr lang="fr-FR" b="1" dirty="0"/>
                    </a:p>
                  </a:txBody>
                  <a:tcPr marL="0" marR="0" marT="0" marB="0"/>
                </a:tc>
              </a:tr>
            </a:tbl>
          </a:graphicData>
        </a:graphic>
      </p:graphicFrame>
      <p:graphicFrame>
        <p:nvGraphicFramePr>
          <p:cNvPr id="6" name="Tableau 5"/>
          <p:cNvGraphicFramePr>
            <a:graphicFrameLocks noGrp="1"/>
          </p:cNvGraphicFramePr>
          <p:nvPr/>
        </p:nvGraphicFramePr>
        <p:xfrm>
          <a:off x="285720" y="2786059"/>
          <a:ext cx="8572560" cy="3920638"/>
        </p:xfrm>
        <a:graphic>
          <a:graphicData uri="http://schemas.openxmlformats.org/drawingml/2006/table">
            <a:tbl>
              <a:tblPr firstRow="1" bandRow="1">
                <a:tableStyleId>{5C22544A-7EE6-4342-B048-85BDC9FD1C3A}</a:tableStyleId>
              </a:tblPr>
              <a:tblGrid>
                <a:gridCol w="4286280"/>
                <a:gridCol w="4286280"/>
              </a:tblGrid>
              <a:tr h="335277">
                <a:tc>
                  <a:txBody>
                    <a:bodyPr/>
                    <a:lstStyle/>
                    <a:p>
                      <a:pPr algn="ctr"/>
                      <a:r>
                        <a:rPr lang="ar-DZ" b="1" dirty="0">
                          <a:solidFill>
                            <a:srgbClr val="333333"/>
                          </a:solidFill>
                        </a:rPr>
                        <a:t>لتوزيع التكراري النسبي</a:t>
                      </a:r>
                      <a:endParaRPr lang="ar-DZ" b="1" dirty="0"/>
                    </a:p>
                  </a:txBody>
                  <a:tcPr marL="0" marR="0" marT="0" marB="0"/>
                </a:tc>
                <a:tc>
                  <a:txBody>
                    <a:bodyPr/>
                    <a:lstStyle/>
                    <a:p>
                      <a:pPr algn="ctr"/>
                      <a:r>
                        <a:rPr lang="fr-FR" b="1">
                          <a:solidFill>
                            <a:srgbClr val="333333"/>
                          </a:solidFill>
                        </a:rPr>
                        <a:t>Relative Frequency Distribution</a:t>
                      </a:r>
                      <a:endParaRPr lang="fr-FR" b="1"/>
                    </a:p>
                  </a:txBody>
                  <a:tcPr marL="0" marR="0" marT="0" marB="0"/>
                </a:tc>
              </a:tr>
              <a:tr h="335277">
                <a:tc>
                  <a:txBody>
                    <a:bodyPr/>
                    <a:lstStyle/>
                    <a:p>
                      <a:pPr algn="ctr"/>
                      <a:r>
                        <a:rPr lang="ar-DZ" b="1">
                          <a:solidFill>
                            <a:srgbClr val="333333"/>
                          </a:solidFill>
                        </a:rPr>
                        <a:t>العينة</a:t>
                      </a:r>
                      <a:endParaRPr lang="ar-DZ" b="1"/>
                    </a:p>
                  </a:txBody>
                  <a:tcPr marL="0" marR="0" marT="0" marB="0"/>
                </a:tc>
                <a:tc>
                  <a:txBody>
                    <a:bodyPr/>
                    <a:lstStyle/>
                    <a:p>
                      <a:pPr algn="ctr"/>
                      <a:r>
                        <a:rPr lang="fr-FR" b="1">
                          <a:solidFill>
                            <a:srgbClr val="333333"/>
                          </a:solidFill>
                        </a:rPr>
                        <a:t>Sample</a:t>
                      </a:r>
                      <a:endParaRPr lang="fr-FR" b="1"/>
                    </a:p>
                  </a:txBody>
                  <a:tcPr marL="0" marR="0" marT="0" marB="0"/>
                </a:tc>
              </a:tr>
              <a:tr h="335277">
                <a:tc>
                  <a:txBody>
                    <a:bodyPr/>
                    <a:lstStyle/>
                    <a:p>
                      <a:pPr algn="ctr"/>
                      <a:r>
                        <a:rPr lang="ar-DZ" b="1">
                          <a:solidFill>
                            <a:srgbClr val="333333"/>
                          </a:solidFill>
                        </a:rPr>
                        <a:t>طريق سبيرمان</a:t>
                      </a:r>
                      <a:endParaRPr lang="ar-DZ" b="1"/>
                    </a:p>
                  </a:txBody>
                  <a:tcPr marL="0" marR="0" marT="0" marB="0"/>
                </a:tc>
                <a:tc>
                  <a:txBody>
                    <a:bodyPr/>
                    <a:lstStyle/>
                    <a:p>
                      <a:pPr algn="ctr"/>
                      <a:r>
                        <a:rPr lang="fr-FR" b="1">
                          <a:solidFill>
                            <a:srgbClr val="333333"/>
                          </a:solidFill>
                        </a:rPr>
                        <a:t>Spear man’s method</a:t>
                      </a:r>
                      <a:endParaRPr lang="fr-FR" b="1"/>
                    </a:p>
                  </a:txBody>
                  <a:tcPr marL="0" marR="0" marT="0" marB="0"/>
                </a:tc>
              </a:tr>
              <a:tr h="261723">
                <a:tc>
                  <a:txBody>
                    <a:bodyPr/>
                    <a:lstStyle/>
                    <a:p>
                      <a:pPr algn="ctr"/>
                      <a:r>
                        <a:rPr lang="ar-DZ" b="1">
                          <a:solidFill>
                            <a:srgbClr val="333333"/>
                          </a:solidFill>
                        </a:rPr>
                        <a:t>معامل ارتباط الرتب</a:t>
                      </a:r>
                      <a:endParaRPr lang="ar-DZ" b="1"/>
                    </a:p>
                  </a:txBody>
                  <a:tcPr marL="0" marR="0" marT="0" marB="0"/>
                </a:tc>
                <a:tc>
                  <a:txBody>
                    <a:bodyPr/>
                    <a:lstStyle/>
                    <a:p>
                      <a:pPr algn="ctr"/>
                      <a:r>
                        <a:rPr lang="fr-FR" b="1">
                          <a:solidFill>
                            <a:srgbClr val="333333"/>
                          </a:solidFill>
                        </a:rPr>
                        <a:t>Spearman Coefficient</a:t>
                      </a:r>
                      <a:endParaRPr lang="fr-FR" b="1"/>
                    </a:p>
                  </a:txBody>
                  <a:tcPr marL="0" marR="0" marT="0" marB="0"/>
                </a:tc>
              </a:tr>
              <a:tr h="335277">
                <a:tc>
                  <a:txBody>
                    <a:bodyPr/>
                    <a:lstStyle/>
                    <a:p>
                      <a:pPr algn="ctr"/>
                      <a:r>
                        <a:rPr lang="ar-DZ" b="1">
                          <a:solidFill>
                            <a:srgbClr val="333333"/>
                          </a:solidFill>
                        </a:rPr>
                        <a:t>الإنحراف المعياري</a:t>
                      </a:r>
                      <a:endParaRPr lang="ar-DZ" b="1"/>
                    </a:p>
                  </a:txBody>
                  <a:tcPr marL="0" marR="0" marT="0" marB="0"/>
                </a:tc>
                <a:tc>
                  <a:txBody>
                    <a:bodyPr/>
                    <a:lstStyle/>
                    <a:p>
                      <a:pPr algn="ctr"/>
                      <a:r>
                        <a:rPr lang="fr-FR" b="1">
                          <a:solidFill>
                            <a:srgbClr val="333333"/>
                          </a:solidFill>
                        </a:rPr>
                        <a:t>Standard deviation</a:t>
                      </a:r>
                      <a:endParaRPr lang="fr-FR" b="1"/>
                    </a:p>
                  </a:txBody>
                  <a:tcPr marL="0" marR="0" marT="0" marB="0"/>
                </a:tc>
              </a:tr>
              <a:tr h="523446">
                <a:tc>
                  <a:txBody>
                    <a:bodyPr/>
                    <a:lstStyle/>
                    <a:p>
                      <a:pPr algn="ctr"/>
                      <a:r>
                        <a:rPr lang="ar-DZ" b="1">
                          <a:solidFill>
                            <a:srgbClr val="333333"/>
                          </a:solidFill>
                        </a:rPr>
                        <a:t>لعرض الجدولي للبيانات</a:t>
                      </a:r>
                      <a:endParaRPr lang="ar-DZ" b="1"/>
                    </a:p>
                  </a:txBody>
                  <a:tcPr marL="0" marR="0" marT="0" marB="0"/>
                </a:tc>
                <a:tc>
                  <a:txBody>
                    <a:bodyPr/>
                    <a:lstStyle/>
                    <a:p>
                      <a:pPr algn="ctr"/>
                      <a:r>
                        <a:rPr lang="fr-FR" b="1">
                          <a:solidFill>
                            <a:srgbClr val="333333"/>
                          </a:solidFill>
                        </a:rPr>
                        <a:t>Tabular Presentation</a:t>
                      </a:r>
                      <a:br>
                        <a:rPr lang="fr-FR" b="1">
                          <a:solidFill>
                            <a:srgbClr val="333333"/>
                          </a:solidFill>
                        </a:rPr>
                      </a:br>
                      <a:endParaRPr lang="fr-FR" b="1"/>
                    </a:p>
                  </a:txBody>
                  <a:tcPr marL="0" marR="0" marT="0" marB="0"/>
                </a:tc>
              </a:tr>
              <a:tr h="523446">
                <a:tc>
                  <a:txBody>
                    <a:bodyPr/>
                    <a:lstStyle/>
                    <a:p>
                      <a:pPr algn="ctr"/>
                      <a:r>
                        <a:rPr lang="ar-DZ" b="1">
                          <a:solidFill>
                            <a:srgbClr val="333333"/>
                          </a:solidFill>
                        </a:rPr>
                        <a:t>لعرض الجدولي للبيانات</a:t>
                      </a:r>
                      <a:endParaRPr lang="ar-DZ" b="1"/>
                    </a:p>
                  </a:txBody>
                  <a:tcPr marL="0" marR="0" marT="0" marB="0"/>
                </a:tc>
                <a:tc>
                  <a:txBody>
                    <a:bodyPr/>
                    <a:lstStyle/>
                    <a:p>
                      <a:pPr algn="ctr"/>
                      <a:r>
                        <a:rPr lang="fr-FR" b="1" dirty="0" err="1">
                          <a:solidFill>
                            <a:srgbClr val="333333"/>
                          </a:solidFill>
                        </a:rPr>
                        <a:t>Tabular</a:t>
                      </a:r>
                      <a:r>
                        <a:rPr lang="fr-FR" b="1" dirty="0">
                          <a:solidFill>
                            <a:srgbClr val="333333"/>
                          </a:solidFill>
                        </a:rPr>
                        <a:t> </a:t>
                      </a:r>
                      <a:r>
                        <a:rPr lang="fr-FR" b="1" dirty="0" err="1">
                          <a:solidFill>
                            <a:srgbClr val="333333"/>
                          </a:solidFill>
                        </a:rPr>
                        <a:t>Presentation</a:t>
                      </a:r>
                      <a:r>
                        <a:rPr lang="fr-FR" b="1" dirty="0">
                          <a:solidFill>
                            <a:srgbClr val="333333"/>
                          </a:solidFill>
                        </a:rPr>
                        <a:t/>
                      </a:r>
                      <a:br>
                        <a:rPr lang="fr-FR" b="1" dirty="0">
                          <a:solidFill>
                            <a:srgbClr val="333333"/>
                          </a:solidFill>
                        </a:rPr>
                      </a:br>
                      <a:endParaRPr lang="fr-FR" b="1" dirty="0"/>
                    </a:p>
                  </a:txBody>
                  <a:tcPr marL="0" marR="0" marT="0" marB="0"/>
                </a:tc>
              </a:tr>
              <a:tr h="349207">
                <a:tc>
                  <a:txBody>
                    <a:bodyPr/>
                    <a:lstStyle/>
                    <a:p>
                      <a:pPr algn="ctr"/>
                      <a:r>
                        <a:rPr lang="ar-DZ" b="1" dirty="0">
                          <a:solidFill>
                            <a:srgbClr val="333333"/>
                          </a:solidFill>
                        </a:rPr>
                        <a:t>متغيرات </a:t>
                      </a:r>
                      <a:r>
                        <a:rPr lang="ar-DZ" b="1" dirty="0" smtClean="0">
                          <a:solidFill>
                            <a:srgbClr val="333333"/>
                          </a:solidFill>
                        </a:rPr>
                        <a:t>متصلة</a:t>
                      </a:r>
                      <a:endParaRPr lang="ar-DZ" b="1" dirty="0"/>
                    </a:p>
                  </a:txBody>
                  <a:tcPr marL="0" marR="0" marT="0" marB="0"/>
                </a:tc>
                <a:tc>
                  <a:txBody>
                    <a:bodyPr/>
                    <a:lstStyle/>
                    <a:p>
                      <a:pPr algn="ctr"/>
                      <a:r>
                        <a:rPr lang="fr-FR" b="1">
                          <a:solidFill>
                            <a:srgbClr val="333333"/>
                          </a:solidFill>
                        </a:rPr>
                        <a:t>Continuous variables</a:t>
                      </a:r>
                      <a:endParaRPr lang="fr-FR" b="1"/>
                    </a:p>
                  </a:txBody>
                  <a:tcPr marL="0" marR="0" marT="0" marB="0"/>
                </a:tc>
              </a:tr>
              <a:tr h="335277">
                <a:tc>
                  <a:txBody>
                    <a:bodyPr/>
                    <a:lstStyle/>
                    <a:p>
                      <a:pPr algn="ctr"/>
                      <a:r>
                        <a:rPr lang="ar-DZ" b="1" dirty="0">
                          <a:solidFill>
                            <a:srgbClr val="333333"/>
                          </a:solidFill>
                        </a:rPr>
                        <a:t>التباين</a:t>
                      </a:r>
                      <a:endParaRPr lang="ar-DZ" b="1" dirty="0"/>
                    </a:p>
                  </a:txBody>
                  <a:tcPr marL="0" marR="0" marT="0" marB="0"/>
                </a:tc>
                <a:tc>
                  <a:txBody>
                    <a:bodyPr/>
                    <a:lstStyle/>
                    <a:p>
                      <a:pPr algn="ctr"/>
                      <a:r>
                        <a:rPr lang="fr-FR" b="1" dirty="0">
                          <a:solidFill>
                            <a:srgbClr val="333333"/>
                          </a:solidFill>
                        </a:rPr>
                        <a:t>Variance</a:t>
                      </a:r>
                      <a:endParaRPr lang="fr-FR" b="1" dirty="0"/>
                    </a:p>
                  </a:txBody>
                  <a:tcPr marL="0" marR="0" marT="0" marB="0"/>
                </a:tc>
              </a:tr>
              <a:tr h="523446">
                <a:tc>
                  <a:txBody>
                    <a:bodyPr/>
                    <a:lstStyle/>
                    <a:p>
                      <a:pPr algn="ctr"/>
                      <a:r>
                        <a:rPr lang="ar-DZ" b="1" dirty="0" smtClean="0">
                          <a:solidFill>
                            <a:srgbClr val="333333"/>
                          </a:solidFill>
                        </a:rPr>
                        <a:t>المتغير</a:t>
                      </a:r>
                      <a:endParaRPr lang="ar-DZ" b="1" dirty="0"/>
                    </a:p>
                  </a:txBody>
                  <a:tcPr marL="0" marR="0" marT="0" marB="0"/>
                </a:tc>
                <a:tc>
                  <a:txBody>
                    <a:bodyPr/>
                    <a:lstStyle/>
                    <a:p>
                      <a:pPr algn="ctr"/>
                      <a:r>
                        <a:rPr lang="fr-FR" b="1" dirty="0">
                          <a:solidFill>
                            <a:srgbClr val="333333"/>
                          </a:solidFill>
                        </a:rPr>
                        <a:t>Variable</a:t>
                      </a:r>
                      <a:endParaRPr lang="fr-FR" b="1" dirty="0"/>
                    </a:p>
                  </a:txBody>
                  <a:tcPr marL="0" marR="0" marT="0" marB="0"/>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اختبار صدق الاستبيان</a:t>
            </a:r>
            <a:endParaRPr lang="fr-FR" dirty="0"/>
          </a:p>
        </p:txBody>
      </p:sp>
      <p:sp>
        <p:nvSpPr>
          <p:cNvPr id="3" name="Espace réservé du contenu 2"/>
          <p:cNvSpPr>
            <a:spLocks noGrp="1"/>
          </p:cNvSpPr>
          <p:nvPr>
            <p:ph idx="1"/>
          </p:nvPr>
        </p:nvSpPr>
        <p:spPr>
          <a:xfrm>
            <a:off x="457200" y="1600200"/>
            <a:ext cx="8229600" cy="4757758"/>
          </a:xfrm>
        </p:spPr>
        <p:txBody>
          <a:bodyPr>
            <a:normAutofit lnSpcReduction="10000"/>
          </a:bodyPr>
          <a:lstStyle/>
          <a:p>
            <a:pPr algn="just" rtl="1"/>
            <a:r>
              <a:rPr lang="ar-DZ" dirty="0" smtClean="0"/>
              <a:t>يقصد باختبار صدق الاستبيان</a:t>
            </a:r>
            <a:r>
              <a:rPr lang="fr-FR" dirty="0" smtClean="0"/>
              <a:t> (</a:t>
            </a:r>
            <a:r>
              <a:rPr lang="fr-FR" dirty="0" err="1" smtClean="0"/>
              <a:t>Validity</a:t>
            </a:r>
            <a:r>
              <a:rPr lang="fr-FR" dirty="0" smtClean="0"/>
              <a:t>) </a:t>
            </a:r>
            <a:r>
              <a:rPr lang="ar-DZ" dirty="0" smtClean="0"/>
              <a:t>التأكد فيما إذا كانت أداة القياس فعلا تقيس ما تهدف لقياسه. ولاختبار صدق المقياس هناك طرق متعددة تم تقسيمها إلى ثلاث مجموعات هي: صدق المحتوى، صدق المعيار، وصدق المفهوم.</a:t>
            </a:r>
          </a:p>
          <a:p>
            <a:pPr algn="just" rtl="1"/>
            <a:r>
              <a:rPr lang="ar-DZ" dirty="0" smtClean="0"/>
              <a:t>ومن الطرق التي يمكن استخدامها للتأكد من صدق المقياس ما يلي:</a:t>
            </a:r>
          </a:p>
          <a:p>
            <a:pPr algn="just" rtl="1"/>
            <a:r>
              <a:rPr lang="ar-DZ" dirty="0" smtClean="0"/>
              <a:t>الخبراء والمتخصصين؛</a:t>
            </a:r>
          </a:p>
          <a:p>
            <a:pPr algn="just" rtl="1"/>
            <a:r>
              <a:rPr lang="ar-DZ" dirty="0" smtClean="0"/>
              <a:t>تحليل الارتباط؛</a:t>
            </a:r>
          </a:p>
          <a:p>
            <a:pPr algn="just" rtl="1"/>
            <a:r>
              <a:rPr lang="ar-DZ" dirty="0" smtClean="0"/>
              <a:t>التحليل </a:t>
            </a:r>
            <a:r>
              <a:rPr lang="ar-DZ" dirty="0" err="1" smtClean="0"/>
              <a:t>العاملي</a:t>
            </a:r>
            <a:r>
              <a:rPr lang="ar-DZ" dirty="0" smtClean="0"/>
              <a:t>.</a:t>
            </a:r>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اختبار صدق الاستبيان</a:t>
            </a:r>
            <a:endParaRPr lang="fr-FR" dirty="0"/>
          </a:p>
        </p:txBody>
      </p:sp>
      <p:sp>
        <p:nvSpPr>
          <p:cNvPr id="3" name="Espace réservé du contenu 2"/>
          <p:cNvSpPr>
            <a:spLocks noGrp="1"/>
          </p:cNvSpPr>
          <p:nvPr>
            <p:ph idx="1"/>
          </p:nvPr>
        </p:nvSpPr>
        <p:spPr/>
        <p:txBody>
          <a:bodyPr>
            <a:normAutofit/>
          </a:bodyPr>
          <a:lstStyle/>
          <a:p>
            <a:pPr algn="just" rtl="1"/>
            <a:r>
              <a:rPr lang="ar-DZ" dirty="0" smtClean="0"/>
              <a:t>يقصد بثبات أداة القياس أن يعطي النتائج نفسها إذا أعيد تطبيق الاستبيان على نفس العينة في نفس الظروف .</a:t>
            </a:r>
          </a:p>
          <a:p>
            <a:pPr algn="just" rtl="1"/>
            <a:r>
              <a:rPr lang="ar-DZ" dirty="0" smtClean="0"/>
              <a:t>و يتم استخراج معامل ثبات الاستبيان بثلاث طرق هي:</a:t>
            </a:r>
          </a:p>
          <a:p>
            <a:pPr algn="just" rtl="1"/>
            <a:r>
              <a:rPr lang="ar-DZ" b="1" dirty="0" smtClean="0"/>
              <a:t>الاختبار وإعادة الاختبار </a:t>
            </a:r>
            <a:r>
              <a:rPr lang="fr-FR" b="1" dirty="0" smtClean="0"/>
              <a:t>Test-</a:t>
            </a:r>
            <a:r>
              <a:rPr lang="fr-FR" b="1" dirty="0" err="1" smtClean="0"/>
              <a:t>Retest</a:t>
            </a:r>
            <a:r>
              <a:rPr lang="fr-FR" b="1" dirty="0" smtClean="0"/>
              <a:t> </a:t>
            </a:r>
            <a:r>
              <a:rPr lang="fr-FR" b="1" dirty="0" err="1" smtClean="0"/>
              <a:t>Reliability</a:t>
            </a:r>
            <a:endParaRPr lang="ar-DZ" b="1" dirty="0" smtClean="0"/>
          </a:p>
          <a:p>
            <a:pPr algn="just" rtl="1"/>
            <a:r>
              <a:rPr lang="ar-DZ" b="1" dirty="0" smtClean="0"/>
              <a:t>طريقة التجزئة النصفية </a:t>
            </a:r>
            <a:r>
              <a:rPr lang="fr-FR" b="1" dirty="0" smtClean="0"/>
              <a:t>Split-</a:t>
            </a:r>
            <a:r>
              <a:rPr lang="fr-FR" b="1" dirty="0" err="1" smtClean="0"/>
              <a:t>Half</a:t>
            </a:r>
            <a:r>
              <a:rPr lang="fr-FR" b="1" dirty="0" smtClean="0"/>
              <a:t> </a:t>
            </a:r>
            <a:r>
              <a:rPr lang="fr-FR" b="1" dirty="0" err="1" smtClean="0"/>
              <a:t>Reliability</a:t>
            </a:r>
            <a:endParaRPr lang="ar-DZ" b="1" dirty="0" smtClean="0"/>
          </a:p>
          <a:p>
            <a:pPr algn="just" rtl="1"/>
            <a:r>
              <a:rPr lang="ar-DZ" b="1" dirty="0" smtClean="0"/>
              <a:t>معامل </a:t>
            </a:r>
            <a:r>
              <a:rPr lang="ar-DZ" b="1" dirty="0" err="1" smtClean="0"/>
              <a:t>كروبناخ</a:t>
            </a:r>
            <a:r>
              <a:rPr lang="ar-DZ" b="1" dirty="0" smtClean="0"/>
              <a:t> ألفا </a:t>
            </a:r>
            <a:r>
              <a:rPr lang="fr-FR" b="1" dirty="0" err="1" smtClean="0"/>
              <a:t>Cronbach's</a:t>
            </a:r>
            <a:r>
              <a:rPr lang="fr-FR" b="1" dirty="0" smtClean="0"/>
              <a:t> alpha</a:t>
            </a:r>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7972452" cy="4983179"/>
          </a:xfrm>
        </p:spPr>
        <p:txBody>
          <a:bodyPr/>
          <a:lstStyle/>
          <a:p>
            <a:pPr algn="just" rtl="1"/>
            <a:r>
              <a:rPr lang="ar-SA" dirty="0" smtClean="0"/>
              <a:t>بالعودة إلى المثال السابق واختيار طريقة معامل ألفا </a:t>
            </a:r>
            <a:r>
              <a:rPr lang="ar-SA" dirty="0" err="1" smtClean="0"/>
              <a:t>كرونباخ</a:t>
            </a:r>
            <a:r>
              <a:rPr lang="ar-SA" dirty="0" smtClean="0"/>
              <a:t> نحسب معامل الثبات للمحور الأول (المناخ التنظيمي) والمحور الثاني (الرضا الوظيفي) والاستبيان ككل كما يلي:</a:t>
            </a:r>
            <a:endParaRPr lang="ar-DZ" dirty="0" smtClean="0"/>
          </a:p>
          <a:p>
            <a:pPr algn="r" rtl="1"/>
            <a:endParaRPr lang="fr-FR" dirty="0" smtClean="0"/>
          </a:p>
          <a:p>
            <a:pPr algn="r" rtl="1"/>
            <a:r>
              <a:rPr lang="ar-SA" dirty="0" smtClean="0"/>
              <a:t>نبدأ بالمحور الأول:</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401080" cy="5929354"/>
          </a:xfrm>
        </p:spPr>
        <p:txBody>
          <a:bodyPr/>
          <a:lstStyle/>
          <a:p>
            <a:pPr algn="r" rtl="1"/>
            <a:r>
              <a:rPr lang="ar-SA" sz="2400" dirty="0" smtClean="0"/>
              <a:t>يتم حساب معامل ألفا </a:t>
            </a:r>
            <a:r>
              <a:rPr lang="ar-SA" sz="2400" dirty="0" err="1" smtClean="0"/>
              <a:t>كرونباخ</a:t>
            </a:r>
            <a:r>
              <a:rPr lang="ar-SA" sz="2400" dirty="0" smtClean="0"/>
              <a:t> كما يلي:</a:t>
            </a:r>
            <a:endParaRPr lang="fr-FR" sz="2400" dirty="0" smtClean="0"/>
          </a:p>
          <a:p>
            <a:pPr algn="l"/>
            <a:r>
              <a:rPr lang="fr-FR" sz="2400" dirty="0" smtClean="0"/>
              <a:t>Analyse</a:t>
            </a:r>
          </a:p>
          <a:p>
            <a:pPr algn="l"/>
            <a:r>
              <a:rPr lang="fr-FR" sz="2400" dirty="0" smtClean="0"/>
              <a:t>        Echelle</a:t>
            </a:r>
          </a:p>
          <a:p>
            <a:pPr algn="l"/>
            <a:r>
              <a:rPr lang="fr-FR" sz="2400" dirty="0" smtClean="0"/>
              <a:t>                  Analyse de la fiabilité</a:t>
            </a:r>
          </a:p>
          <a:p>
            <a:pPr algn="r" rtl="1"/>
            <a:r>
              <a:rPr lang="ar-DZ" sz="2400" dirty="0" smtClean="0"/>
              <a:t>فنحصل على الشكل التالي:</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071538" y="3000372"/>
            <a:ext cx="6929486" cy="35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186766" cy="5554683"/>
          </a:xfrm>
        </p:spPr>
        <p:txBody>
          <a:bodyPr/>
          <a:lstStyle/>
          <a:p>
            <a:pPr algn="r" rtl="1"/>
            <a:r>
              <a:rPr lang="ar-DZ" dirty="0" smtClean="0"/>
              <a:t>باختيار جميع عبارات المحور الأول التسعة 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928662" y="1909762"/>
            <a:ext cx="7215238" cy="40910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bm-spss-statistics-base-007.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58204" cy="5857916"/>
          </a:xfrm>
        </p:spPr>
        <p:txBody>
          <a:bodyPr/>
          <a:lstStyle/>
          <a:p>
            <a:pPr algn="r" rtl="1"/>
            <a:r>
              <a:rPr lang="ar-DZ" dirty="0" smtClean="0"/>
              <a:t>ولتحديد عناصر المحور التي قد تضعف الثبات نضغط على الزر</a:t>
            </a:r>
            <a:r>
              <a:rPr lang="ar-DZ" b="1" dirty="0" smtClean="0"/>
              <a:t> </a:t>
            </a:r>
            <a:r>
              <a:rPr lang="fr-FR" b="1" dirty="0" smtClean="0"/>
              <a:t> </a:t>
            </a:r>
            <a:r>
              <a:rPr lang="ar-DZ" dirty="0" smtClean="0"/>
              <a:t>فنحصل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714480" y="1928802"/>
            <a:ext cx="5857916" cy="44291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85860"/>
            <a:ext cx="8258204" cy="4840303"/>
          </a:xfrm>
        </p:spPr>
        <p:txBody>
          <a:bodyPr>
            <a:normAutofit/>
          </a:bodyPr>
          <a:lstStyle/>
          <a:p>
            <a:pPr algn="r" rtl="1"/>
            <a:r>
              <a:rPr lang="ar-DZ" dirty="0" smtClean="0"/>
              <a:t>يتم اختيار            ثم نضغط على </a:t>
            </a:r>
            <a:r>
              <a:rPr lang="fr-FR" dirty="0" smtClean="0"/>
              <a:t> </a:t>
            </a:r>
            <a:r>
              <a:rPr lang="ar-DZ" dirty="0" smtClean="0"/>
              <a:t>      ثم </a:t>
            </a:r>
            <a:r>
              <a:rPr lang="fr-FR" dirty="0" smtClean="0"/>
              <a:t> </a:t>
            </a:r>
            <a:r>
              <a:rPr lang="ar-DZ" dirty="0" smtClean="0"/>
              <a:t> نحصل على النتائج التالية:</a:t>
            </a:r>
          </a:p>
          <a:p>
            <a:pPr algn="r" rtl="1"/>
            <a:endParaRPr lang="fr-FR" dirty="0" smtClean="0"/>
          </a:p>
          <a:p>
            <a:pPr algn="r" rtl="1"/>
            <a:endParaRPr lang="ar-DZ" dirty="0" smtClean="0"/>
          </a:p>
          <a:p>
            <a:pPr algn="r" rtl="1"/>
            <a:endParaRPr lang="ar-DZ" dirty="0" smtClean="0"/>
          </a:p>
          <a:p>
            <a:pPr algn="r" rtl="1"/>
            <a:endParaRPr lang="ar-DZ" dirty="0" smtClean="0"/>
          </a:p>
          <a:p>
            <a:pPr algn="r" rtl="1"/>
            <a:r>
              <a:rPr lang="ar-DZ" dirty="0" smtClean="0"/>
              <a:t>يشير هذا الجدول إلى قيمة معامل ألفا </a:t>
            </a:r>
            <a:r>
              <a:rPr lang="ar-DZ" dirty="0" err="1" smtClean="0"/>
              <a:t>كرونباخ</a:t>
            </a:r>
            <a:r>
              <a:rPr lang="ar-DZ" dirty="0" smtClean="0"/>
              <a:t> وتبلغ قيمته هنا 0.90 وهو يعبر عن قيمة ثبات عالية لهذا المحور.</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7" name="Image 6"/>
          <p:cNvPicPr/>
          <p:nvPr/>
        </p:nvPicPr>
        <p:blipFill>
          <a:blip r:embed="rId2"/>
          <a:srcRect/>
          <a:stretch>
            <a:fillRect/>
          </a:stretch>
        </p:blipFill>
        <p:spPr bwMode="auto">
          <a:xfrm>
            <a:off x="1785918" y="2857496"/>
            <a:ext cx="4572032" cy="1500198"/>
          </a:xfrm>
          <a:prstGeom prst="rect">
            <a:avLst/>
          </a:prstGeom>
          <a:noFill/>
          <a:ln w="9525">
            <a:noFill/>
            <a:miter lim="800000"/>
            <a:headEnd/>
            <a:tailEnd/>
          </a:ln>
        </p:spPr>
      </p:pic>
      <p:pic>
        <p:nvPicPr>
          <p:cNvPr id="8" name="Image 7"/>
          <p:cNvPicPr/>
          <p:nvPr/>
        </p:nvPicPr>
        <p:blipFill>
          <a:blip r:embed="rId3"/>
          <a:srcRect/>
          <a:stretch>
            <a:fillRect/>
          </a:stretch>
        </p:blipFill>
        <p:spPr bwMode="auto">
          <a:xfrm>
            <a:off x="5357818" y="1357298"/>
            <a:ext cx="1285877" cy="428628"/>
          </a:xfrm>
          <a:prstGeom prst="rect">
            <a:avLst/>
          </a:prstGeom>
          <a:noFill/>
          <a:ln w="9525">
            <a:noFill/>
            <a:miter lim="800000"/>
            <a:headEnd/>
            <a:tailEnd/>
          </a:ln>
        </p:spPr>
      </p:pic>
      <p:pic>
        <p:nvPicPr>
          <p:cNvPr id="9" name="Image 8"/>
          <p:cNvPicPr/>
          <p:nvPr/>
        </p:nvPicPr>
        <p:blipFill>
          <a:blip r:embed="rId4"/>
          <a:srcRect/>
          <a:stretch>
            <a:fillRect/>
          </a:stretch>
        </p:blipFill>
        <p:spPr bwMode="auto">
          <a:xfrm>
            <a:off x="2214546" y="1428736"/>
            <a:ext cx="857256" cy="357190"/>
          </a:xfrm>
          <a:prstGeom prst="rect">
            <a:avLst/>
          </a:prstGeom>
          <a:noFill/>
          <a:ln w="9525">
            <a:noFill/>
            <a:miter lim="800000"/>
            <a:headEnd/>
            <a:tailEnd/>
          </a:ln>
        </p:spPr>
      </p:pic>
      <p:pic>
        <p:nvPicPr>
          <p:cNvPr id="10" name="Image 9"/>
          <p:cNvPicPr/>
          <p:nvPr/>
        </p:nvPicPr>
        <p:blipFill>
          <a:blip r:embed="rId5"/>
          <a:srcRect/>
          <a:stretch>
            <a:fillRect/>
          </a:stretch>
        </p:blipFill>
        <p:spPr bwMode="auto">
          <a:xfrm>
            <a:off x="857224" y="1357298"/>
            <a:ext cx="881063" cy="357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
        <p:nvSpPr>
          <p:cNvPr id="7" name="Espace réservé du contenu 6"/>
          <p:cNvSpPr>
            <a:spLocks noGrp="1"/>
          </p:cNvSpPr>
          <p:nvPr>
            <p:ph idx="1"/>
          </p:nvPr>
        </p:nvSpPr>
        <p:spPr>
          <a:xfrm>
            <a:off x="457200" y="571480"/>
            <a:ext cx="8115328" cy="5554683"/>
          </a:xfrm>
        </p:spPr>
        <p:txBody>
          <a:bodyPr>
            <a:normAutofit lnSpcReduction="10000"/>
          </a:bodyPr>
          <a:lstStyle/>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r>
              <a:rPr lang="ar-DZ" sz="2400" dirty="0" smtClean="0"/>
              <a:t>يشير العمود الرابع في الجدول الثاني إلى قيمة معامل ألفا </a:t>
            </a:r>
            <a:r>
              <a:rPr lang="ar-DZ" sz="2400" dirty="0" err="1" smtClean="0"/>
              <a:t>كرونباخ</a:t>
            </a:r>
            <a:r>
              <a:rPr lang="ar-DZ" sz="2400" dirty="0" smtClean="0"/>
              <a:t> عند حذف العبارة. فإذا زادت قيمة معامل ألفا </a:t>
            </a:r>
            <a:r>
              <a:rPr lang="ar-DZ" sz="2400" dirty="0" err="1" smtClean="0"/>
              <a:t>كرونباخ</a:t>
            </a:r>
            <a:r>
              <a:rPr lang="ar-DZ" sz="2400" dirty="0" smtClean="0"/>
              <a:t> عند حذف العبارة عن قيمة معامل ألفا </a:t>
            </a:r>
            <a:r>
              <a:rPr lang="ar-DZ" sz="2400" dirty="0" err="1" smtClean="0"/>
              <a:t>كرونباخ</a:t>
            </a:r>
            <a:r>
              <a:rPr lang="ar-DZ" sz="2400" dirty="0" smtClean="0"/>
              <a:t> الإجمالية، دل ذلك على أن هذه العبارة تضعف المقياس وأن حذفها يؤدي إلى زيادة الثبات.</a:t>
            </a:r>
            <a:endParaRPr lang="fr-FR" sz="2400" dirty="0" smtClean="0"/>
          </a:p>
          <a:p>
            <a:endParaRPr lang="fr-FR" dirty="0"/>
          </a:p>
        </p:txBody>
      </p:sp>
      <p:pic>
        <p:nvPicPr>
          <p:cNvPr id="8" name="Image 7"/>
          <p:cNvPicPr/>
          <p:nvPr/>
        </p:nvPicPr>
        <p:blipFill>
          <a:blip r:embed="rId2"/>
          <a:srcRect/>
          <a:stretch>
            <a:fillRect/>
          </a:stretch>
        </p:blipFill>
        <p:spPr bwMode="auto">
          <a:xfrm>
            <a:off x="1571604" y="1000108"/>
            <a:ext cx="5786478" cy="3000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 calcmode="lin" valueType="num">
                                      <p:cBhvr additive="base">
                                        <p:cTn id="1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115328" cy="5411807"/>
          </a:xfrm>
        </p:spPr>
        <p:txBody>
          <a:bodyPr/>
          <a:lstStyle/>
          <a:p>
            <a:pPr algn="r" rtl="1"/>
            <a:r>
              <a:rPr lang="ar-DZ" dirty="0" smtClean="0"/>
              <a:t>وبتطبيق الخطوات السابقة على المحور الثاني وعلى جميع فقرات الاستبيان نحصل على النتائج التالية:</a:t>
            </a:r>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fr-FR" dirty="0" smtClean="0"/>
          </a:p>
          <a:p>
            <a:pPr algn="r" rtl="1"/>
            <a:r>
              <a:rPr lang="ar-DZ" dirty="0" smtClean="0"/>
              <a:t>وهي قيم ثبات عالية كذلك.</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285852" y="2071678"/>
            <a:ext cx="4786346" cy="1500198"/>
          </a:xfrm>
          <a:prstGeom prst="rect">
            <a:avLst/>
          </a:prstGeom>
          <a:noFill/>
          <a:ln w="9525">
            <a:noFill/>
            <a:miter lim="800000"/>
            <a:headEnd/>
            <a:tailEnd/>
          </a:ln>
        </p:spPr>
      </p:pic>
      <p:pic>
        <p:nvPicPr>
          <p:cNvPr id="6" name="Image 5"/>
          <p:cNvPicPr/>
          <p:nvPr/>
        </p:nvPicPr>
        <p:blipFill>
          <a:blip r:embed="rId3"/>
          <a:srcRect/>
          <a:stretch>
            <a:fillRect/>
          </a:stretch>
        </p:blipFill>
        <p:spPr bwMode="auto">
          <a:xfrm>
            <a:off x="1357290" y="3857628"/>
            <a:ext cx="4857784" cy="1571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rtl="1"/>
            <a:r>
              <a:rPr lang="ar-DZ" sz="3600" b="1" dirty="0" smtClean="0"/>
              <a:t>حساب الإحصاءات الوصفية لمحاور الدراسة</a:t>
            </a:r>
            <a:endParaRPr lang="fr-FR" sz="36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
        <p:nvSpPr>
          <p:cNvPr id="7" name="Espace réservé du contenu 6"/>
          <p:cNvSpPr>
            <a:spLocks noGrp="1"/>
          </p:cNvSpPr>
          <p:nvPr>
            <p:ph idx="1"/>
          </p:nvPr>
        </p:nvSpPr>
        <p:spPr/>
        <p:txBody>
          <a:bodyPr/>
          <a:lstStyle/>
          <a:p>
            <a:pPr algn="just" rtl="1"/>
            <a:r>
              <a:rPr lang="ar-DZ" dirty="0" smtClean="0"/>
              <a:t>يمكن حساب التكرارات والنسب المئوية والمتوسطات الحسابية والانحرافات المعيارية لعبارات محاور الدراسة وكذلك المتوسطات الحسابية والانحرافات المعيارية لمحاور الدراسة كما يلي:</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401080" cy="5643602"/>
          </a:xfrm>
        </p:spPr>
        <p:txBody>
          <a:bodyPr/>
          <a:lstStyle/>
          <a:p>
            <a:pPr algn="r" rtl="1"/>
            <a:r>
              <a:rPr lang="ar-DZ" sz="2400" dirty="0" smtClean="0"/>
              <a:t>لحساب التكرارات والنسب المئوية لعبارات محاور الدراسة نتبع نفس الخطوات السابقة في حساب التكرارات والنسب المئوية للبيانات </a:t>
            </a:r>
            <a:r>
              <a:rPr lang="ar-DZ" sz="2400" dirty="0" err="1" smtClean="0"/>
              <a:t>الديموغرافية</a:t>
            </a:r>
            <a:r>
              <a:rPr lang="ar-DZ" sz="2400" dirty="0" smtClean="0"/>
              <a:t> فنحصل على النتائج التالية:</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142976" y="2000240"/>
            <a:ext cx="6858048" cy="421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58204" cy="6143668"/>
          </a:xfrm>
        </p:spPr>
        <p:txBody>
          <a:bodyPr>
            <a:normAutofit/>
          </a:bodyPr>
          <a:lstStyle/>
          <a:p>
            <a:pPr algn="r" rtl="1"/>
            <a:r>
              <a:rPr lang="ar-DZ" sz="2400" dirty="0" smtClean="0"/>
              <a:t>ولحساب المتوسطات الحسابية والانحرافات المعيارية لعبارات المحاور نتبع الخطوات التالية:</a:t>
            </a:r>
            <a:endParaRPr lang="fr-FR" sz="2400" dirty="0" smtClean="0"/>
          </a:p>
          <a:p>
            <a:pPr rtl="1"/>
            <a:r>
              <a:rPr lang="fr-FR" sz="2400" dirty="0" smtClean="0"/>
              <a:t>Analyse</a:t>
            </a:r>
          </a:p>
          <a:p>
            <a:pPr rtl="1"/>
            <a:r>
              <a:rPr lang="fr-FR" sz="2400" dirty="0" smtClean="0"/>
              <a:t>        Statistiques descriptives</a:t>
            </a:r>
          </a:p>
          <a:p>
            <a:pPr rtl="1"/>
            <a:r>
              <a:rPr lang="fr-FR" sz="2400" dirty="0" smtClean="0"/>
              <a:t>                                    Descriptives</a:t>
            </a:r>
          </a:p>
          <a:p>
            <a:pPr algn="r" rtl="1"/>
            <a:r>
              <a:rPr lang="ar-DZ" sz="2400" dirty="0" smtClean="0"/>
              <a:t>فنحصل على النافذة التالية:</a:t>
            </a:r>
          </a:p>
          <a:p>
            <a:pPr algn="r" rtl="1"/>
            <a:endParaRPr lang="fr-FR" sz="24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785918" y="3071810"/>
            <a:ext cx="5214974" cy="3286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58204" cy="5929354"/>
          </a:xfrm>
        </p:spPr>
        <p:txBody>
          <a:bodyPr/>
          <a:lstStyle/>
          <a:p>
            <a:pPr algn="r" rtl="1"/>
            <a:r>
              <a:rPr lang="ar-DZ" dirty="0" smtClean="0"/>
              <a:t>وبعد إدخال المتغيرات (عبارات المحاور) ثم الضغط على الزر  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2071670" y="2000240"/>
            <a:ext cx="5143536" cy="43481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58204" cy="5411807"/>
          </a:xfrm>
        </p:spPr>
        <p:txBody>
          <a:bodyPr/>
          <a:lstStyle/>
          <a:p>
            <a:pPr algn="r" rtl="1"/>
            <a:r>
              <a:rPr lang="ar-DZ" dirty="0" smtClean="0"/>
              <a:t>يتم اختيار المتوسط والانحراف المعياري ونضغط على  ثم </a:t>
            </a:r>
            <a:r>
              <a:rPr lang="fr-FR" dirty="0" smtClean="0"/>
              <a:t> </a:t>
            </a:r>
            <a:r>
              <a:rPr lang="ar-DZ" dirty="0" smtClean="0"/>
              <a:t>فنحصل على النتائج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2500298" y="1857364"/>
            <a:ext cx="4071966" cy="44291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186766" cy="5411807"/>
          </a:xfrm>
        </p:spPr>
        <p:txBody>
          <a:bodyPr/>
          <a:lstStyle/>
          <a:p>
            <a:pPr algn="r" rtl="1"/>
            <a:r>
              <a:rPr lang="ar-DZ" sz="2400" dirty="0" smtClean="0"/>
              <a:t>ولحساب المتوسطات الحسابية والانحرافات المعيارية نتبع الخطوات التالية:</a:t>
            </a:r>
            <a:endParaRPr lang="fr-FR" sz="2400" dirty="0" smtClean="0"/>
          </a:p>
          <a:p>
            <a:pPr rtl="1"/>
            <a:r>
              <a:rPr lang="fr-FR" sz="2400" dirty="0" smtClean="0"/>
              <a:t>Transformer </a:t>
            </a:r>
          </a:p>
          <a:p>
            <a:pPr rtl="1"/>
            <a:r>
              <a:rPr lang="fr-FR" sz="2400" dirty="0" smtClean="0"/>
              <a:t>          Calculer la variable</a:t>
            </a:r>
          </a:p>
          <a:p>
            <a:pPr algn="r" rtl="1"/>
            <a:r>
              <a:rPr lang="ar-DZ" sz="2400" dirty="0" smtClean="0"/>
              <a:t>فنحصل على الشكل التالي:</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428728" y="3071810"/>
            <a:ext cx="6286544"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830761" y="1500174"/>
            <a:ext cx="4313239"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85800" indent="-685800" algn="r" rtl="1"/>
            <a:r>
              <a:rPr lang="ar-DZ" sz="2400" b="1" dirty="0">
                <a:cs typeface="Arial" charset="0"/>
              </a:rPr>
              <a:t>تسمح هذه القائمة كما هو موضح بالشكل التالي بعمل عدة عمليات منها:</a:t>
            </a:r>
          </a:p>
          <a:p>
            <a:pPr marL="685800" indent="-685800" algn="r" rtl="1"/>
            <a:endParaRPr lang="ar-DZ" sz="2400" b="1" dirty="0">
              <a:cs typeface="Arial" charset="0"/>
            </a:endParaRPr>
          </a:p>
          <a:p>
            <a:pPr marL="685800" indent="-685800" algn="r" rtl="1">
              <a:buFontTx/>
              <a:buAutoNum type="arabicPeriod"/>
            </a:pPr>
            <a:r>
              <a:rPr lang="ar-DZ" sz="2400" b="1" dirty="0">
                <a:cs typeface="Arial" charset="0"/>
              </a:rPr>
              <a:t>إنشاء ملف.</a:t>
            </a:r>
          </a:p>
          <a:p>
            <a:pPr marL="685800" indent="-685800" algn="r" rtl="1">
              <a:buFontTx/>
              <a:buAutoNum type="arabicPeriod"/>
            </a:pPr>
            <a:r>
              <a:rPr lang="ar-DZ" sz="2400" b="1" dirty="0">
                <a:cs typeface="Arial" charset="0"/>
              </a:rPr>
              <a:t>فتح وحفظ وطباعة ملف.</a:t>
            </a:r>
          </a:p>
          <a:p>
            <a:pPr marL="685800" indent="-685800" algn="r" rtl="1">
              <a:buFontTx/>
              <a:buAutoNum type="arabicPeriod"/>
            </a:pPr>
            <a:r>
              <a:rPr lang="ar-DZ" sz="2400" b="1" dirty="0">
                <a:cs typeface="Arial" charset="0"/>
              </a:rPr>
              <a:t>الخ  ملف من برنامج آخر</a:t>
            </a:r>
            <a:r>
              <a:rPr lang="fr-FR" sz="2400" b="1" dirty="0">
                <a:cs typeface="Arial" charset="0"/>
              </a:rPr>
              <a:t>(Ms </a:t>
            </a:r>
            <a:r>
              <a:rPr lang="fr-FR" sz="2400" b="1" dirty="0" err="1">
                <a:cs typeface="Arial" charset="0"/>
              </a:rPr>
              <a:t>Excel;Ms</a:t>
            </a:r>
            <a:r>
              <a:rPr lang="fr-FR" sz="2400" b="1" dirty="0">
                <a:cs typeface="Arial" charset="0"/>
              </a:rPr>
              <a:t> Access…)</a:t>
            </a:r>
            <a:r>
              <a:rPr lang="ar-DZ" sz="2400" b="1" dirty="0">
                <a:cs typeface="Arial" charset="0"/>
              </a:rPr>
              <a:t> .....الخ</a:t>
            </a:r>
            <a:r>
              <a:rPr lang="ar-DZ" sz="2400" dirty="0"/>
              <a:t> </a:t>
            </a:r>
            <a:endParaRPr lang="fr-FR" sz="2400" dirty="0"/>
          </a:p>
        </p:txBody>
      </p:sp>
      <p:sp>
        <p:nvSpPr>
          <p:cNvPr id="36867" name="Rectangle 3"/>
          <p:cNvSpPr>
            <a:spLocks noChangeArrowheads="1"/>
          </p:cNvSpPr>
          <p:nvPr/>
        </p:nvSpPr>
        <p:spPr bwMode="auto">
          <a:xfrm>
            <a:off x="947653" y="260350"/>
            <a:ext cx="7470292" cy="753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dirty="0">
                <a:latin typeface="Times New Roman" pitchFamily="18" charset="0"/>
                <a:cs typeface="Times New Roman" pitchFamily="18" charset="0"/>
              </a:rPr>
              <a:t>1. </a:t>
            </a:r>
            <a:r>
              <a:rPr lang="ar-SA" sz="3600" b="1" dirty="0">
                <a:latin typeface="Times New Roman" pitchFamily="18" charset="0"/>
                <a:cs typeface="Times New Roman" pitchFamily="18" charset="0"/>
              </a:rPr>
              <a:t>قائمة الملف:</a:t>
            </a:r>
            <a:r>
              <a:rPr lang="fr-FR" sz="3600" b="1" dirty="0">
                <a:cs typeface="Arial" charset="0"/>
              </a:rPr>
              <a:t>      </a:t>
            </a:r>
            <a:r>
              <a:rPr lang="fr-FR" sz="3600" b="1" dirty="0">
                <a:latin typeface="Times New Roman" pitchFamily="18" charset="0"/>
                <a:cs typeface="Times New Roman" pitchFamily="18" charset="0"/>
              </a:rPr>
              <a:t>fichier                     file</a:t>
            </a:r>
            <a:endParaRPr lang="ar-SA" sz="3600" b="1" dirty="0">
              <a:latin typeface="Times New Roman" pitchFamily="18" charset="0"/>
              <a:cs typeface="Times New Roman" pitchFamily="18" charset="0"/>
            </a:endParaRP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857232"/>
            <a:ext cx="5037140" cy="6000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525434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Effect transition="in" filter="fade">
                                      <p:cBhvr>
                                        <p:cTn id="19" dur="1000"/>
                                        <p:tgtEl>
                                          <p:spTgt spid="36866">
                                            <p:txEl>
                                              <p:pRg st="2" end="2"/>
                                            </p:txEl>
                                          </p:spTgt>
                                        </p:tgtEl>
                                      </p:cBhvr>
                                    </p:animEffect>
                                    <p:anim calcmode="lin" valueType="num">
                                      <p:cBhvr>
                                        <p:cTn id="20"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6866">
                                            <p:txEl>
                                              <p:pRg st="3" end="3"/>
                                            </p:txEl>
                                          </p:spTgt>
                                        </p:tgtEl>
                                        <p:attrNameLst>
                                          <p:attrName>style.visibility</p:attrName>
                                        </p:attrNameLst>
                                      </p:cBhvr>
                                      <p:to>
                                        <p:strVal val="visible"/>
                                      </p:to>
                                    </p:set>
                                    <p:animEffect transition="in" filter="fade">
                                      <p:cBhvr>
                                        <p:cTn id="26" dur="1000"/>
                                        <p:tgtEl>
                                          <p:spTgt spid="36866">
                                            <p:txEl>
                                              <p:pRg st="3" end="3"/>
                                            </p:txEl>
                                          </p:spTgt>
                                        </p:tgtEl>
                                      </p:cBhvr>
                                    </p:animEffect>
                                    <p:anim calcmode="lin" valueType="num">
                                      <p:cBhvr>
                                        <p:cTn id="27"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6866">
                                            <p:txEl>
                                              <p:pRg st="4" end="4"/>
                                            </p:txEl>
                                          </p:spTgt>
                                        </p:tgtEl>
                                        <p:attrNameLst>
                                          <p:attrName>style.visibility</p:attrName>
                                        </p:attrNameLst>
                                      </p:cBhvr>
                                      <p:to>
                                        <p:strVal val="visible"/>
                                      </p:to>
                                    </p:set>
                                    <p:animEffect transition="in" filter="fade">
                                      <p:cBhvr>
                                        <p:cTn id="33" dur="1000"/>
                                        <p:tgtEl>
                                          <p:spTgt spid="36866">
                                            <p:txEl>
                                              <p:pRg st="4" end="4"/>
                                            </p:txEl>
                                          </p:spTgt>
                                        </p:tgtEl>
                                      </p:cBhvr>
                                    </p:animEffect>
                                    <p:anim calcmode="lin" valueType="num">
                                      <p:cBhvr>
                                        <p:cTn id="34"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268"/>
                                        </p:tgtEl>
                                        <p:attrNameLst>
                                          <p:attrName>style.visibility</p:attrName>
                                        </p:attrNameLst>
                                      </p:cBhvr>
                                      <p:to>
                                        <p:strVal val="visible"/>
                                      </p:to>
                                    </p:set>
                                    <p:animEffect transition="in" filter="barn(inVertical)">
                                      <p:cBhvr>
                                        <p:cTn id="4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58204" cy="5715040"/>
          </a:xfrm>
        </p:spPr>
        <p:txBody>
          <a:bodyPr/>
          <a:lstStyle/>
          <a:p>
            <a:pPr algn="r" rtl="1"/>
            <a:r>
              <a:rPr lang="ar-DZ" dirty="0" smtClean="0"/>
              <a:t>وبالضغط على </a:t>
            </a:r>
            <a:r>
              <a:rPr lang="fr-FR" dirty="0" smtClean="0"/>
              <a:t>calculer la variable</a:t>
            </a:r>
            <a:r>
              <a:rPr lang="ar-DZ" dirty="0" smtClean="0"/>
              <a:t> نحصل على النافذة التالية:</a:t>
            </a:r>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071538" y="1928802"/>
            <a:ext cx="6929486" cy="4357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329642" cy="5411807"/>
          </a:xfrm>
        </p:spPr>
        <p:txBody>
          <a:bodyPr/>
          <a:lstStyle/>
          <a:p>
            <a:pPr algn="r" rtl="1"/>
            <a:r>
              <a:rPr lang="ar-DZ" dirty="0" smtClean="0"/>
              <a:t>نختار </a:t>
            </a:r>
            <a:r>
              <a:rPr lang="fr-FR" dirty="0" smtClean="0"/>
              <a:t> </a:t>
            </a:r>
            <a:r>
              <a:rPr lang="ar-DZ" dirty="0" smtClean="0"/>
              <a:t>من مجموعة الدوال في الأعلى ثم  في الأسفل ثم الضغط على زر  لنقلها إلى الأعلى فنحصل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428728" y="2357430"/>
            <a:ext cx="6143668" cy="4000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472518" cy="6000792"/>
          </a:xfrm>
        </p:spPr>
        <p:txBody>
          <a:bodyPr/>
          <a:lstStyle/>
          <a:p>
            <a:pPr algn="just" rtl="1"/>
            <a:r>
              <a:rPr lang="ar-DZ" sz="2000" dirty="0" smtClean="0"/>
              <a:t>وبإدخال عبارات البعد الأول من المحور الأول الثلاثة في دالة المتوسط مع الفصل بينها بفواصل وتسمية المتغير الجديد في مربع </a:t>
            </a:r>
            <a:r>
              <a:rPr lang="fr-FR" sz="2000" dirty="0" smtClean="0"/>
              <a:t>(Variable cible)</a:t>
            </a:r>
            <a:r>
              <a:rPr lang="ar-DZ" sz="2000" dirty="0" smtClean="0"/>
              <a:t> ونسميه مثلا </a:t>
            </a:r>
            <a:r>
              <a:rPr lang="fr-FR" sz="2000" dirty="0" smtClean="0"/>
              <a:t>(tot11) </a:t>
            </a:r>
            <a:r>
              <a:rPr lang="ar-DZ" sz="2000" dirty="0" smtClean="0"/>
              <a:t>وبالضغط على زر  نحصل على متغير جديد في شاشة المعطيات وبتكرار نفس الخطوات السابقة فنحصل على متغيرات جديدة لكل بعد من أبعاد محاور الدراسة ومتغيرات جديدة أخرى خاصة بالمحاور ويصبح شكل الملف في شاشة </a:t>
            </a:r>
            <a:r>
              <a:rPr lang="fr-FR" sz="2000" dirty="0" smtClean="0"/>
              <a:t>(Affichages des données)</a:t>
            </a:r>
            <a:r>
              <a:rPr lang="ar-DZ" sz="2000" dirty="0" smtClean="0"/>
              <a:t> كما يلي:</a:t>
            </a:r>
            <a:endParaRPr lang="fr-FR" sz="20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357290" y="2500306"/>
            <a:ext cx="6572296" cy="37862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58204" cy="5554683"/>
          </a:xfrm>
        </p:spPr>
        <p:txBody>
          <a:bodyPr/>
          <a:lstStyle/>
          <a:p>
            <a:pPr algn="r" rtl="1"/>
            <a:r>
              <a:rPr lang="ar-DZ" dirty="0" smtClean="0"/>
              <a:t>أما شكل الملف في شاشة </a:t>
            </a:r>
            <a:r>
              <a:rPr lang="fr-FR" dirty="0" smtClean="0"/>
              <a:t>(Affichages des variables)</a:t>
            </a:r>
            <a:r>
              <a:rPr lang="ar-DZ" dirty="0" smtClean="0"/>
              <a:t> كما يلي:</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357290" y="1809944"/>
            <a:ext cx="6429419" cy="4405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329642" cy="5857916"/>
          </a:xfrm>
        </p:spPr>
        <p:txBody>
          <a:bodyPr/>
          <a:lstStyle/>
          <a:p>
            <a:pPr algn="r" rtl="1"/>
            <a:r>
              <a:rPr lang="ar-DZ" sz="2400" dirty="0" smtClean="0"/>
              <a:t>ويتم حساب المتوسطات والانحرافات المعيارية لهذه المتغيرات الجديدة </a:t>
            </a:r>
            <a:r>
              <a:rPr lang="ar-DZ" sz="2400" dirty="0" err="1" smtClean="0"/>
              <a:t>باتباع</a:t>
            </a:r>
            <a:r>
              <a:rPr lang="ar-DZ" sz="2400" dirty="0" smtClean="0"/>
              <a:t> نفس الخطوات السابقة المتبعة في حساب المتوسطات والانحرافات المعيارية لعبارات المحاور فنحصل على النتائج التالية:</a:t>
            </a:r>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643042" y="2071679"/>
            <a:ext cx="5643601" cy="4000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3600" b="1" dirty="0" smtClean="0"/>
              <a:t>اختبار الفرضيات</a:t>
            </a:r>
            <a:endParaRPr lang="fr-FR" sz="3600" dirty="0"/>
          </a:p>
        </p:txBody>
      </p:sp>
      <p:sp>
        <p:nvSpPr>
          <p:cNvPr id="3" name="Espace réservé du contenu 2"/>
          <p:cNvSpPr>
            <a:spLocks noGrp="1"/>
          </p:cNvSpPr>
          <p:nvPr>
            <p:ph idx="1"/>
          </p:nvPr>
        </p:nvSpPr>
        <p:spPr/>
        <p:txBody>
          <a:bodyPr/>
          <a:lstStyle/>
          <a:p>
            <a:pPr algn="r" rtl="1"/>
            <a:r>
              <a:rPr lang="ar-DZ" dirty="0" smtClean="0"/>
              <a:t>بالنسبة لهذه الدراسة يمكن طرح الفرضيات التالية:</a:t>
            </a:r>
            <a:endParaRPr lang="fr-FR" dirty="0" smtClean="0"/>
          </a:p>
          <a:p>
            <a:pPr algn="r" rtl="1"/>
            <a:r>
              <a:rPr lang="ar-DZ" dirty="0" smtClean="0"/>
              <a:t>الفرضية الأولى: ليست هناك علاقة ذات دلالة إحصائية بين المناخ التنظيمي والرضا الوظيفي من وجهة نظر أعضاء هيئة التدريس في جامعة 20 أوت 1955- </a:t>
            </a:r>
            <a:r>
              <a:rPr lang="ar-DZ" dirty="0" err="1" smtClean="0"/>
              <a:t>سكيكدة</a:t>
            </a:r>
            <a:r>
              <a:rPr lang="ar-DZ" dirty="0" smtClean="0"/>
              <a:t>.</a:t>
            </a:r>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472518" cy="5626121"/>
          </a:xfrm>
        </p:spPr>
        <p:txBody>
          <a:bodyPr/>
          <a:lstStyle/>
          <a:p>
            <a:pPr algn="r" rtl="1"/>
            <a:r>
              <a:rPr lang="ar-DZ" sz="2400" dirty="0" smtClean="0"/>
              <a:t>لاختبار هذه الفرضية نتبع الخطوات التالية:</a:t>
            </a:r>
            <a:endParaRPr lang="fr-FR" sz="2400" dirty="0" smtClean="0"/>
          </a:p>
          <a:p>
            <a:r>
              <a:rPr lang="fr-FR" sz="2400" dirty="0" smtClean="0"/>
              <a:t>Analyse</a:t>
            </a:r>
          </a:p>
          <a:p>
            <a:r>
              <a:rPr lang="fr-FR" sz="2400" dirty="0" smtClean="0"/>
              <a:t>         Corrélation</a:t>
            </a:r>
          </a:p>
          <a:p>
            <a:r>
              <a:rPr lang="fr-FR" sz="2400" dirty="0" smtClean="0"/>
              <a:t>                       </a:t>
            </a:r>
            <a:r>
              <a:rPr lang="fr-FR" sz="2400" dirty="0" err="1" smtClean="0"/>
              <a:t>Bivariée</a:t>
            </a:r>
            <a:endParaRPr lang="fr-FR" sz="2400" dirty="0" smtClean="0"/>
          </a:p>
          <a:p>
            <a:pPr algn="r" rtl="1"/>
            <a:r>
              <a:rPr lang="ar-DZ" sz="2400" dirty="0" smtClean="0"/>
              <a:t>فنحصل على الشكل التالي:</a:t>
            </a:r>
          </a:p>
          <a:p>
            <a:pPr algn="r" rtl="1"/>
            <a:endParaRPr lang="ar-DZ" sz="2400" dirty="0" smtClean="0"/>
          </a:p>
          <a:p>
            <a:pPr algn="r" rtl="1"/>
            <a:endParaRPr lang="fr-FR" sz="2400"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285852" y="2928934"/>
            <a:ext cx="6357982" cy="3429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401080" cy="5554683"/>
          </a:xfrm>
        </p:spPr>
        <p:txBody>
          <a:bodyPr/>
          <a:lstStyle/>
          <a:p>
            <a:pPr algn="r" rtl="1"/>
            <a:r>
              <a:rPr lang="ar-DZ" dirty="0" smtClean="0"/>
              <a:t>بالضغط على </a:t>
            </a:r>
            <a:r>
              <a:rPr lang="fr-FR" dirty="0" err="1" smtClean="0"/>
              <a:t>Bivariée</a:t>
            </a:r>
            <a:r>
              <a:rPr lang="ar-DZ" dirty="0" smtClean="0"/>
              <a:t> نحصل على النافذة التالية:</a:t>
            </a:r>
            <a:endParaRPr lang="fr-FR" dirty="0" smtClean="0"/>
          </a:p>
          <a:p>
            <a:pPr algn="r" rtl="1"/>
            <a:endParaRPr lang="fr-FR"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428728" y="1476374"/>
            <a:ext cx="6072230" cy="45243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401080" cy="5857916"/>
          </a:xfrm>
        </p:spPr>
        <p:txBody>
          <a:bodyPr>
            <a:normAutofit/>
          </a:bodyPr>
          <a:lstStyle/>
          <a:p>
            <a:pPr algn="r" rtl="1"/>
            <a:r>
              <a:rPr lang="ar-DZ" sz="2400" dirty="0" err="1" smtClean="0"/>
              <a:t>بادخال</a:t>
            </a:r>
            <a:r>
              <a:rPr lang="ar-DZ" sz="2400" dirty="0" smtClean="0"/>
              <a:t> متغير </a:t>
            </a:r>
            <a:r>
              <a:rPr lang="fr-FR" sz="2400" dirty="0" smtClean="0"/>
              <a:t>(tot1)</a:t>
            </a:r>
            <a:r>
              <a:rPr lang="ar-DZ" sz="2400" dirty="0" smtClean="0"/>
              <a:t> الذي يعبر عن محور المناخ التنظيمي والمتغير </a:t>
            </a:r>
            <a:r>
              <a:rPr lang="fr-FR" sz="2400" dirty="0" smtClean="0"/>
              <a:t>(tot2)</a:t>
            </a:r>
            <a:r>
              <a:rPr lang="ar-DZ" sz="2400" dirty="0" smtClean="0"/>
              <a:t> إلى مربع المتغيرات على يمين النافذة واختيار معامل ارتباط </a:t>
            </a:r>
            <a:r>
              <a:rPr lang="ar-DZ" sz="2400" dirty="0" err="1" smtClean="0"/>
              <a:t>بيرسون</a:t>
            </a:r>
            <a:r>
              <a:rPr lang="ar-DZ" sz="2400" dirty="0" smtClean="0"/>
              <a:t> لأن المتغيرين كميين واختيار الاختبار ذو ذيلين </a:t>
            </a:r>
            <a:r>
              <a:rPr lang="fr-FR" sz="2400" dirty="0" smtClean="0"/>
              <a:t>(Bilatéral) </a:t>
            </a:r>
            <a:r>
              <a:rPr lang="ar-DZ" sz="2400" dirty="0" smtClean="0"/>
              <a:t>كما يلي:</a:t>
            </a:r>
          </a:p>
          <a:p>
            <a:pPr algn="r" rtl="1"/>
            <a:endParaRPr lang="fr-FR" sz="24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1142976" y="2357430"/>
            <a:ext cx="6143668" cy="390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329642" cy="5626121"/>
          </a:xfrm>
        </p:spPr>
        <p:txBody>
          <a:bodyPr>
            <a:normAutofit lnSpcReduction="10000"/>
          </a:bodyPr>
          <a:lstStyle/>
          <a:p>
            <a:pPr algn="r" rtl="1"/>
            <a:r>
              <a:rPr lang="ar-DZ" dirty="0" smtClean="0"/>
              <a:t>وبالضغط على زر        نحصل على النتائج التالية:</a:t>
            </a:r>
            <a:endParaRPr lang="fr-FR"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r>
              <a:rPr lang="ar-DZ" sz="2600" dirty="0" smtClean="0"/>
              <a:t>نلاحظ أن معامل الارتباط بين المناخ التنظيمي والرضا الوظيفي يقدر </a:t>
            </a:r>
            <a:r>
              <a:rPr lang="ar-DZ" sz="2600" dirty="0" err="1" smtClean="0"/>
              <a:t>بـ</a:t>
            </a:r>
            <a:r>
              <a:rPr lang="ar-DZ" sz="2600" dirty="0" smtClean="0"/>
              <a:t> 0.68 وهو معنوي عند مستوى معنوية 0.01. وبالتالي نرفض الفرضية العدمية ونقبل الفرضية البديلة التي تؤكد وجود علاقة ارتباط معنوية بين المناخ التنظيمي والرضا الوظيفي.</a:t>
            </a:r>
            <a:endParaRPr lang="fr-FR" sz="2600" dirty="0"/>
          </a:p>
        </p:txBody>
      </p:sp>
      <p:sp>
        <p:nvSpPr>
          <p:cNvPr id="4" name="Espace réservé du pied de page 3"/>
          <p:cNvSpPr>
            <a:spLocks noGrp="1"/>
          </p:cNvSpPr>
          <p:nvPr>
            <p:ph type="ftr" sz="quarter" idx="11"/>
          </p:nvPr>
        </p:nvSpPr>
        <p:spPr/>
        <p:txBody>
          <a:bodyPr/>
          <a:lstStyle/>
          <a:p>
            <a:r>
              <a:rPr lang="ar-DZ" smtClean="0"/>
              <a:t>إعداد الدكتور أحسن طيار </a:t>
            </a:r>
            <a:endParaRPr lang="fr-FR"/>
          </a:p>
        </p:txBody>
      </p:sp>
      <p:pic>
        <p:nvPicPr>
          <p:cNvPr id="5" name="Image 4"/>
          <p:cNvPicPr/>
          <p:nvPr/>
        </p:nvPicPr>
        <p:blipFill>
          <a:blip r:embed="rId2"/>
          <a:srcRect/>
          <a:stretch>
            <a:fillRect/>
          </a:stretch>
        </p:blipFill>
        <p:spPr bwMode="auto">
          <a:xfrm>
            <a:off x="4857752" y="714356"/>
            <a:ext cx="809625" cy="357190"/>
          </a:xfrm>
          <a:prstGeom prst="rect">
            <a:avLst/>
          </a:prstGeom>
          <a:noFill/>
          <a:ln w="9525">
            <a:noFill/>
            <a:miter lim="800000"/>
            <a:headEnd/>
            <a:tailEnd/>
          </a:ln>
        </p:spPr>
      </p:pic>
      <p:pic>
        <p:nvPicPr>
          <p:cNvPr id="6" name="Image 5"/>
          <p:cNvPicPr/>
          <p:nvPr/>
        </p:nvPicPr>
        <p:blipFill>
          <a:blip r:embed="rId3"/>
          <a:srcRect/>
          <a:stretch>
            <a:fillRect/>
          </a:stretch>
        </p:blipFill>
        <p:spPr bwMode="auto">
          <a:xfrm>
            <a:off x="1714480" y="1500174"/>
            <a:ext cx="5786478" cy="2286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3345</TotalTime>
  <Words>3851</Words>
  <Application>Microsoft Office PowerPoint</Application>
  <PresentationFormat>Affichage à l'écran (4:3)</PresentationFormat>
  <Paragraphs>648</Paragraphs>
  <Slides>116</Slides>
  <Notes>0</Notes>
  <HiddenSlides>0</HiddenSlides>
  <MMClips>0</MMClips>
  <ScaleCrop>false</ScaleCrop>
  <HeadingPairs>
    <vt:vector size="4" baseType="variant">
      <vt:variant>
        <vt:lpstr>Thème</vt:lpstr>
      </vt:variant>
      <vt:variant>
        <vt:i4>1</vt:i4>
      </vt:variant>
      <vt:variant>
        <vt:lpstr>Titres des diapositives</vt:lpstr>
      </vt:variant>
      <vt:variant>
        <vt:i4>116</vt:i4>
      </vt:variant>
    </vt:vector>
  </HeadingPairs>
  <TitlesOfParts>
    <vt:vector size="117" baseType="lpstr">
      <vt:lpstr>Thème Office</vt:lpstr>
      <vt:lpstr>Diapositive 1</vt:lpstr>
      <vt:lpstr>Diapositive 2</vt:lpstr>
      <vt:lpstr>القوائم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النوافذ فى مجموعة برامج SPSS The SPSS for windows dialog box </vt:lpstr>
      <vt:lpstr>1- محرر البيانات </vt:lpstr>
      <vt:lpstr>Diapositive 33</vt:lpstr>
      <vt:lpstr>Diapositive 34</vt:lpstr>
      <vt:lpstr>Diapositive 35</vt:lpstr>
      <vt:lpstr>توصيف المتغيرات vue des variables</vt:lpstr>
      <vt:lpstr>Diapositive 37</vt:lpstr>
      <vt:lpstr>Diapositive 38</vt:lpstr>
      <vt:lpstr>Diapositive 39</vt:lpstr>
      <vt:lpstr> vue des variables2- نافذة المتغيرات </vt:lpstr>
      <vt:lpstr>توصيف المتغيرات  vue des variables    (Type)</vt:lpstr>
      <vt:lpstr>Diapositive 42</vt:lpstr>
      <vt:lpstr>توصيف المتغيرات  vue des variables</vt:lpstr>
      <vt:lpstr>توصيف المتغيرات ‘Names</vt:lpstr>
      <vt:lpstr>توصيف المتغيرات   manquant )) (القيم المفقودة)</vt:lpstr>
      <vt:lpstr>توصيف المتغيرات (vue de variables)</vt:lpstr>
      <vt:lpstr>توصيف المتغيرات</vt:lpstr>
      <vt:lpstr>ترمیز البیانات</vt:lpstr>
      <vt:lpstr>Diapositive 49</vt:lpstr>
      <vt:lpstr>مثال حول الاستبيان</vt:lpstr>
      <vt:lpstr>دليل الترميز </vt:lpstr>
      <vt:lpstr>إدخال البيانات في برنامج SPSS</vt:lpstr>
      <vt:lpstr>شاشة Affichages des variables</vt:lpstr>
      <vt:lpstr>تعريف المتغيرات</vt:lpstr>
      <vt:lpstr>Diapositive 55</vt:lpstr>
      <vt:lpstr>Diapositive 56</vt:lpstr>
      <vt:lpstr>Diapositive 57</vt:lpstr>
      <vt:lpstr>Diapositive 58</vt:lpstr>
      <vt:lpstr>Diapositive 59</vt:lpstr>
      <vt:lpstr>Diapositive 60</vt:lpstr>
      <vt:lpstr>Diapositive 61</vt:lpstr>
      <vt:lpstr>Diapositive 62</vt:lpstr>
      <vt:lpstr>إدخال البيانات</vt:lpstr>
      <vt:lpstr>Diapositive 64</vt:lpstr>
      <vt:lpstr>تحليل محاور الاستبيان</vt:lpstr>
      <vt:lpstr>تحليل البيانات الديموغرافية</vt:lpstr>
      <vt:lpstr>Diapositive 67</vt:lpstr>
      <vt:lpstr>Diapositive 68</vt:lpstr>
      <vt:lpstr>Diapositive 69</vt:lpstr>
      <vt:lpstr>Diapositive 70</vt:lpstr>
      <vt:lpstr>Diapositive 71</vt:lpstr>
      <vt:lpstr>Diapositive 72</vt:lpstr>
      <vt:lpstr>Diapositive 73</vt:lpstr>
      <vt:lpstr>Diapositive 74</vt:lpstr>
      <vt:lpstr>اختبار صدق الاستبيان</vt:lpstr>
      <vt:lpstr>اختبار صدق الاستبيان</vt:lpstr>
      <vt:lpstr>Diapositive 77</vt:lpstr>
      <vt:lpstr>Diapositive 78</vt:lpstr>
      <vt:lpstr>Diapositive 79</vt:lpstr>
      <vt:lpstr>Diapositive 80</vt:lpstr>
      <vt:lpstr>Diapositive 81</vt:lpstr>
      <vt:lpstr>Diapositive 82</vt:lpstr>
      <vt:lpstr>Diapositive 83</vt:lpstr>
      <vt:lpstr>حساب الإحصاءات الوصفية لمحاور الدراسة</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اختبار الفرضيات</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إحصائي شهير يستعمل لإجراء التحاليل الإحصائية ورسم الأشكال البيانية.برنامج شامل وسهل الاستخدام بمجموعة من البيانات والأدوات التحليلية التنبؤية يمنحك القوة التي تحتاج لبناء وبسهولة نماذج بمعادلة هيكلية بأكثر دقة من التقنيات     الإحصائية المألوفة. مع SPSS Amos</dc:title>
  <dc:creator>Windows User</dc:creator>
  <cp:lastModifiedBy>Windows User</cp:lastModifiedBy>
  <cp:revision>129</cp:revision>
  <dcterms:created xsi:type="dcterms:W3CDTF">2015-10-15T18:58:07Z</dcterms:created>
  <dcterms:modified xsi:type="dcterms:W3CDTF">2016-11-13T07:56:34Z</dcterms:modified>
</cp:coreProperties>
</file>