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68" r:id="rId4"/>
    <p:sldId id="300" r:id="rId5"/>
    <p:sldId id="301" r:id="rId6"/>
    <p:sldId id="302" r:id="rId7"/>
    <p:sldId id="303" r:id="rId8"/>
    <p:sldId id="304" r:id="rId9"/>
    <p:sldId id="305" r:id="rId10"/>
    <p:sldId id="306" r:id="rId11"/>
    <p:sldId id="307" r:id="rId12"/>
    <p:sldId id="308" r:id="rId13"/>
    <p:sldId id="309" r:id="rId14"/>
    <p:sldId id="311" r:id="rId15"/>
    <p:sldId id="312" r:id="rId16"/>
    <p:sldId id="286" r:id="rId17"/>
    <p:sldId id="313" r:id="rId18"/>
    <p:sldId id="272" r:id="rId19"/>
    <p:sldId id="299" r:id="rId20"/>
    <p:sldId id="298" r:id="rId21"/>
    <p:sldId id="287" r:id="rId22"/>
    <p:sldId id="288" r:id="rId23"/>
    <p:sldId id="293" r:id="rId24"/>
    <p:sldId id="321" r:id="rId25"/>
    <p:sldId id="322" r:id="rId26"/>
    <p:sldId id="323" r:id="rId27"/>
    <p:sldId id="324" r:id="rId28"/>
    <p:sldId id="325" r:id="rId29"/>
    <p:sldId id="326" r:id="rId30"/>
    <p:sldId id="294" r:id="rId31"/>
    <p:sldId id="289" r:id="rId32"/>
    <p:sldId id="295" r:id="rId33"/>
    <p:sldId id="296" r:id="rId34"/>
    <p:sldId id="314" r:id="rId35"/>
    <p:sldId id="297" r:id="rId36"/>
    <p:sldId id="317" r:id="rId37"/>
    <p:sldId id="318" r:id="rId38"/>
    <p:sldId id="319" r:id="rId39"/>
    <p:sldId id="320"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18/11/2016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CC9F6-5BE6-42F3-9FC4-F7FA701A6776}" type="datetimeFigureOut">
              <a:rPr lang="fr-FR" smtClean="0"/>
              <a:pPr/>
              <a:t>18/11/2016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27719-B3AC-4D55-8DBD-20A9D2779F4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rtl="1">
              <a:buNone/>
            </a:pPr>
            <a:r>
              <a:rPr lang="ar-DZ" sz="7200" b="1" dirty="0" smtClean="0"/>
              <a:t>ثالثا. إدخال البيانات ضمن برنامج </a:t>
            </a:r>
            <a:r>
              <a:rPr lang="fr-FR" sz="7200" b="1" dirty="0" smtClean="0"/>
              <a:t>SPSS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929718" cy="6429420"/>
          </a:xfrm>
        </p:spPr>
        <p:txBody>
          <a:bodyPr>
            <a:noAutofit/>
          </a:bodyPr>
          <a:lstStyle/>
          <a:p>
            <a:pPr algn="just" rtl="1">
              <a:buNone/>
            </a:pPr>
            <a:r>
              <a:rPr lang="ar-SA" sz="4000" dirty="0" smtClean="0"/>
              <a:t>مثال: رتب القنوات الفضائية التالية حسب أهميتها </a:t>
            </a:r>
            <a:r>
              <a:rPr lang="ar-SA" sz="4000" dirty="0" err="1" smtClean="0"/>
              <a:t>لك</a:t>
            </a:r>
            <a:r>
              <a:rPr lang="ar-SA" sz="4000" dirty="0" smtClean="0"/>
              <a:t>.</a:t>
            </a:r>
            <a:endParaRPr lang="fr-FR" sz="4000" dirty="0" smtClean="0"/>
          </a:p>
          <a:p>
            <a:pPr algn="just" rtl="1">
              <a:buNone/>
            </a:pPr>
            <a:r>
              <a:rPr lang="ar-SA" sz="4000" dirty="0" smtClean="0"/>
              <a:t>الجزيرة</a:t>
            </a:r>
            <a:r>
              <a:rPr lang="ar-DZ" sz="4000" dirty="0" smtClean="0"/>
              <a:t>                </a:t>
            </a:r>
            <a:r>
              <a:rPr lang="ar-SA" sz="4000" dirty="0" err="1" smtClean="0"/>
              <a:t>ال</a:t>
            </a:r>
            <a:r>
              <a:rPr lang="ar-DZ" sz="4000" dirty="0" smtClean="0"/>
              <a:t>شروق           </a:t>
            </a:r>
            <a:r>
              <a:rPr lang="ar-SA" sz="4000" dirty="0" err="1" smtClean="0"/>
              <a:t>ال</a:t>
            </a:r>
            <a:r>
              <a:rPr lang="ar-DZ" sz="4000" dirty="0" smtClean="0"/>
              <a:t>نهار</a:t>
            </a:r>
            <a:endParaRPr lang="fr-FR" sz="4000" dirty="0" smtClean="0"/>
          </a:p>
          <a:p>
            <a:pPr algn="just" rtl="1">
              <a:buNone/>
            </a:pPr>
            <a:r>
              <a:rPr lang="ar-SA" sz="4000" dirty="0" smtClean="0"/>
              <a:t>العربية</a:t>
            </a:r>
            <a:r>
              <a:rPr lang="ar-DZ" sz="4000" dirty="0" smtClean="0"/>
              <a:t>                 </a:t>
            </a:r>
            <a:r>
              <a:rPr lang="ar-SA" sz="4000" dirty="0" err="1" smtClean="0"/>
              <a:t>ال</a:t>
            </a:r>
            <a:r>
              <a:rPr lang="ar-DZ" sz="4000" dirty="0" smtClean="0"/>
              <a:t>خبر           </a:t>
            </a:r>
            <a:r>
              <a:rPr lang="ar-SA" sz="4000" dirty="0" err="1" smtClean="0"/>
              <a:t>ال</a:t>
            </a:r>
            <a:r>
              <a:rPr lang="ar-DZ" sz="4000" dirty="0" smtClean="0"/>
              <a:t>رياضية</a:t>
            </a:r>
            <a:endParaRPr lang="fr-FR" sz="4000" dirty="0" smtClean="0"/>
          </a:p>
          <a:p>
            <a:pPr algn="just" rtl="1">
              <a:buNone/>
            </a:pPr>
            <a:r>
              <a:rPr lang="en-US" sz="4000" dirty="0" smtClean="0"/>
              <a:t> </a:t>
            </a:r>
            <a:endParaRPr lang="fr-FR" sz="4000" dirty="0" smtClean="0"/>
          </a:p>
          <a:p>
            <a:pPr marL="179388" indent="-179388" algn="just" rtl="1">
              <a:lnSpc>
                <a:spcPct val="150000"/>
              </a:lnSpc>
              <a:buNone/>
            </a:pPr>
            <a:r>
              <a:rPr lang="ar-SA" sz="4000" b="1" dirty="0" smtClean="0"/>
              <a:t>في هذا السؤال يجب إنشاء ستة متغيرات وإعطاء الرقم 6 للقناة الأكثر أهمية والرقم 5 للأقل أهمية إلى أن نصل إلى </a:t>
            </a:r>
            <a:r>
              <a:rPr lang="ar-DZ" sz="4000" b="1" dirty="0" smtClean="0"/>
              <a:t>أ</a:t>
            </a:r>
            <a:r>
              <a:rPr lang="ar-SA" sz="4000" b="1" dirty="0" smtClean="0"/>
              <a:t>قل القنوات أهمية وإعطائها الرقم 1.</a:t>
            </a:r>
            <a:endParaRPr lang="fr-FR" sz="4000" b="1" dirty="0" smtClean="0"/>
          </a:p>
          <a:p>
            <a:pPr algn="just" rtl="1">
              <a:buNone/>
            </a:pPr>
            <a:endParaRPr lang="fr-FR" sz="4000" dirty="0"/>
          </a:p>
        </p:txBody>
      </p:sp>
      <p:sp>
        <p:nvSpPr>
          <p:cNvPr id="4" name="Rectangle 3"/>
          <p:cNvSpPr/>
          <p:nvPr/>
        </p:nvSpPr>
        <p:spPr>
          <a:xfrm>
            <a:off x="571472" y="178592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6" name="Rectangle 5"/>
          <p:cNvSpPr/>
          <p:nvPr/>
        </p:nvSpPr>
        <p:spPr>
          <a:xfrm>
            <a:off x="6286512" y="178592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7" name="Rectangle 6"/>
          <p:cNvSpPr/>
          <p:nvPr/>
        </p:nvSpPr>
        <p:spPr>
          <a:xfrm>
            <a:off x="6286512" y="107154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8" name="Rectangle 7"/>
          <p:cNvSpPr/>
          <p:nvPr/>
        </p:nvSpPr>
        <p:spPr>
          <a:xfrm>
            <a:off x="3286116" y="178592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9" name="Rectangle 8"/>
          <p:cNvSpPr/>
          <p:nvPr/>
        </p:nvSpPr>
        <p:spPr>
          <a:xfrm>
            <a:off x="571472" y="107154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10" name="Rectangle 9"/>
          <p:cNvSpPr/>
          <p:nvPr/>
        </p:nvSpPr>
        <p:spPr>
          <a:xfrm>
            <a:off x="3071802" y="107154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a:bodyPr>
          <a:lstStyle/>
          <a:p>
            <a:pPr algn="just" rtl="1">
              <a:buNone/>
            </a:pPr>
            <a:r>
              <a:rPr lang="ar-SA" sz="4000" b="1" dirty="0" smtClean="0"/>
              <a:t>ج) سؤال مفتوح جزئياً:</a:t>
            </a:r>
            <a:endParaRPr lang="fr-FR" sz="4000" dirty="0" smtClean="0"/>
          </a:p>
          <a:p>
            <a:pPr algn="just" rtl="1">
              <a:buNone/>
            </a:pPr>
            <a:endParaRPr lang="ar-DZ" sz="4000" dirty="0" smtClean="0"/>
          </a:p>
          <a:p>
            <a:pPr algn="just" rtl="1">
              <a:buNone/>
            </a:pPr>
            <a:r>
              <a:rPr lang="ar-SA" sz="4000" dirty="0" smtClean="0"/>
              <a:t>ويقصد بذلك السؤال الذي يسمح للشخص باختيار إجابة موجودة ضمن الخيارات أو كتابة إجابة أخرى غير موجودة ضمن الخيارات.</a:t>
            </a:r>
            <a:endParaRPr lang="fr-FR" sz="4000" dirty="0" smtClean="0"/>
          </a:p>
          <a:p>
            <a:pPr algn="just" rtl="1">
              <a:buNone/>
            </a:pPr>
            <a:endParaRPr lang="fr-FR"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a:bodyPr>
          <a:lstStyle/>
          <a:p>
            <a:pPr algn="just" rtl="1">
              <a:buNone/>
            </a:pPr>
            <a:r>
              <a:rPr lang="ar-SA" dirty="0" smtClean="0"/>
              <a:t>مثال: </a:t>
            </a:r>
            <a:r>
              <a:rPr lang="ar-DZ" dirty="0" smtClean="0"/>
              <a:t>ما هي أهم الإذاعات التي تستمع إليها</a:t>
            </a:r>
            <a:r>
              <a:rPr lang="ar-SA" dirty="0" smtClean="0"/>
              <a:t>؟</a:t>
            </a:r>
            <a:endParaRPr lang="fr-FR" dirty="0" smtClean="0"/>
          </a:p>
          <a:p>
            <a:pPr algn="just" rtl="1">
              <a:buNone/>
            </a:pPr>
            <a:r>
              <a:rPr lang="ar-SA" dirty="0" err="1" smtClean="0"/>
              <a:t>ال</a:t>
            </a:r>
            <a:r>
              <a:rPr lang="ar-DZ" dirty="0" smtClean="0"/>
              <a:t>وطنية                  </a:t>
            </a:r>
            <a:r>
              <a:rPr lang="ar-SA" dirty="0" smtClean="0"/>
              <a:t>الم</a:t>
            </a:r>
            <a:r>
              <a:rPr lang="ar-DZ" dirty="0" smtClean="0"/>
              <a:t>حلية              إذاعة القرآن</a:t>
            </a:r>
            <a:endParaRPr lang="fr-FR" dirty="0" smtClean="0"/>
          </a:p>
          <a:p>
            <a:pPr algn="just" rtl="1">
              <a:buNone/>
            </a:pPr>
            <a:r>
              <a:rPr lang="en-US" dirty="0" smtClean="0"/>
              <a:t> </a:t>
            </a:r>
            <a:r>
              <a:rPr lang="ar-SA" dirty="0" err="1" smtClean="0"/>
              <a:t>ال</a:t>
            </a:r>
            <a:r>
              <a:rPr lang="ar-DZ" dirty="0" smtClean="0"/>
              <a:t>بهجة    </a:t>
            </a:r>
            <a:endParaRPr lang="fr-FR" dirty="0" smtClean="0"/>
          </a:p>
          <a:p>
            <a:pPr algn="just" rtl="1">
              <a:buNone/>
            </a:pPr>
            <a:r>
              <a:rPr lang="ar-SA" dirty="0" smtClean="0"/>
              <a:t>غير ذلك اذكرها</a:t>
            </a:r>
            <a:r>
              <a:rPr lang="ar-DZ" dirty="0" smtClean="0"/>
              <a:t> : .............................</a:t>
            </a:r>
            <a:r>
              <a:rPr lang="ar-SA" dirty="0" smtClean="0"/>
              <a:t>.....</a:t>
            </a:r>
            <a:endParaRPr lang="fr-FR" dirty="0" smtClean="0"/>
          </a:p>
          <a:p>
            <a:pPr algn="just" rtl="1">
              <a:lnSpc>
                <a:spcPct val="150000"/>
              </a:lnSpc>
              <a:buNone/>
            </a:pPr>
            <a:r>
              <a:rPr lang="ar-SA" dirty="0" smtClean="0"/>
              <a:t>في هذا النوع من الأسئلة </a:t>
            </a:r>
            <a:r>
              <a:rPr lang="ar-SA" dirty="0" err="1" smtClean="0"/>
              <a:t>ف</a:t>
            </a:r>
            <a:r>
              <a:rPr lang="ar-DZ" dirty="0" smtClean="0"/>
              <a:t>إ</a:t>
            </a:r>
            <a:r>
              <a:rPr lang="ar-SA" dirty="0" smtClean="0"/>
              <a:t>ن متغيرا واحدا يكفي لتمثيل هذا السؤال </a:t>
            </a:r>
            <a:r>
              <a:rPr lang="ar-SA" dirty="0" err="1" smtClean="0"/>
              <a:t>ل</a:t>
            </a:r>
            <a:r>
              <a:rPr lang="ar-DZ" dirty="0" smtClean="0"/>
              <a:t>أ</a:t>
            </a:r>
            <a:r>
              <a:rPr lang="ar-SA" dirty="0" smtClean="0"/>
              <a:t>ن المسموح </a:t>
            </a:r>
            <a:r>
              <a:rPr lang="ar-SA" dirty="0" err="1" smtClean="0"/>
              <a:t>به</a:t>
            </a:r>
            <a:r>
              <a:rPr lang="ar-SA" dirty="0" smtClean="0"/>
              <a:t> هو إجابة واحدة فقط</a:t>
            </a:r>
            <a:r>
              <a:rPr lang="ar-DZ" dirty="0" smtClean="0"/>
              <a:t> </a:t>
            </a:r>
            <a:r>
              <a:rPr lang="ar-SA" dirty="0" smtClean="0"/>
              <a:t>( شريطة أن </a:t>
            </a:r>
            <a:r>
              <a:rPr lang="ar-SA" dirty="0" err="1" smtClean="0"/>
              <a:t>يست</a:t>
            </a:r>
            <a:r>
              <a:rPr lang="ar-DZ" dirty="0" smtClean="0"/>
              <a:t>مع</a:t>
            </a:r>
            <a:r>
              <a:rPr lang="ar-SA" dirty="0" smtClean="0"/>
              <a:t> </a:t>
            </a:r>
            <a:r>
              <a:rPr lang="ar-DZ" dirty="0" smtClean="0"/>
              <a:t>المبحوث إلى إذاعة</a:t>
            </a:r>
            <a:r>
              <a:rPr lang="ar-SA" dirty="0" smtClean="0"/>
              <a:t> واحدة) إلا أن عملية تعيين رموز تصف قيم المتغير (الإجابات) هي صعبة نوعا ما وتتم باستخدام عدة </a:t>
            </a:r>
            <a:r>
              <a:rPr lang="ar-SA" b="1" dirty="0" smtClean="0"/>
              <a:t>طرق يمكن تلخيصها كالتالي</a:t>
            </a:r>
            <a:r>
              <a:rPr lang="ar-SA" dirty="0" smtClean="0"/>
              <a:t>:</a:t>
            </a:r>
            <a:endParaRPr lang="fr-FR" dirty="0" smtClean="0"/>
          </a:p>
          <a:p>
            <a:pPr algn="just" rtl="1">
              <a:buNone/>
            </a:pPr>
            <a:endParaRPr lang="fr-FR" dirty="0"/>
          </a:p>
        </p:txBody>
      </p:sp>
      <p:sp>
        <p:nvSpPr>
          <p:cNvPr id="4" name="Rectangle 3"/>
          <p:cNvSpPr/>
          <p:nvPr/>
        </p:nvSpPr>
        <p:spPr>
          <a:xfrm>
            <a:off x="6715140" y="142873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5" name="Rectangle 4"/>
          <p:cNvSpPr/>
          <p:nvPr/>
        </p:nvSpPr>
        <p:spPr>
          <a:xfrm>
            <a:off x="6715140" y="857232"/>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6" name="Rectangle 5"/>
          <p:cNvSpPr/>
          <p:nvPr/>
        </p:nvSpPr>
        <p:spPr>
          <a:xfrm>
            <a:off x="3929058" y="857232"/>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7" name="Rectangle 6"/>
          <p:cNvSpPr/>
          <p:nvPr/>
        </p:nvSpPr>
        <p:spPr>
          <a:xfrm>
            <a:off x="642910" y="928670"/>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a:bodyPr>
          <a:lstStyle/>
          <a:p>
            <a:pPr algn="just" rtl="1">
              <a:lnSpc>
                <a:spcPct val="150000"/>
              </a:lnSpc>
              <a:buNone/>
            </a:pPr>
            <a:r>
              <a:rPr lang="ar-SA" sz="4000" b="1" dirty="0" smtClean="0"/>
              <a:t>* الطريقة الأولى</a:t>
            </a:r>
            <a:r>
              <a:rPr lang="ar-SA" sz="4000" dirty="0" smtClean="0"/>
              <a:t>: أن ترمز لكل </a:t>
            </a:r>
            <a:r>
              <a:rPr lang="ar-DZ" sz="4000" dirty="0" err="1" smtClean="0"/>
              <a:t>اذاعة</a:t>
            </a:r>
            <a:r>
              <a:rPr lang="ar-SA" sz="4000" dirty="0" smtClean="0"/>
              <a:t> وردت بالإجابة برقم من 1 إلى </a:t>
            </a:r>
            <a:r>
              <a:rPr lang="en-US" sz="4000" dirty="0" smtClean="0"/>
              <a:t>N</a:t>
            </a:r>
            <a:r>
              <a:rPr lang="ar-SA" sz="4000" dirty="0" smtClean="0"/>
              <a:t> حيث يمثل </a:t>
            </a:r>
            <a:r>
              <a:rPr lang="en-US" sz="4000" dirty="0" smtClean="0"/>
              <a:t>N</a:t>
            </a:r>
            <a:r>
              <a:rPr lang="ar-SA" sz="4000" dirty="0" smtClean="0"/>
              <a:t> عدد </a:t>
            </a:r>
            <a:r>
              <a:rPr lang="ar-DZ" sz="4000" dirty="0" err="1" smtClean="0"/>
              <a:t>الاذاعات</a:t>
            </a:r>
            <a:r>
              <a:rPr lang="ar-DZ" sz="4000" dirty="0" smtClean="0"/>
              <a:t> </a:t>
            </a:r>
            <a:r>
              <a:rPr lang="ar-SA" sz="4000" dirty="0" smtClean="0"/>
              <a:t>الواردة بالإجابة وهذه طريقة </a:t>
            </a:r>
            <a:r>
              <a:rPr lang="ar-DZ" sz="4000" dirty="0" smtClean="0"/>
              <a:t>لها مسائها </a:t>
            </a:r>
            <a:r>
              <a:rPr lang="ar-SA" sz="4000" dirty="0" smtClean="0"/>
              <a:t> لأنها تحتاج لوقت كبير، لأنه سيتعامل مع كل </a:t>
            </a:r>
            <a:r>
              <a:rPr lang="ar-SA" sz="4000" dirty="0" err="1" smtClean="0"/>
              <a:t>است</a:t>
            </a:r>
            <a:r>
              <a:rPr lang="ar-DZ" sz="4000" dirty="0" smtClean="0"/>
              <a:t>مارة</a:t>
            </a:r>
            <a:r>
              <a:rPr lang="ar-SA" sz="4000" dirty="0" smtClean="0"/>
              <a:t> بشكل منفرد ليتم جمع البيانات كلها.</a:t>
            </a:r>
            <a:endParaRPr lang="fr-FR" sz="4000" dirty="0" smtClean="0"/>
          </a:p>
          <a:p>
            <a:pPr algn="just" rtl="1">
              <a:lnSpc>
                <a:spcPct val="150000"/>
              </a:lnSpc>
              <a:buNone/>
            </a:pPr>
            <a:endParaRPr lang="fr-FR"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a:bodyPr>
          <a:lstStyle/>
          <a:p>
            <a:pPr algn="just" rtl="1">
              <a:buFont typeface="Arial" charset="0"/>
              <a:buChar char="•"/>
            </a:pPr>
            <a:r>
              <a:rPr lang="ar-SA" sz="4000" b="1" dirty="0" smtClean="0"/>
              <a:t>الطريقة الثانية</a:t>
            </a:r>
            <a:r>
              <a:rPr lang="ar-SA" sz="4000" dirty="0" smtClean="0"/>
              <a:t>: </a:t>
            </a:r>
            <a:endParaRPr lang="ar-DZ" sz="4000" dirty="0" smtClean="0"/>
          </a:p>
          <a:p>
            <a:pPr algn="just" rtl="1">
              <a:buNone/>
            </a:pPr>
            <a:r>
              <a:rPr lang="ar-SA" sz="4000" dirty="0" smtClean="0"/>
              <a:t>تعيين الرمز 5 ليصف الإجابة " غير ذلك " بحيث يتم معاملة هذه الإجابات كمجموعة واحدة عند تحليل الإجابات بغض النظر عما ذكر من أنواع </a:t>
            </a:r>
            <a:r>
              <a:rPr lang="ar-DZ" sz="4000" dirty="0" err="1" smtClean="0"/>
              <a:t>الاذاعات</a:t>
            </a:r>
            <a:r>
              <a:rPr lang="ar-SA" sz="4000" dirty="0" smtClean="0"/>
              <a:t> الممكنة. وهذه الطريقة </a:t>
            </a:r>
            <a:r>
              <a:rPr lang="ar-DZ" sz="4000" dirty="0" smtClean="0"/>
              <a:t>لها مساوئها حيث أنها </a:t>
            </a:r>
            <a:r>
              <a:rPr lang="ar-SA" sz="4000" dirty="0" smtClean="0"/>
              <a:t>تمكننا من فقدان معلومات كثيرة، إلا أن هذا الفقدان من المعلومات قد لا يكون مشكلة إذا كان</a:t>
            </a:r>
            <a:r>
              <a:rPr lang="ar-DZ" sz="4000" dirty="0" smtClean="0"/>
              <a:t>ت</a:t>
            </a:r>
            <a:r>
              <a:rPr lang="ar-SA" sz="4000" dirty="0" smtClean="0"/>
              <a:t> </a:t>
            </a:r>
            <a:r>
              <a:rPr lang="ar-SA" sz="4000" dirty="0" err="1" smtClean="0"/>
              <a:t>الاست</a:t>
            </a:r>
            <a:r>
              <a:rPr lang="ar-DZ" sz="4000" dirty="0" smtClean="0"/>
              <a:t>مارة</a:t>
            </a:r>
            <a:r>
              <a:rPr lang="ar-SA" sz="4000" dirty="0" smtClean="0"/>
              <a:t> </a:t>
            </a:r>
            <a:r>
              <a:rPr lang="ar-DZ" sz="4000" dirty="0" smtClean="0"/>
              <a:t>ت</a:t>
            </a:r>
            <a:r>
              <a:rPr lang="ar-SA" sz="4000" dirty="0" smtClean="0"/>
              <a:t>ركز على </a:t>
            </a:r>
            <a:r>
              <a:rPr lang="ar-DZ" sz="4000" dirty="0" err="1" smtClean="0"/>
              <a:t>الاذاعات</a:t>
            </a:r>
            <a:r>
              <a:rPr lang="ar-DZ" sz="4000" dirty="0" smtClean="0"/>
              <a:t> </a:t>
            </a:r>
            <a:r>
              <a:rPr lang="ar-SA" sz="4000" dirty="0" smtClean="0"/>
              <a:t>الواردة في السؤال.</a:t>
            </a:r>
            <a:endParaRPr lang="fr-FR" sz="4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a:bodyPr>
          <a:lstStyle/>
          <a:p>
            <a:pPr algn="just" rtl="1"/>
            <a:r>
              <a:rPr lang="ar-SA" sz="4000" dirty="0" smtClean="0"/>
              <a:t>ولاختيار أي الطرق أفضل فإنه يجب الأخذ بعين الاعتبار العوامل التالية :</a:t>
            </a:r>
            <a:endParaRPr lang="fr-FR" sz="4000" dirty="0" smtClean="0"/>
          </a:p>
          <a:p>
            <a:pPr lvl="1" algn="just" rtl="1"/>
            <a:r>
              <a:rPr lang="ar-DZ" sz="4000" dirty="0" smtClean="0"/>
              <a:t> </a:t>
            </a:r>
            <a:r>
              <a:rPr lang="ar-SA" sz="4000" dirty="0" smtClean="0"/>
              <a:t>الهدف من الاستمارة</a:t>
            </a:r>
            <a:endParaRPr lang="fr-FR" sz="4000" dirty="0" smtClean="0"/>
          </a:p>
          <a:p>
            <a:pPr lvl="1" algn="just" rtl="1"/>
            <a:r>
              <a:rPr lang="ar-DZ" sz="4000" dirty="0" smtClean="0"/>
              <a:t> </a:t>
            </a:r>
            <a:r>
              <a:rPr lang="ar-SA" sz="4000" dirty="0" smtClean="0"/>
              <a:t>شكل </a:t>
            </a:r>
            <a:r>
              <a:rPr lang="ar-SA" sz="4000" dirty="0" err="1" smtClean="0"/>
              <a:t>الاست</a:t>
            </a:r>
            <a:r>
              <a:rPr lang="ar-DZ" sz="4000" dirty="0" smtClean="0"/>
              <a:t>مارة</a:t>
            </a:r>
            <a:r>
              <a:rPr lang="ar-SA" sz="4000" dirty="0" smtClean="0"/>
              <a:t> الذي تم تقديمه للأشخاص وكيفية الإجابة علية.</a:t>
            </a:r>
            <a:endParaRPr lang="fr-FR" sz="4000" dirty="0" smtClean="0"/>
          </a:p>
          <a:p>
            <a:pPr lvl="1" algn="just" rtl="1"/>
            <a:r>
              <a:rPr lang="ar-DZ" sz="4000" dirty="0" smtClean="0"/>
              <a:t> </a:t>
            </a:r>
            <a:r>
              <a:rPr lang="ar-SA" sz="4000" dirty="0" smtClean="0"/>
              <a:t>الوقت المتاح للباحث.</a:t>
            </a:r>
            <a:endParaRPr lang="fr-FR" sz="4000" dirty="0" smtClean="0"/>
          </a:p>
          <a:p>
            <a:pPr lvl="1" algn="just" rtl="1"/>
            <a:r>
              <a:rPr lang="ar-DZ" sz="4000" dirty="0" smtClean="0"/>
              <a:t> </a:t>
            </a:r>
            <a:r>
              <a:rPr lang="ar-SA" sz="4000" dirty="0" smtClean="0"/>
              <a:t>الدعم المادي المتوفر للباحث.</a:t>
            </a:r>
            <a:endParaRPr lang="fr-FR" sz="4000" dirty="0" smtClean="0"/>
          </a:p>
          <a:p>
            <a:pPr lvl="1" algn="just" rtl="1"/>
            <a:r>
              <a:rPr lang="ar-DZ" sz="4000" dirty="0" smtClean="0"/>
              <a:t> </a:t>
            </a:r>
            <a:r>
              <a:rPr lang="ar-SA" sz="4000" dirty="0" smtClean="0"/>
              <a:t>الدقة المطلوبة.</a:t>
            </a:r>
            <a:endParaRPr lang="fr-FR" sz="4000" dirty="0" smtClean="0"/>
          </a:p>
          <a:p>
            <a:pPr algn="just" rtl="1">
              <a:buNone/>
            </a:pPr>
            <a:endParaRPr lang="fr-FR"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
          <p:cNvSpPr>
            <a:spLocks noChangeArrowheads="1"/>
          </p:cNvSpPr>
          <p:nvPr/>
        </p:nvSpPr>
        <p:spPr bwMode="auto">
          <a:xfrm>
            <a:off x="0" y="214313"/>
            <a:ext cx="8929688" cy="6309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rtl="1" eaLnBrk="0" hangingPunct="0"/>
            <a:r>
              <a:rPr lang="ar-DZ" sz="4000" b="1" dirty="0" smtClean="0">
                <a:solidFill>
                  <a:srgbClr val="000000"/>
                </a:solidFill>
                <a:latin typeface="Simplified Arabic" pitchFamily="18" charset="-78"/>
                <a:cs typeface="Calibri" pitchFamily="34" charset="0"/>
              </a:rPr>
              <a:t>أمثلة توضيحية : </a:t>
            </a:r>
            <a:r>
              <a:rPr lang="ar-SA" sz="4000" b="1" dirty="0" smtClean="0">
                <a:solidFill>
                  <a:srgbClr val="000000"/>
                </a:solidFill>
                <a:latin typeface="Simplified Arabic" pitchFamily="18" charset="-78"/>
                <a:cs typeface="Calibri" pitchFamily="34" charset="0"/>
              </a:rPr>
              <a:t>نبدأ </a:t>
            </a:r>
            <a:r>
              <a:rPr lang="ar-SA" sz="4000" b="1" dirty="0">
                <a:solidFill>
                  <a:srgbClr val="000000"/>
                </a:solidFill>
                <a:latin typeface="Simplified Arabic" pitchFamily="18" charset="-78"/>
                <a:cs typeface="Calibri" pitchFamily="34" charset="0"/>
              </a:rPr>
              <a:t>في تسجيل المتغيرات لتعريفها في البرنامج كما يلي:</a:t>
            </a:r>
            <a:endParaRPr lang="ar-DZ" sz="4000" b="1" dirty="0">
              <a:solidFill>
                <a:srgbClr val="000000"/>
              </a:solidFill>
              <a:latin typeface="Simplified Arabic" pitchFamily="18" charset="-78"/>
              <a:cs typeface="Calibri" pitchFamily="34" charset="0"/>
            </a:endParaRPr>
          </a:p>
          <a:p>
            <a:pPr algn="just" rtl="1" eaLnBrk="0" hangingPunct="0">
              <a:lnSpc>
                <a:spcPct val="150000"/>
              </a:lnSpc>
            </a:pPr>
            <a:r>
              <a:rPr lang="ar-SA" sz="3600" b="1" dirty="0" smtClean="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من عمود </a:t>
            </a:r>
            <a:r>
              <a:rPr lang="ar-DZ" sz="3600" b="1" dirty="0">
                <a:solidFill>
                  <a:srgbClr val="000000"/>
                </a:solidFill>
                <a:latin typeface="Simplified Arabic" pitchFamily="18" charset="-78"/>
                <a:cs typeface="Calibri" pitchFamily="34" charset="0"/>
              </a:rPr>
              <a:t> </a:t>
            </a:r>
            <a:r>
              <a:rPr lang="en-US" sz="3600" b="1" dirty="0">
                <a:solidFill>
                  <a:srgbClr val="000000"/>
                </a:solidFill>
                <a:latin typeface="Simplified Arabic" pitchFamily="18" charset="-78"/>
                <a:cs typeface="Calibri" pitchFamily="34" charset="0"/>
              </a:rPr>
              <a:t>Name </a:t>
            </a:r>
            <a:r>
              <a:rPr lang="ar-DZ"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ثم </a:t>
            </a:r>
            <a:r>
              <a:rPr lang="en-US" sz="3600" b="1" dirty="0">
                <a:solidFill>
                  <a:srgbClr val="000000"/>
                </a:solidFill>
                <a:latin typeface="Simplified Arabic" pitchFamily="18" charset="-78"/>
                <a:cs typeface="Calibri" pitchFamily="34" charset="0"/>
              </a:rPr>
              <a:t>Type </a:t>
            </a:r>
            <a:r>
              <a:rPr lang="ar-DZ" sz="3600" b="1" dirty="0" smtClean="0">
                <a:solidFill>
                  <a:srgbClr val="000000"/>
                </a:solidFill>
                <a:latin typeface="Simplified Arabic" pitchFamily="18" charset="-78"/>
                <a:cs typeface="Calibri" pitchFamily="34" charset="0"/>
              </a:rPr>
              <a:t> </a:t>
            </a:r>
            <a:r>
              <a:rPr lang="ar-SA" sz="3600" b="1" dirty="0" smtClean="0">
                <a:solidFill>
                  <a:srgbClr val="000000"/>
                </a:solidFill>
                <a:latin typeface="Simplified Arabic" pitchFamily="18" charset="-78"/>
                <a:cs typeface="Calibri" pitchFamily="34" charset="0"/>
              </a:rPr>
              <a:t>بالترتيب </a:t>
            </a:r>
            <a:r>
              <a:rPr lang="ar-SA" sz="3600" b="1" dirty="0">
                <a:solidFill>
                  <a:srgbClr val="000000"/>
                </a:solidFill>
                <a:latin typeface="Simplified Arabic" pitchFamily="18" charset="-78"/>
                <a:cs typeface="Calibri" pitchFamily="34" charset="0"/>
              </a:rPr>
              <a:t>حتى نصل إلى العمود </a:t>
            </a:r>
            <a:r>
              <a:rPr lang="en-US" sz="3600" b="1" dirty="0">
                <a:solidFill>
                  <a:srgbClr val="000000"/>
                </a:solidFill>
                <a:latin typeface="Simplified Arabic" pitchFamily="18" charset="-78"/>
                <a:cs typeface="Calibri" pitchFamily="34" charset="0"/>
              </a:rPr>
              <a:t>Values </a:t>
            </a:r>
            <a:r>
              <a:rPr lang="ar-DZ" sz="3600" b="1" dirty="0" smtClean="0">
                <a:solidFill>
                  <a:srgbClr val="000000"/>
                </a:solidFill>
                <a:latin typeface="Simplified Arabic" pitchFamily="18" charset="-78"/>
                <a:cs typeface="Calibri" pitchFamily="34" charset="0"/>
              </a:rPr>
              <a:t> </a:t>
            </a:r>
            <a:r>
              <a:rPr lang="ar-SA" sz="3600" b="1" dirty="0" err="1" smtClean="0">
                <a:solidFill>
                  <a:srgbClr val="000000"/>
                </a:solidFill>
                <a:latin typeface="Simplified Arabic" pitchFamily="18" charset="-78"/>
                <a:cs typeface="Calibri" pitchFamily="34" charset="0"/>
              </a:rPr>
              <a:t>نضغظ</a:t>
            </a:r>
            <a:r>
              <a:rPr lang="ar-SA" sz="3600" b="1" dirty="0" smtClean="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فتظهر نافذة لتعريف المتغير النوع / الجنس حيث:</a:t>
            </a:r>
            <a:endParaRPr lang="en-US" sz="3600" b="1" dirty="0">
              <a:solidFill>
                <a:srgbClr val="000000"/>
              </a:solidFill>
              <a:latin typeface="Simplified Arabic" pitchFamily="18" charset="-78"/>
              <a:cs typeface="Calibri" pitchFamily="34" charset="0"/>
            </a:endParaRPr>
          </a:p>
          <a:p>
            <a:pPr algn="just" rtl="1" eaLnBrk="0" hangingPunct="0">
              <a:lnSpc>
                <a:spcPct val="150000"/>
              </a:lnSpc>
            </a:pP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يكتب</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رقم 1</a:t>
            </a:r>
            <a:r>
              <a:rPr lang="fr-FR" sz="3600" b="1" dirty="0">
                <a:solidFill>
                  <a:srgbClr val="000000"/>
                </a:solidFill>
                <a:latin typeface="Simplified Arabic" pitchFamily="18" charset="-78"/>
                <a:cs typeface="Calibri" pitchFamily="34" charset="0"/>
              </a:rPr>
              <a:t> </a:t>
            </a:r>
            <a:r>
              <a:rPr lang="ar-SA" sz="3600" b="1" dirty="0" smtClean="0">
                <a:solidFill>
                  <a:srgbClr val="000000"/>
                </a:solidFill>
                <a:latin typeface="Simplified Arabic" pitchFamily="18" charset="-78"/>
                <a:cs typeface="Calibri" pitchFamily="34" charset="0"/>
              </a:rPr>
              <a:t>أو </a:t>
            </a:r>
            <a:r>
              <a:rPr lang="ar-SA" sz="3600" b="1" dirty="0">
                <a:solidFill>
                  <a:srgbClr val="000000"/>
                </a:solidFill>
                <a:latin typeface="Simplified Arabic" pitchFamily="18" charset="-78"/>
                <a:cs typeface="Calibri" pitchFamily="34" charset="0"/>
              </a:rPr>
              <a:t>0 في</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خانة</a:t>
            </a:r>
            <a:r>
              <a:rPr lang="fr-FR" sz="3600" b="1" dirty="0">
                <a:solidFill>
                  <a:srgbClr val="000000"/>
                </a:solidFill>
                <a:latin typeface="Simplified Arabic" pitchFamily="18" charset="-78"/>
                <a:cs typeface="Calibri" pitchFamily="34" charset="0"/>
              </a:rPr>
              <a:t> </a:t>
            </a:r>
            <a:r>
              <a:rPr lang="en-US" sz="3600" b="1" dirty="0">
                <a:solidFill>
                  <a:srgbClr val="000000"/>
                </a:solidFill>
                <a:latin typeface="Simplified Arabic" pitchFamily="18" charset="-78"/>
                <a:cs typeface="Calibri" pitchFamily="34" charset="0"/>
              </a:rPr>
              <a:t>Value </a:t>
            </a:r>
            <a:r>
              <a:rPr lang="ar-SA" sz="3600" b="1" dirty="0">
                <a:solidFill>
                  <a:srgbClr val="000000"/>
                </a:solidFill>
                <a:latin typeface="Simplified Arabic" pitchFamily="18" charset="-78"/>
                <a:cs typeface="Calibri" pitchFamily="34" charset="0"/>
              </a:rPr>
              <a:t>ثم</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كلمة</a:t>
            </a:r>
            <a:r>
              <a:rPr lang="en-US" sz="3600" b="1" dirty="0">
                <a:solidFill>
                  <a:srgbClr val="000000"/>
                </a:solidFill>
                <a:latin typeface="Simplified Arabic" pitchFamily="18" charset="-78"/>
                <a:cs typeface="Calibri" pitchFamily="34" charset="0"/>
              </a:rPr>
              <a:t> " </a:t>
            </a:r>
            <a:r>
              <a:rPr lang="ar-SA" sz="3600" b="1" dirty="0">
                <a:solidFill>
                  <a:srgbClr val="000000"/>
                </a:solidFill>
                <a:latin typeface="Simplified Arabic" pitchFamily="18" charset="-78"/>
                <a:cs typeface="Calibri" pitchFamily="34" charset="0"/>
              </a:rPr>
              <a:t>ذكر</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في</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خانة</a:t>
            </a:r>
            <a:r>
              <a:rPr lang="fr-FR" sz="3600" b="1" dirty="0">
                <a:solidFill>
                  <a:srgbClr val="000000"/>
                </a:solidFill>
                <a:latin typeface="Simplified Arabic" pitchFamily="18" charset="-78"/>
                <a:cs typeface="Calibri" pitchFamily="34" charset="0"/>
              </a:rPr>
              <a:t>  </a:t>
            </a:r>
            <a:r>
              <a:rPr lang="en-US" sz="3600" b="1" dirty="0">
                <a:solidFill>
                  <a:srgbClr val="000000"/>
                </a:solidFill>
                <a:latin typeface="Simplified Arabic" pitchFamily="18" charset="-78"/>
                <a:cs typeface="Calibri" pitchFamily="34" charset="0"/>
              </a:rPr>
              <a:t>Label  </a:t>
            </a:r>
            <a:r>
              <a:rPr lang="ar-SA" sz="3600" b="1" dirty="0">
                <a:solidFill>
                  <a:srgbClr val="000000"/>
                </a:solidFill>
                <a:latin typeface="Simplified Arabic" pitchFamily="18" charset="-78"/>
                <a:cs typeface="Calibri" pitchFamily="34" charset="0"/>
              </a:rPr>
              <a:t>ثم</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الضغط</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على</a:t>
            </a:r>
            <a:r>
              <a:rPr lang="fr-FR" sz="3600" b="1" dirty="0">
                <a:solidFill>
                  <a:srgbClr val="000000"/>
                </a:solidFill>
                <a:latin typeface="Simplified Arabic" pitchFamily="18" charset="-78"/>
                <a:cs typeface="Calibri" pitchFamily="34" charset="0"/>
              </a:rPr>
              <a:t> </a:t>
            </a:r>
            <a:r>
              <a:rPr lang="en-US" sz="3600" b="1" dirty="0">
                <a:solidFill>
                  <a:srgbClr val="000000"/>
                </a:solidFill>
                <a:latin typeface="Simplified Arabic" pitchFamily="18" charset="-78"/>
                <a:cs typeface="Calibri" pitchFamily="34" charset="0"/>
              </a:rPr>
              <a:t>Add </a:t>
            </a:r>
            <a:r>
              <a:rPr lang="ar-SA" sz="3600" b="1" dirty="0">
                <a:solidFill>
                  <a:srgbClr val="000000"/>
                </a:solidFill>
                <a:latin typeface="Simplified Arabic" pitchFamily="18" charset="-78"/>
                <a:cs typeface="Calibri" pitchFamily="34" charset="0"/>
              </a:rPr>
              <a:t>، وبنفس</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الطريقة</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لتعريف</a:t>
            </a:r>
            <a:r>
              <a:rPr lang="fr-FR" sz="3600" b="1" dirty="0">
                <a:solidFill>
                  <a:srgbClr val="000000"/>
                </a:solidFill>
                <a:latin typeface="Simplified Arabic" pitchFamily="18" charset="-78"/>
                <a:cs typeface="Calibri" pitchFamily="34" charset="0"/>
              </a:rPr>
              <a:t>"</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الأنثى</a:t>
            </a:r>
            <a:r>
              <a:rPr lang="fr-FR" sz="3600" b="1" dirty="0">
                <a:solidFill>
                  <a:srgbClr val="000000"/>
                </a:solidFill>
                <a:latin typeface="Simplified Arabic" pitchFamily="18" charset="-78"/>
                <a:cs typeface="Calibri" pitchFamily="34" charset="0"/>
              </a:rPr>
              <a:t>".</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أنظر</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الصورة</a:t>
            </a:r>
            <a:r>
              <a:rPr lang="en-US" sz="3600" b="1" dirty="0">
                <a:solidFill>
                  <a:srgbClr val="000000"/>
                </a:solidFill>
                <a:latin typeface="Simplified Arabic" pitchFamily="18" charset="-78"/>
                <a:cs typeface="Calibri" pitchFamily="34" charset="0"/>
              </a:rPr>
              <a:t> </a:t>
            </a:r>
            <a:r>
              <a:rPr lang="ar-SA" sz="3600" b="1" dirty="0">
                <a:solidFill>
                  <a:srgbClr val="000000"/>
                </a:solidFill>
                <a:latin typeface="Simplified Arabic" pitchFamily="18" charset="-78"/>
                <a:cs typeface="Calibri" pitchFamily="34" charset="0"/>
              </a:rPr>
              <a:t>المجاورة</a:t>
            </a:r>
            <a:r>
              <a:rPr lang="fr-FR" sz="3600" b="1" dirty="0">
                <a:solidFill>
                  <a:srgbClr val="000000"/>
                </a:solidFill>
                <a:latin typeface="Simplified Arabic" pitchFamily="18" charset="-78"/>
                <a:cs typeface="Calibri" pitchFamily="34" charset="0"/>
              </a:rPr>
              <a:t>.</a:t>
            </a:r>
            <a:r>
              <a:rPr lang="en-US" sz="3600" b="1" dirty="0"/>
              <a:t> </a:t>
            </a:r>
          </a:p>
        </p:txBody>
      </p:sp>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rtl="1">
              <a:buNone/>
            </a:pPr>
            <a:r>
              <a:rPr lang="ar-DZ" sz="7200" b="1" dirty="0" smtClean="0"/>
              <a:t>ثالثا. إدخال البيانات ضمن برنامج </a:t>
            </a:r>
            <a:r>
              <a:rPr lang="fr-FR" sz="7200" b="1" dirty="0" smtClean="0"/>
              <a:t>SPSS</a:t>
            </a:r>
            <a:r>
              <a:rPr lang="ar-DZ" sz="7200" b="1" dirty="0" smtClean="0"/>
              <a:t> (تابع)</a:t>
            </a:r>
            <a:endParaRPr lang="fr-FR" sz="72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s.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82"/>
          <p:cNvPicPr>
            <a:picLocks noChangeAspect="1" noChangeArrowheads="1"/>
          </p:cNvPicPr>
          <p:nvPr/>
        </p:nvPicPr>
        <p:blipFill>
          <a:blip r:embed="rId2">
            <a:extLst>
              <a:ext uri="{28A0092B-C50C-407E-A947-70E740481C1C}">
                <a14:useLocalDpi xmlns:a14="http://schemas.microsoft.com/office/drawing/2010/main" xmlns="" val="0"/>
              </a:ext>
            </a:extLst>
          </a:blip>
          <a:srcRect t="13335" r="18379" b="2921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lstStyle/>
          <a:p>
            <a:endParaRPr lang="fr-FR" dirty="0"/>
          </a:p>
        </p:txBody>
      </p:sp>
      <p:pic>
        <p:nvPicPr>
          <p:cNvPr id="16386" name="Picture 2" descr="http://image.slidesharecdn.com/spss-150302064028-conversion-gate02/95/spss-9-638.jpg?cb=1425300070"/>
          <p:cNvPicPr>
            <a:picLocks noChangeAspect="1" noChangeArrowheads="1"/>
          </p:cNvPicPr>
          <p:nvPr/>
        </p:nvPicPr>
        <p:blipFill>
          <a:blip r:embed="rId2"/>
          <a:stretch>
            <a:fillRect/>
          </a:stretch>
        </p:blipFill>
        <p:spPr bwMode="auto">
          <a:xfrm>
            <a:off x="0" y="1"/>
            <a:ext cx="9144000" cy="68651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81"/>
          <p:cNvPicPr>
            <a:picLocks noChangeAspect="1" noChangeArrowheads="1"/>
          </p:cNvPicPr>
          <p:nvPr/>
        </p:nvPicPr>
        <p:blipFill>
          <a:blip r:embed="rId2">
            <a:extLst>
              <a:ext uri="{28A0092B-C50C-407E-A947-70E740481C1C}">
                <a14:useLocalDpi xmlns:a14="http://schemas.microsoft.com/office/drawing/2010/main" xmlns="" val="0"/>
              </a:ext>
            </a:extLst>
          </a:blip>
          <a:srcRect l="-2" r="12579" b="2564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
          <p:cNvSpPr>
            <a:spLocks noChangeArrowheads="1"/>
          </p:cNvSpPr>
          <p:nvPr/>
        </p:nvSpPr>
        <p:spPr bwMode="auto">
          <a:xfrm>
            <a:off x="0" y="0"/>
            <a:ext cx="91440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 rtl="1" eaLnBrk="0" hangingPunct="0"/>
            <a:r>
              <a:rPr lang="ar-SA" sz="2800" b="1" dirty="0">
                <a:solidFill>
                  <a:srgbClr val="000000"/>
                </a:solidFill>
                <a:latin typeface="Simplified Arabic" pitchFamily="18" charset="-78"/>
                <a:cs typeface="Calibri" pitchFamily="34" charset="0"/>
              </a:rPr>
              <a:t>ثم </a:t>
            </a:r>
            <a:r>
              <a:rPr lang="en-US" sz="2800" b="1" dirty="0">
                <a:solidFill>
                  <a:srgbClr val="000000"/>
                </a:solidFill>
                <a:latin typeface="Simplified Arabic" pitchFamily="18" charset="-78"/>
                <a:cs typeface="Calibri" pitchFamily="34" charset="0"/>
              </a:rPr>
              <a:t>OK </a:t>
            </a:r>
            <a:r>
              <a:rPr lang="ar-DZ" sz="2800" b="1" dirty="0">
                <a:solidFill>
                  <a:srgbClr val="000000"/>
                </a:solidFill>
                <a:latin typeface="Simplified Arabic" pitchFamily="18" charset="-78"/>
                <a:cs typeface="Calibri" pitchFamily="34" charset="0"/>
              </a:rPr>
              <a:t> </a:t>
            </a:r>
            <a:r>
              <a:rPr lang="ar-SA" sz="2800" b="1" dirty="0">
                <a:solidFill>
                  <a:srgbClr val="000000"/>
                </a:solidFill>
                <a:latin typeface="Simplified Arabic" pitchFamily="18" charset="-78"/>
                <a:cs typeface="Calibri" pitchFamily="34" charset="0"/>
              </a:rPr>
              <a:t>لإغلاق مربع الحوار، حتى نصل إلى </a:t>
            </a:r>
            <a:r>
              <a:rPr lang="en-US" sz="2800" b="1" dirty="0">
                <a:solidFill>
                  <a:srgbClr val="000000"/>
                </a:solidFill>
                <a:latin typeface="Simplified Arabic" pitchFamily="18" charset="-78"/>
                <a:cs typeface="Calibri" pitchFamily="34" charset="0"/>
              </a:rPr>
              <a:t>Measure</a:t>
            </a:r>
            <a:r>
              <a:rPr lang="ar-SA" sz="2800" b="1" dirty="0">
                <a:solidFill>
                  <a:srgbClr val="000000"/>
                </a:solidFill>
                <a:latin typeface="Simplified Arabic" pitchFamily="18" charset="-78"/>
                <a:cs typeface="Calibri" pitchFamily="34" charset="0"/>
              </a:rPr>
              <a:t> لتحديد تدريج المقياس وفي هذا المتغير يُحدد نوع </a:t>
            </a:r>
            <a:r>
              <a:rPr lang="en-US" sz="2800" b="1" dirty="0">
                <a:solidFill>
                  <a:srgbClr val="000000"/>
                </a:solidFill>
                <a:latin typeface="Simplified Arabic" pitchFamily="18" charset="-78"/>
                <a:cs typeface="Calibri" pitchFamily="34" charset="0"/>
              </a:rPr>
              <a:t>.( Nominal) </a:t>
            </a:r>
            <a:endParaRPr lang="en-US" sz="2800" b="1" dirty="0"/>
          </a:p>
          <a:p>
            <a:pPr algn="just" rtl="1" eaLnBrk="0" hangingPunct="0"/>
            <a:r>
              <a:rPr lang="ar-SA" sz="2800" b="1" dirty="0">
                <a:solidFill>
                  <a:srgbClr val="000000"/>
                </a:solidFill>
                <a:latin typeface="Simplified Arabic" pitchFamily="18" charset="-78"/>
                <a:cs typeface="Calibri" pitchFamily="34" charset="0"/>
              </a:rPr>
              <a:t>وهكذا يتم تسجيل بقية المتغيرات بنفس الطريقة التي سجل فيها المتغير الأول، </a:t>
            </a:r>
            <a:r>
              <a:rPr lang="ar-SA" sz="2800" b="1" dirty="0">
                <a:latin typeface="Simplified Arabic" pitchFamily="18" charset="-78"/>
                <a:cs typeface="Calibri" pitchFamily="34" charset="0"/>
              </a:rPr>
              <a:t>وبذلك يتم </a:t>
            </a:r>
            <a:r>
              <a:rPr lang="ar-SA" sz="2800" b="1" dirty="0" err="1">
                <a:latin typeface="Simplified Arabic" pitchFamily="18" charset="-78"/>
                <a:cs typeface="Calibri" pitchFamily="34" charset="0"/>
              </a:rPr>
              <a:t>الإنتهاء</a:t>
            </a:r>
            <a:r>
              <a:rPr lang="ar-SA" sz="2800" b="1" dirty="0">
                <a:latin typeface="Simplified Arabic" pitchFamily="18" charset="-78"/>
                <a:cs typeface="Calibri" pitchFamily="34" charset="0"/>
              </a:rPr>
              <a:t> من شاشة </a:t>
            </a:r>
            <a:r>
              <a:rPr lang="ar-DZ" sz="2800" b="1" dirty="0" smtClean="0">
                <a:latin typeface="Simplified Arabic" pitchFamily="18" charset="-78"/>
                <a:cs typeface="Calibri" pitchFamily="34" charset="0"/>
              </a:rPr>
              <a:t> </a:t>
            </a:r>
            <a:r>
              <a:rPr lang="en-US" sz="2800" b="1" dirty="0" err="1" smtClean="0">
                <a:latin typeface="Simplified Arabic" pitchFamily="18" charset="-78"/>
                <a:cs typeface="Calibri" pitchFamily="34" charset="0"/>
              </a:rPr>
              <a:t>Va</a:t>
            </a:r>
            <a:r>
              <a:rPr lang="fr-FR" sz="2800" b="1" dirty="0" err="1">
                <a:latin typeface="Simplified Arabic" pitchFamily="18" charset="-78"/>
                <a:cs typeface="Calibri" pitchFamily="34" charset="0"/>
              </a:rPr>
              <a:t>riable</a:t>
            </a:r>
            <a:r>
              <a:rPr lang="en-US" sz="2800" b="1" dirty="0">
                <a:latin typeface="Simplified Arabic" pitchFamily="18" charset="-78"/>
                <a:cs typeface="Calibri" pitchFamily="34" charset="0"/>
              </a:rPr>
              <a:t> View </a:t>
            </a:r>
            <a:r>
              <a:rPr lang="ar-DZ" sz="2800" b="1" dirty="0" smtClean="0">
                <a:latin typeface="Simplified Arabic" pitchFamily="18" charset="-78"/>
                <a:cs typeface="Calibri" pitchFamily="34" charset="0"/>
              </a:rPr>
              <a:t> </a:t>
            </a:r>
            <a:r>
              <a:rPr lang="ar-SA" sz="2800" b="1" dirty="0" smtClean="0">
                <a:latin typeface="Simplified Arabic" pitchFamily="18" charset="-78"/>
                <a:cs typeface="Calibri" pitchFamily="34" charset="0"/>
              </a:rPr>
              <a:t>لتفريغ </a:t>
            </a:r>
            <a:r>
              <a:rPr lang="ar-SA" sz="2800" b="1" dirty="0">
                <a:latin typeface="Simplified Arabic" pitchFamily="18" charset="-78"/>
                <a:cs typeface="Calibri" pitchFamily="34" charset="0"/>
              </a:rPr>
              <a:t>جميع البيانات التي في </a:t>
            </a:r>
            <a:r>
              <a:rPr lang="ar-SA" sz="2800" b="1" dirty="0" err="1">
                <a:latin typeface="Simplified Arabic" pitchFamily="18" charset="-78"/>
                <a:cs typeface="Calibri" pitchFamily="34" charset="0"/>
              </a:rPr>
              <a:t>الإستبيانات</a:t>
            </a:r>
            <a:r>
              <a:rPr lang="ar-SA" sz="2800" b="1" dirty="0">
                <a:latin typeface="Simplified Arabic" pitchFamily="18" charset="-78"/>
                <a:cs typeface="Calibri" pitchFamily="34" charset="0"/>
              </a:rPr>
              <a:t> بحيث أن كل عمود لمتغير وكل صف لاستبيان كامل</a:t>
            </a:r>
            <a:r>
              <a:rPr lang="en-US" sz="2800" b="1" dirty="0">
                <a:latin typeface="Simplified Arabic" pitchFamily="18" charset="-78"/>
                <a:cs typeface="Calibri" pitchFamily="34" charset="0"/>
              </a:rPr>
              <a:t> .</a:t>
            </a:r>
            <a:endParaRPr lang="en-US" sz="2800" b="1" dirty="0"/>
          </a:p>
        </p:txBody>
      </p:sp>
      <p:sp>
        <p:nvSpPr>
          <p:cNvPr id="60420" name="Rectangle 3"/>
          <p:cNvSpPr>
            <a:spLocks noChangeArrowheads="1"/>
          </p:cNvSpPr>
          <p:nvPr/>
        </p:nvSpPr>
        <p:spPr bwMode="auto">
          <a:xfrm>
            <a:off x="0" y="2214554"/>
            <a:ext cx="9144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indent="457200" algn="just" rtl="1" eaLnBrk="0" hangingPunct="0"/>
            <a:r>
              <a:rPr lang="ar-SA" sz="3200" b="1" dirty="0">
                <a:latin typeface="Simplified Arabic" pitchFamily="18" charset="-78"/>
                <a:cs typeface="Calibri" pitchFamily="34" charset="0"/>
              </a:rPr>
              <a:t>ثانيًا -العمل في شاشة </a:t>
            </a:r>
            <a:r>
              <a:rPr lang="en-US" sz="3200" b="1" dirty="0">
                <a:latin typeface="Simplified Arabic" pitchFamily="18" charset="-78"/>
                <a:cs typeface="Calibri" pitchFamily="34" charset="0"/>
              </a:rPr>
              <a:t>Data View</a:t>
            </a:r>
            <a:r>
              <a:rPr lang="ar-DZ" sz="3200" b="1" dirty="0">
                <a:latin typeface="Simplified Arabic" pitchFamily="18" charset="-78"/>
                <a:cs typeface="Calibri" pitchFamily="34" charset="0"/>
              </a:rPr>
              <a:t>:</a:t>
            </a:r>
            <a:endParaRPr lang="en-US" sz="3200" dirty="0"/>
          </a:p>
          <a:p>
            <a:pPr indent="457200" algn="just" rtl="1" eaLnBrk="0" hangingPunct="0"/>
            <a:r>
              <a:rPr lang="ar-SA" sz="3200" dirty="0">
                <a:latin typeface="Arial-BoldMT"/>
                <a:cs typeface="Calibri" pitchFamily="34" charset="0"/>
              </a:rPr>
              <a:t>عند فتح الشاشة وعند السجل رقم 1 نبدأ بتسجيل بيانات أول استبيان في أول صف كما </a:t>
            </a:r>
            <a:r>
              <a:rPr lang="ar-SA" sz="3200" dirty="0">
                <a:latin typeface="Simplified Arabic" pitchFamily="18" charset="-78"/>
                <a:cs typeface="Calibri" pitchFamily="34" charset="0"/>
              </a:rPr>
              <a:t>هو موضح في الصورة التالية:</a:t>
            </a:r>
            <a:endParaRPr lang="en-US" sz="3200" dirty="0"/>
          </a:p>
          <a:p>
            <a:pPr indent="457200" algn="just" eaLnBrk="0" hangingPunct="0"/>
            <a:endParaRPr lang="en-US" sz="2400" dirty="0"/>
          </a:p>
        </p:txBody>
      </p:sp>
      <p:pic>
        <p:nvPicPr>
          <p:cNvPr id="60421" name="Picture 584"/>
          <p:cNvPicPr>
            <a:picLocks noChangeAspect="1" noChangeArrowheads="1"/>
          </p:cNvPicPr>
          <p:nvPr/>
        </p:nvPicPr>
        <p:blipFill>
          <a:blip r:embed="rId2">
            <a:extLst>
              <a:ext uri="{28A0092B-C50C-407E-A947-70E740481C1C}">
                <a14:useLocalDpi xmlns:a14="http://schemas.microsoft.com/office/drawing/2010/main" xmlns="" val="0"/>
              </a:ext>
            </a:extLst>
          </a:blip>
          <a:srcRect t="4903" b="77451"/>
          <a:stretch>
            <a:fillRect/>
          </a:stretch>
        </p:blipFill>
        <p:spPr bwMode="auto">
          <a:xfrm>
            <a:off x="0" y="4143380"/>
            <a:ext cx="9144000" cy="2714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2" name="Rectangle 4"/>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rtl="1" eaLnBrk="0" hangingPunct="0"/>
            <a:r>
              <a:rPr lang="en-US" sz="1600">
                <a:latin typeface="Simplified Arabic" pitchFamily="18" charset="-78"/>
                <a:cs typeface="Calibri" pitchFamily="34" charset="0"/>
              </a:rPr>
              <a:t> </a:t>
            </a:r>
            <a:endParaRPr lang="en-US" sz="900"/>
          </a:p>
          <a:p>
            <a:pPr eaLnBrk="0" hangingPunct="0"/>
            <a:endParaRPr lang="en-US"/>
          </a:p>
        </p:txBody>
      </p:sp>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585"/>
          <p:cNvPicPr>
            <a:picLocks noChangeAspect="1" noChangeArrowheads="1"/>
          </p:cNvPicPr>
          <p:nvPr/>
        </p:nvPicPr>
        <p:blipFill>
          <a:blip r:embed="rId2">
            <a:extLst>
              <a:ext uri="{28A0092B-C50C-407E-A947-70E740481C1C}">
                <a14:useLocalDpi xmlns:a14="http://schemas.microsoft.com/office/drawing/2010/main" xmlns="" val="0"/>
              </a:ext>
            </a:extLst>
          </a:blip>
          <a:srcRect t="3137" b="77843"/>
          <a:stretch>
            <a:fillRect/>
          </a:stretch>
        </p:blipFill>
        <p:spPr bwMode="auto">
          <a:xfrm>
            <a:off x="0" y="1928802"/>
            <a:ext cx="9144000" cy="2928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5" name="Rectangle 3"/>
          <p:cNvSpPr>
            <a:spLocks noChangeArrowheads="1"/>
          </p:cNvSpPr>
          <p:nvPr/>
        </p:nvSpPr>
        <p:spPr bwMode="auto">
          <a:xfrm>
            <a:off x="0" y="0"/>
            <a:ext cx="91440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57200" algn="just" rtl="1" eaLnBrk="0" hangingPunct="0"/>
            <a:r>
              <a:rPr lang="ar-SA" sz="3600" b="1" dirty="0">
                <a:latin typeface="Simplified Arabic" pitchFamily="18" charset="-78"/>
                <a:cs typeface="Calibri" pitchFamily="34" charset="0"/>
              </a:rPr>
              <a:t>ولو أردت أن تظهر المتغيرات بمسمياتها الوصفية التي سجلت في بيانات المتغيرات اتبع الخطوات الموضحة في الصورة التالية</a:t>
            </a:r>
            <a:r>
              <a:rPr lang="en-US" sz="3600" b="1" dirty="0">
                <a:latin typeface="Simplified Arabic" pitchFamily="18" charset="-78"/>
                <a:cs typeface="Calibri" pitchFamily="34" charset="0"/>
              </a:rPr>
              <a:t> :</a:t>
            </a:r>
            <a:endParaRPr lang="en-US" sz="3600" dirty="0"/>
          </a:p>
          <a:p>
            <a:pPr indent="457200" eaLnBrk="0" hangingPunct="0"/>
            <a:endParaRPr lang="en-US" dirty="0"/>
          </a:p>
        </p:txBody>
      </p:sp>
      <p:sp>
        <p:nvSpPr>
          <p:cNvPr id="61446" name="Rectangle 4"/>
          <p:cNvSpPr>
            <a:spLocks noChangeArrowheads="1"/>
          </p:cNvSpPr>
          <p:nvPr/>
        </p:nvSpPr>
        <p:spPr bwMode="auto">
          <a:xfrm>
            <a:off x="285720" y="5214950"/>
            <a:ext cx="85725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rtl="1" eaLnBrk="0" hangingPunct="0"/>
            <a:r>
              <a:rPr lang="ar-SA" sz="1600" b="1" dirty="0">
                <a:latin typeface="Simplified Arabic" pitchFamily="18" charset="-78"/>
                <a:cs typeface="Calibri" pitchFamily="34" charset="0"/>
              </a:rPr>
              <a:t>و</a:t>
            </a:r>
            <a:r>
              <a:rPr lang="ar-SA" sz="2400" b="1" dirty="0">
                <a:latin typeface="Simplified Arabic" pitchFamily="18" charset="-78"/>
                <a:cs typeface="Calibri" pitchFamily="34" charset="0"/>
              </a:rPr>
              <a:t>الآن بعد تعبئة</a:t>
            </a:r>
            <a:r>
              <a:rPr lang="en-US" sz="2400" b="1" dirty="0">
                <a:latin typeface="Simplified Arabic" pitchFamily="18" charset="-78"/>
                <a:cs typeface="Calibri" pitchFamily="34" charset="0"/>
              </a:rPr>
              <a:t>  </a:t>
            </a:r>
            <a:r>
              <a:rPr lang="ar-DZ" sz="2400" b="1" dirty="0" smtClean="0">
                <a:latin typeface="Simplified Arabic" pitchFamily="18" charset="-78"/>
                <a:cs typeface="Calibri" pitchFamily="34" charset="0"/>
              </a:rPr>
              <a:t>27 </a:t>
            </a:r>
            <a:r>
              <a:rPr lang="ar-SA" sz="2400" b="1" dirty="0" err="1" smtClean="0">
                <a:latin typeface="Simplified Arabic" pitchFamily="18" charset="-78"/>
                <a:cs typeface="Calibri" pitchFamily="34" charset="0"/>
              </a:rPr>
              <a:t>است</a:t>
            </a:r>
            <a:r>
              <a:rPr lang="ar-DZ" sz="2400" b="1" dirty="0" smtClean="0">
                <a:latin typeface="Simplified Arabic" pitchFamily="18" charset="-78"/>
                <a:cs typeface="Calibri" pitchFamily="34" charset="0"/>
              </a:rPr>
              <a:t>مارة</a:t>
            </a:r>
            <a:r>
              <a:rPr lang="ar-SA" sz="2400" b="1" dirty="0" smtClean="0">
                <a:latin typeface="Simplified Arabic" pitchFamily="18" charset="-78"/>
                <a:cs typeface="Calibri" pitchFamily="34" charset="0"/>
              </a:rPr>
              <a:t> </a:t>
            </a:r>
            <a:r>
              <a:rPr lang="ar-SA" sz="2400" b="1" dirty="0">
                <a:latin typeface="Simplified Arabic" pitchFamily="18" charset="-78"/>
                <a:cs typeface="Calibri" pitchFamily="34" charset="0"/>
              </a:rPr>
              <a:t>يصبح الشكل كما يلي وهو ما يعرف بقاعدة البيانات</a:t>
            </a:r>
            <a:r>
              <a:rPr lang="en-US" sz="2400" b="1" dirty="0">
                <a:latin typeface="Simplified Arabic" pitchFamily="18" charset="-78"/>
                <a:cs typeface="Calibri" pitchFamily="34" charset="0"/>
              </a:rPr>
              <a:t> :</a:t>
            </a:r>
            <a:endParaRPr lang="en-US" sz="2400" dirty="0"/>
          </a:p>
          <a:p>
            <a:pPr algn="ctr" eaLnBrk="0" hangingPunct="0"/>
            <a:endParaRPr lang="en-US" dirty="0"/>
          </a:p>
        </p:txBody>
      </p:sp>
    </p:spTree>
  </p:cSld>
  <p:clrMapOvr>
    <a:masterClrMapping/>
  </p:clrMapOvr>
  <p:transition spd="slow">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86"/>
          <p:cNvPicPr>
            <a:picLocks noChangeAspect="1" noChangeArrowheads="1"/>
          </p:cNvPicPr>
          <p:nvPr/>
        </p:nvPicPr>
        <p:blipFill>
          <a:blip r:embed="rId2">
            <a:extLst>
              <a:ext uri="{28A0092B-C50C-407E-A947-70E740481C1C}">
                <a14:useLocalDpi xmlns:a14="http://schemas.microsoft.com/office/drawing/2010/main" xmlns="" val="0"/>
              </a:ext>
            </a:extLst>
          </a:blip>
          <a:srcRect l="2328" t="5096" r="22179" b="52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10929194_593591940740909_3153975708316014139_n.jpg"/>
          <p:cNvPicPr/>
          <p:nvPr/>
        </p:nvPicPr>
        <p:blipFill>
          <a:blip r:embed="rId2"/>
          <a:srcRect/>
          <a:stretch>
            <a:fillRect/>
          </a:stretch>
        </p:blipFill>
        <p:spPr bwMode="auto">
          <a:xfrm>
            <a:off x="0" y="0"/>
            <a:ext cx="9144000" cy="6858000"/>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92100" dist="139700" dir="2700000" algn="tl" rotWithShape="0">
              <a:srgbClr val="333333">
                <a:alpha val="65000"/>
              </a:srgbClr>
            </a:outerShdw>
          </a:effectLst>
        </p:spPr>
      </p:pic>
      <p:sp>
        <p:nvSpPr>
          <p:cNvPr id="3" name="Rectangle 2"/>
          <p:cNvSpPr/>
          <p:nvPr/>
        </p:nvSpPr>
        <p:spPr>
          <a:xfrm>
            <a:off x="0" y="0"/>
            <a:ext cx="3571868" cy="42860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3">
                  <a:lumMod val="20000"/>
                  <a:lumOff val="80000"/>
                </a:schemeClr>
              </a:solidFill>
            </a:endParaRPr>
          </a:p>
        </p:txBody>
      </p:sp>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
          <p:cNvSpPr>
            <a:spLocks noChangeArrowheads="1"/>
          </p:cNvSpPr>
          <p:nvPr/>
        </p:nvSpPr>
        <p:spPr bwMode="auto">
          <a:xfrm>
            <a:off x="0" y="0"/>
            <a:ext cx="87153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rtl="1" eaLnBrk="0" hangingPunct="0"/>
            <a:r>
              <a:rPr lang="ar-DZ" sz="2400" b="1" dirty="0">
                <a:latin typeface="Simplified Arabic" pitchFamily="18" charset="-78"/>
                <a:cs typeface="Times New Roman" pitchFamily="18" charset="0"/>
              </a:rPr>
              <a:t>جدول بوضح بعض </a:t>
            </a:r>
            <a:r>
              <a:rPr lang="ar-DZ" sz="2400" b="1" dirty="0" smtClean="0">
                <a:latin typeface="Simplified Arabic" pitchFamily="18" charset="-78"/>
                <a:cs typeface="Times New Roman" pitchFamily="18" charset="0"/>
              </a:rPr>
              <a:t>الاختبارات </a:t>
            </a:r>
            <a:r>
              <a:rPr lang="ar-DZ" sz="2400" b="1" dirty="0">
                <a:latin typeface="Simplified Arabic" pitchFamily="18" charset="-78"/>
                <a:cs typeface="Times New Roman" pitchFamily="18" charset="0"/>
              </a:rPr>
              <a:t>الإحصائية لقياس </a:t>
            </a:r>
            <a:r>
              <a:rPr lang="ar-DZ" sz="2400" b="1" dirty="0" smtClean="0">
                <a:latin typeface="Simplified Arabic" pitchFamily="18" charset="-78"/>
                <a:cs typeface="Times New Roman" pitchFamily="18" charset="0"/>
              </a:rPr>
              <a:t>الاختلاف </a:t>
            </a:r>
            <a:r>
              <a:rPr lang="ar-DZ" sz="2400" b="1" dirty="0">
                <a:latin typeface="Simplified Arabic" pitchFamily="18" charset="-78"/>
                <a:cs typeface="Times New Roman" pitchFamily="18" charset="0"/>
              </a:rPr>
              <a:t>في المتوسطات الحسابية حسب نوع المتغير وعدد العينات:</a:t>
            </a:r>
            <a:endParaRPr lang="ar-DZ" sz="2400" dirty="0"/>
          </a:p>
        </p:txBody>
      </p:sp>
      <p:graphicFrame>
        <p:nvGraphicFramePr>
          <p:cNvPr id="3" name="Tableau 2"/>
          <p:cNvGraphicFramePr>
            <a:graphicFrameLocks noGrp="1"/>
          </p:cNvGraphicFramePr>
          <p:nvPr/>
        </p:nvGraphicFramePr>
        <p:xfrm>
          <a:off x="1" y="803274"/>
          <a:ext cx="9143999" cy="5486400"/>
        </p:xfrm>
        <a:graphic>
          <a:graphicData uri="http://schemas.openxmlformats.org/drawingml/2006/table">
            <a:tbl>
              <a:tblPr rtl="1"/>
              <a:tblGrid>
                <a:gridCol w="1993091"/>
                <a:gridCol w="3356890"/>
                <a:gridCol w="3794018"/>
              </a:tblGrid>
              <a:tr h="232874">
                <a:tc rowSpan="2">
                  <a:txBody>
                    <a:bodyPr/>
                    <a:lstStyle/>
                    <a:p>
                      <a:pPr marL="88900" indent="0" algn="ctr" rtl="1">
                        <a:spcAft>
                          <a:spcPts val="0"/>
                        </a:spcAft>
                      </a:pPr>
                      <a:r>
                        <a:rPr lang="ar-DZ" sz="3600" b="1" dirty="0">
                          <a:latin typeface="Times New Roman"/>
                          <a:ea typeface="Times New Roman"/>
                          <a:cs typeface="Simplified Arabic"/>
                        </a:rPr>
                        <a:t>نوع البيانات</a:t>
                      </a:r>
                      <a:endParaRPr lang="en-US" sz="3600" dirty="0">
                        <a:latin typeface="Times New Roman"/>
                        <a:ea typeface="Times New Roman"/>
                        <a:cs typeface="Arial"/>
                      </a:endParaRPr>
                    </a:p>
                    <a:p>
                      <a:pPr marL="0" indent="0" algn="ctr" rtl="1">
                        <a:spcAft>
                          <a:spcPts val="0"/>
                        </a:spcAft>
                      </a:pPr>
                      <a:r>
                        <a:rPr lang="ar-DZ" sz="3600" b="1" dirty="0">
                          <a:latin typeface="Times New Roman"/>
                          <a:ea typeface="Times New Roman"/>
                          <a:cs typeface="Simplified Arabic"/>
                        </a:rPr>
                        <a:t>-نوع المتغير-</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57200" algn="ctr" rtl="1">
                        <a:spcAft>
                          <a:spcPts val="0"/>
                        </a:spcAft>
                      </a:pPr>
                      <a:r>
                        <a:rPr lang="ar-DZ" sz="3600" b="1" dirty="0">
                          <a:latin typeface="Times New Roman"/>
                          <a:ea typeface="Times New Roman"/>
                          <a:cs typeface="Simplified Arabic"/>
                        </a:rPr>
                        <a:t>تصميم تجريبي</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65748">
                <a:tc vMerge="1">
                  <a:txBody>
                    <a:bodyPr/>
                    <a:lstStyle/>
                    <a:p>
                      <a:endParaRPr lang="fr-FR"/>
                    </a:p>
                  </a:txBody>
                  <a:tcPr/>
                </a:tc>
                <a:tc>
                  <a:txBody>
                    <a:bodyPr/>
                    <a:lstStyle/>
                    <a:p>
                      <a:pPr marL="457200" algn="ctr" rtl="1">
                        <a:spcAft>
                          <a:spcPts val="0"/>
                        </a:spcAft>
                      </a:pPr>
                      <a:r>
                        <a:rPr lang="ar-DZ" sz="3600" b="1" dirty="0">
                          <a:latin typeface="Times New Roman"/>
                          <a:ea typeface="Times New Roman"/>
                          <a:cs typeface="Simplified Arabic"/>
                        </a:rPr>
                        <a:t>بين المجموعات</a:t>
                      </a:r>
                      <a:endParaRPr lang="en-US" sz="3600" dirty="0">
                        <a:latin typeface="Times New Roman"/>
                        <a:ea typeface="Times New Roman"/>
                        <a:cs typeface="Arial"/>
                      </a:endParaRPr>
                    </a:p>
                    <a:p>
                      <a:pPr marL="457200" algn="ctr" rtl="1">
                        <a:spcAft>
                          <a:spcPts val="0"/>
                        </a:spcAft>
                      </a:pPr>
                      <a:r>
                        <a:rPr lang="ar-DZ" sz="3600" b="1" dirty="0">
                          <a:latin typeface="Times New Roman"/>
                          <a:ea typeface="Times New Roman"/>
                          <a:cs typeface="Simplified Arabic"/>
                        </a:rPr>
                        <a:t>عينات مستقلة</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spcAft>
                          <a:spcPts val="0"/>
                        </a:spcAft>
                      </a:pPr>
                      <a:r>
                        <a:rPr lang="ar-DZ" sz="3600" b="1">
                          <a:latin typeface="Times New Roman"/>
                          <a:ea typeface="Times New Roman"/>
                          <a:cs typeface="Simplified Arabic"/>
                        </a:rPr>
                        <a:t>داخل المجموعات</a:t>
                      </a:r>
                      <a:endParaRPr lang="en-US" sz="3600">
                        <a:latin typeface="Times New Roman"/>
                        <a:ea typeface="Times New Roman"/>
                        <a:cs typeface="Arial"/>
                      </a:endParaRPr>
                    </a:p>
                    <a:p>
                      <a:pPr marL="457200" algn="ctr" rtl="1">
                        <a:spcAft>
                          <a:spcPts val="0"/>
                        </a:spcAft>
                      </a:pPr>
                      <a:r>
                        <a:rPr lang="ar-DZ" sz="3600" b="1">
                          <a:latin typeface="Times New Roman"/>
                          <a:ea typeface="Times New Roman"/>
                          <a:cs typeface="Simplified Arabic"/>
                        </a:rPr>
                        <a:t>عينات مترابطة</a:t>
                      </a:r>
                      <a:endParaRPr lang="en-US" sz="360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874">
                <a:tc gridSpan="3">
                  <a:txBody>
                    <a:bodyPr/>
                    <a:lstStyle/>
                    <a:p>
                      <a:pPr marL="457200" algn="ctr" rtl="1">
                        <a:spcAft>
                          <a:spcPts val="0"/>
                        </a:spcAft>
                      </a:pPr>
                      <a:r>
                        <a:rPr lang="ar-DZ" sz="3600" b="1" dirty="0">
                          <a:latin typeface="Times New Roman"/>
                          <a:ea typeface="Times New Roman"/>
                          <a:cs typeface="Simplified Arabic"/>
                        </a:rPr>
                        <a:t>عينة واحدة</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r>
              <a:tr h="232874">
                <a:tc>
                  <a:txBody>
                    <a:bodyPr/>
                    <a:lstStyle/>
                    <a:p>
                      <a:pPr marL="0" indent="0" algn="ctr" rtl="1">
                        <a:spcAft>
                          <a:spcPts val="0"/>
                        </a:spcAft>
                      </a:pPr>
                      <a:r>
                        <a:rPr lang="ar-DZ" sz="3600" b="1" dirty="0">
                          <a:latin typeface="Times New Roman"/>
                          <a:ea typeface="Times New Roman"/>
                          <a:cs typeface="Simplified Arabic"/>
                        </a:rPr>
                        <a:t>نوعي –</a:t>
                      </a:r>
                      <a:r>
                        <a:rPr lang="ar-DZ" sz="3600" b="1" dirty="0" err="1">
                          <a:latin typeface="Times New Roman"/>
                          <a:ea typeface="Times New Roman"/>
                          <a:cs typeface="Simplified Arabic"/>
                        </a:rPr>
                        <a:t>إسمي</a:t>
                      </a:r>
                      <a:r>
                        <a:rPr lang="ar-DZ" sz="3600" b="1" dirty="0">
                          <a:latin typeface="Times New Roman"/>
                          <a:ea typeface="Times New Roman"/>
                          <a:cs typeface="Simplified Arabic"/>
                        </a:rPr>
                        <a:t>-</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457200" algn="ctr" rtl="1">
                        <a:spcAft>
                          <a:spcPts val="0"/>
                        </a:spcAft>
                      </a:pPr>
                      <a:r>
                        <a:rPr lang="ar-DZ" sz="3600" b="1" dirty="0">
                          <a:latin typeface="Times New Roman"/>
                          <a:ea typeface="Times New Roman"/>
                          <a:cs typeface="Simplified Arabic"/>
                        </a:rPr>
                        <a:t>اختبار </a:t>
                      </a:r>
                      <a:r>
                        <a:rPr lang="ar-DZ" sz="3600" b="1" dirty="0" err="1">
                          <a:latin typeface="Times New Roman"/>
                          <a:ea typeface="Times New Roman"/>
                          <a:cs typeface="Simplified Arabic"/>
                        </a:rPr>
                        <a:t>كاي</a:t>
                      </a:r>
                      <a:r>
                        <a:rPr lang="ar-DZ" sz="3600" b="1" dirty="0">
                          <a:latin typeface="Times New Roman"/>
                          <a:ea typeface="Times New Roman"/>
                          <a:cs typeface="Simplified Arabic"/>
                        </a:rPr>
                        <a:t> </a:t>
                      </a:r>
                      <a:r>
                        <a:rPr lang="ar-DZ" sz="3600" b="1" dirty="0" smtClean="0">
                          <a:latin typeface="Times New Roman"/>
                          <a:ea typeface="Times New Roman"/>
                          <a:cs typeface="Simplified Arabic"/>
                        </a:rPr>
                        <a:t>مربع </a:t>
                      </a:r>
                      <a:r>
                        <a:rPr lang="fr-FR" sz="3600" b="1" dirty="0" smtClean="0">
                          <a:latin typeface="Times New Roman"/>
                          <a:ea typeface="Times New Roman"/>
                          <a:cs typeface="Simplified Arabic"/>
                        </a:rPr>
                        <a:t>K</a:t>
                      </a:r>
                      <a:r>
                        <a:rPr lang="fr-FR" sz="2800" b="1" strike="sngStrike" dirty="0" smtClean="0">
                          <a:latin typeface="Times New Roman"/>
                          <a:ea typeface="Times New Roman"/>
                          <a:cs typeface="Simplified Arabic"/>
                        </a:rPr>
                        <a:t>2</a:t>
                      </a:r>
                      <a:r>
                        <a:rPr lang="ar-DZ" sz="3600" b="1" dirty="0" smtClean="0">
                          <a:latin typeface="Times New Roman"/>
                          <a:ea typeface="Times New Roman"/>
                          <a:cs typeface="Simplified Arabic"/>
                        </a:rPr>
                        <a:t> </a:t>
                      </a:r>
                      <a:r>
                        <a:rPr lang="ar-DZ" sz="3600" b="1" dirty="0">
                          <a:latin typeface="Times New Roman"/>
                          <a:ea typeface="Times New Roman"/>
                          <a:cs typeface="Simplified Arabic"/>
                        </a:rPr>
                        <a:t>(</a:t>
                      </a:r>
                      <a:r>
                        <a:rPr lang="en-US" sz="3600" b="1" dirty="0">
                          <a:latin typeface="Simplified Arabic"/>
                          <a:ea typeface="Times New Roman"/>
                          <a:cs typeface="Arial"/>
                        </a:rPr>
                        <a:t>Chi-Square test</a:t>
                      </a:r>
                      <a:r>
                        <a:rPr lang="ar-DZ" sz="3600" b="1" dirty="0">
                          <a:latin typeface="Times New Roman"/>
                          <a:ea typeface="Times New Roman"/>
                          <a:cs typeface="Simplified Arabic"/>
                        </a:rPr>
                        <a:t>)</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fr-FR"/>
                    </a:p>
                  </a:txBody>
                  <a:tcPr/>
                </a:tc>
              </a:tr>
              <a:tr h="232874">
                <a:tc>
                  <a:txBody>
                    <a:bodyPr/>
                    <a:lstStyle/>
                    <a:p>
                      <a:pPr marL="0" indent="0" algn="ctr" rtl="1">
                        <a:spcAft>
                          <a:spcPts val="0"/>
                        </a:spcAft>
                      </a:pPr>
                      <a:r>
                        <a:rPr lang="ar-DZ" sz="3600" b="1" dirty="0">
                          <a:latin typeface="Times New Roman"/>
                          <a:ea typeface="Times New Roman"/>
                          <a:cs typeface="Simplified Arabic"/>
                        </a:rPr>
                        <a:t>رتبي</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457200" algn="ctr" rtl="1">
                        <a:spcAft>
                          <a:spcPts val="0"/>
                        </a:spcAft>
                      </a:pPr>
                      <a:r>
                        <a:rPr lang="ar-DZ" sz="3600" b="1" dirty="0">
                          <a:latin typeface="Times New Roman"/>
                          <a:ea typeface="Times New Roman"/>
                          <a:cs typeface="Simplified Arabic"/>
                        </a:rPr>
                        <a:t>اختبار الإشارة أو ذات الحدين (</a:t>
                      </a:r>
                      <a:r>
                        <a:rPr lang="en-US" sz="3600" b="1" dirty="0">
                          <a:latin typeface="Simplified Arabic"/>
                          <a:ea typeface="Times New Roman"/>
                          <a:cs typeface="Arial"/>
                        </a:rPr>
                        <a:t>Sign test/Binomial</a:t>
                      </a:r>
                      <a:r>
                        <a:rPr lang="ar-DZ" sz="3600" b="1" dirty="0">
                          <a:latin typeface="Times New Roman"/>
                          <a:ea typeface="Times New Roman"/>
                          <a:cs typeface="Simplified Arabic"/>
                        </a:rPr>
                        <a:t>)</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fr-FR"/>
                    </a:p>
                  </a:txBody>
                  <a:tcPr/>
                </a:tc>
              </a:tr>
              <a:tr h="232874">
                <a:tc>
                  <a:txBody>
                    <a:bodyPr/>
                    <a:lstStyle/>
                    <a:p>
                      <a:pPr marL="88900" indent="0" algn="ctr" rtl="1">
                        <a:spcAft>
                          <a:spcPts val="0"/>
                        </a:spcAft>
                      </a:pPr>
                      <a:r>
                        <a:rPr lang="ar-DZ" sz="3600" b="1" dirty="0">
                          <a:latin typeface="Times New Roman"/>
                          <a:ea typeface="Times New Roman"/>
                          <a:cs typeface="Simplified Arabic"/>
                        </a:rPr>
                        <a:t>فتري</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457200" algn="ctr" rtl="1">
                        <a:spcAft>
                          <a:spcPts val="0"/>
                        </a:spcAft>
                      </a:pPr>
                      <a:r>
                        <a:rPr lang="ar-DZ" sz="3600" b="1" dirty="0">
                          <a:latin typeface="Times New Roman"/>
                          <a:ea typeface="Times New Roman"/>
                          <a:cs typeface="Simplified Arabic"/>
                        </a:rPr>
                        <a:t>اختبار(</a:t>
                      </a:r>
                      <a:r>
                        <a:rPr lang="en-US" sz="3600" b="1" dirty="0">
                          <a:latin typeface="Simplified Arabic"/>
                          <a:ea typeface="Times New Roman"/>
                          <a:cs typeface="Arial"/>
                        </a:rPr>
                        <a:t>T</a:t>
                      </a:r>
                      <a:r>
                        <a:rPr lang="ar-DZ" sz="3600" b="1" dirty="0">
                          <a:latin typeface="Times New Roman"/>
                          <a:ea typeface="Times New Roman"/>
                          <a:cs typeface="Simplified Arabic"/>
                        </a:rPr>
                        <a:t>) لعينة واحدة </a:t>
                      </a:r>
                      <a:r>
                        <a:rPr lang="ar-DZ" sz="3600" b="1" dirty="0" smtClean="0">
                          <a:latin typeface="Times New Roman"/>
                          <a:ea typeface="Times New Roman"/>
                          <a:cs typeface="Simplified Arabic"/>
                        </a:rPr>
                        <a:t> (</a:t>
                      </a:r>
                      <a:r>
                        <a:rPr lang="en-US" sz="3600" b="1" dirty="0">
                          <a:latin typeface="Simplified Arabic"/>
                          <a:ea typeface="Times New Roman"/>
                          <a:cs typeface="Arial"/>
                        </a:rPr>
                        <a:t>One-Sample T-Test</a:t>
                      </a:r>
                      <a:r>
                        <a:rPr lang="ar-DZ" sz="3600" b="1" dirty="0">
                          <a:latin typeface="Times New Roman"/>
                          <a:ea typeface="Times New Roman"/>
                          <a:cs typeface="Simplified Arabic"/>
                        </a:rPr>
                        <a:t>)</a:t>
                      </a:r>
                      <a:endParaRPr lang="en-US" sz="36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fr-FR"/>
                    </a:p>
                  </a:txBody>
                  <a:tcPr/>
                </a:tc>
              </a:tr>
            </a:tbl>
          </a:graphicData>
        </a:graphic>
      </p:graphicFrame>
    </p:spTree>
  </p:cSld>
  <p:clrMapOvr>
    <a:masterClrMapping/>
  </p:clrMapOvr>
  <p:transition spd="slow">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 y="214290"/>
          <a:ext cx="9143999" cy="6827520"/>
        </p:xfrm>
        <a:graphic>
          <a:graphicData uri="http://schemas.openxmlformats.org/drawingml/2006/table">
            <a:tbl>
              <a:tblPr rtl="1"/>
              <a:tblGrid>
                <a:gridCol w="1888500"/>
                <a:gridCol w="3461481"/>
                <a:gridCol w="3794018"/>
              </a:tblGrid>
              <a:tr h="232874">
                <a:tc gridSpan="3">
                  <a:txBody>
                    <a:bodyPr/>
                    <a:lstStyle/>
                    <a:p>
                      <a:pPr marL="457200" algn="ctr" rtl="1">
                        <a:spcAft>
                          <a:spcPts val="0"/>
                        </a:spcAft>
                      </a:pPr>
                      <a:r>
                        <a:rPr lang="ar-DZ" sz="3200" b="1" dirty="0">
                          <a:latin typeface="Times New Roman"/>
                          <a:ea typeface="Times New Roman"/>
                          <a:cs typeface="Simplified Arabic"/>
                        </a:rPr>
                        <a:t>عينتان</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r>
              <a:tr h="465748">
                <a:tc>
                  <a:txBody>
                    <a:bodyPr/>
                    <a:lstStyle/>
                    <a:p>
                      <a:pPr marL="0" indent="0" algn="ctr" rtl="1">
                        <a:spcAft>
                          <a:spcPts val="0"/>
                        </a:spcAft>
                      </a:pPr>
                      <a:r>
                        <a:rPr lang="ar-DZ" sz="3200" b="1" dirty="0">
                          <a:latin typeface="Times New Roman"/>
                          <a:ea typeface="Times New Roman"/>
                          <a:cs typeface="Simplified Arabic"/>
                        </a:rPr>
                        <a:t>نوعي</a:t>
                      </a:r>
                      <a:endParaRPr lang="en-US" sz="3200" dirty="0">
                        <a:latin typeface="Times New Roman"/>
                        <a:ea typeface="Times New Roman"/>
                        <a:cs typeface="Arial"/>
                      </a:endParaRPr>
                    </a:p>
                    <a:p>
                      <a:pPr marL="95250" indent="-95250" algn="ctr" rtl="1">
                        <a:spcAft>
                          <a:spcPts val="0"/>
                        </a:spcAft>
                      </a:pPr>
                      <a:r>
                        <a:rPr lang="fr-FR" sz="3200" b="1" dirty="0">
                          <a:latin typeface="Simplified Arabic"/>
                          <a:ea typeface="Times New Roman"/>
                          <a:cs typeface="Arial"/>
                        </a:rPr>
                        <a:t>- </a:t>
                      </a:r>
                      <a:r>
                        <a:rPr lang="ar-DZ" sz="3200" b="1" dirty="0" err="1">
                          <a:latin typeface="Times New Roman"/>
                          <a:ea typeface="Times New Roman"/>
                          <a:cs typeface="Simplified Arabic"/>
                        </a:rPr>
                        <a:t>إسمي</a:t>
                      </a:r>
                      <a:r>
                        <a:rPr lang="ar-DZ" sz="3200" b="1" dirty="0">
                          <a:latin typeface="Times New Roman"/>
                          <a:ea typeface="Times New Roman"/>
                          <a:cs typeface="Simplified Arabic"/>
                        </a:rPr>
                        <a: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ctr" rtl="1">
                        <a:spcAft>
                          <a:spcPts val="0"/>
                        </a:spcAft>
                      </a:pPr>
                      <a:r>
                        <a:rPr lang="ar-DZ" sz="3200" b="1" dirty="0">
                          <a:latin typeface="Times New Roman"/>
                          <a:ea typeface="Times New Roman"/>
                          <a:cs typeface="Simplified Arabic"/>
                        </a:rPr>
                        <a:t>اختبار </a:t>
                      </a:r>
                      <a:r>
                        <a:rPr lang="ar-DZ" sz="3200" b="1" dirty="0" err="1">
                          <a:latin typeface="Times New Roman"/>
                          <a:ea typeface="Times New Roman"/>
                          <a:cs typeface="Simplified Arabic"/>
                        </a:rPr>
                        <a:t>كاي</a:t>
                      </a:r>
                      <a:r>
                        <a:rPr lang="ar-DZ" sz="3200" b="1" dirty="0">
                          <a:latin typeface="Times New Roman"/>
                          <a:ea typeface="Times New Roman"/>
                          <a:cs typeface="Simplified Arabic"/>
                        </a:rPr>
                        <a:t> مربع </a:t>
                      </a:r>
                      <a:endParaRPr lang="en-US" sz="3200" dirty="0">
                        <a:latin typeface="Times New Roman"/>
                        <a:ea typeface="Times New Roman"/>
                        <a:cs typeface="Arial"/>
                      </a:endParaRPr>
                    </a:p>
                    <a:p>
                      <a:pPr marL="457200" algn="ctr" rtl="1">
                        <a:spcAft>
                          <a:spcPts val="0"/>
                        </a:spcAft>
                      </a:pPr>
                      <a:r>
                        <a:rPr lang="en-US" sz="3200" b="1" dirty="0">
                          <a:latin typeface="Simplified Arabic"/>
                          <a:ea typeface="Times New Roman"/>
                          <a:cs typeface="Arial"/>
                        </a:rPr>
                        <a:t>Chi-Square 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ctr" rtl="1">
                        <a:spcAft>
                          <a:spcPts val="0"/>
                        </a:spcAft>
                      </a:pPr>
                      <a:r>
                        <a:rPr lang="ar-DZ" sz="3200" b="1" dirty="0">
                          <a:latin typeface="Times New Roman"/>
                          <a:ea typeface="Times New Roman"/>
                          <a:cs typeface="Simplified Arabic"/>
                        </a:rPr>
                        <a:t>اختبار </a:t>
                      </a:r>
                      <a:r>
                        <a:rPr lang="ar-DZ" sz="3200" b="1" dirty="0" err="1">
                          <a:latin typeface="Times New Roman"/>
                          <a:ea typeface="Times New Roman"/>
                          <a:cs typeface="Simplified Arabic"/>
                        </a:rPr>
                        <a:t>مكنمار</a:t>
                      </a:r>
                      <a:endParaRPr lang="en-US" sz="3200" dirty="0">
                        <a:latin typeface="Times New Roman"/>
                        <a:ea typeface="Times New Roman"/>
                        <a:cs typeface="Arial"/>
                      </a:endParaRPr>
                    </a:p>
                    <a:p>
                      <a:pPr marL="457200" algn="ctr" rtl="1">
                        <a:spcAft>
                          <a:spcPts val="0"/>
                        </a:spcAft>
                      </a:pPr>
                      <a:r>
                        <a:rPr lang="en-US" sz="3200" b="1" dirty="0" err="1">
                          <a:latin typeface="Simplified Arabic"/>
                          <a:ea typeface="Times New Roman"/>
                          <a:cs typeface="Arial"/>
                        </a:rPr>
                        <a:t>Mcnemar</a:t>
                      </a:r>
                      <a:r>
                        <a:rPr lang="en-US" sz="3200" b="1" dirty="0">
                          <a:latin typeface="Simplified Arabic"/>
                          <a:ea typeface="Times New Roman"/>
                          <a:cs typeface="Arial"/>
                        </a:rPr>
                        <a:t> 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497">
                <a:tc>
                  <a:txBody>
                    <a:bodyPr/>
                    <a:lstStyle/>
                    <a:p>
                      <a:pPr marL="0" indent="0" algn="ctr" rtl="1">
                        <a:spcAft>
                          <a:spcPts val="0"/>
                        </a:spcAft>
                      </a:pPr>
                      <a:r>
                        <a:rPr lang="ar-DZ" sz="3200" b="1" dirty="0">
                          <a:latin typeface="Times New Roman"/>
                          <a:ea typeface="Times New Roman"/>
                          <a:cs typeface="Simplified Arabic"/>
                        </a:rPr>
                        <a:t>رتبي</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spcAft>
                          <a:spcPts val="0"/>
                        </a:spcAft>
                      </a:pPr>
                      <a:r>
                        <a:rPr lang="ar-DZ" sz="3200" b="1" dirty="0" err="1">
                          <a:latin typeface="Times New Roman"/>
                          <a:ea typeface="Times New Roman"/>
                          <a:cs typeface="Simplified Arabic"/>
                        </a:rPr>
                        <a:t>ولكوكسون</a:t>
                      </a:r>
                      <a:r>
                        <a:rPr lang="ar-DZ" sz="3200" b="1" dirty="0">
                          <a:latin typeface="Times New Roman"/>
                          <a:ea typeface="Times New Roman"/>
                          <a:cs typeface="Simplified Arabic"/>
                        </a:rPr>
                        <a:t>، </a:t>
                      </a:r>
                      <a:r>
                        <a:rPr lang="ar-DZ" sz="3200" b="1" dirty="0" err="1">
                          <a:latin typeface="Times New Roman"/>
                          <a:ea typeface="Times New Roman"/>
                          <a:cs typeface="Simplified Arabic"/>
                        </a:rPr>
                        <a:t>مان</a:t>
                      </a:r>
                      <a:r>
                        <a:rPr lang="ar-DZ" sz="3200" b="1" dirty="0">
                          <a:latin typeface="Times New Roman"/>
                          <a:ea typeface="Times New Roman"/>
                          <a:cs typeface="Simplified Arabic"/>
                        </a:rPr>
                        <a:t> </a:t>
                      </a:r>
                      <a:r>
                        <a:rPr lang="ar-DZ" sz="3200" b="1" dirty="0" err="1">
                          <a:latin typeface="Times New Roman"/>
                          <a:ea typeface="Times New Roman"/>
                          <a:cs typeface="Simplified Arabic"/>
                        </a:rPr>
                        <a:t>ويتني</a:t>
                      </a:r>
                      <a:r>
                        <a:rPr lang="ar-DZ" sz="3200" b="1" dirty="0">
                          <a:latin typeface="Times New Roman"/>
                          <a:ea typeface="Times New Roman"/>
                          <a:cs typeface="Simplified Arabic"/>
                        </a:rPr>
                        <a:t> </a:t>
                      </a:r>
                      <a:endParaRPr lang="en-US" sz="3200" dirty="0">
                        <a:latin typeface="Times New Roman"/>
                        <a:ea typeface="Times New Roman"/>
                        <a:cs typeface="Arial"/>
                      </a:endParaRPr>
                    </a:p>
                    <a:p>
                      <a:pPr marL="457200" algn="ctr" rtl="1">
                        <a:spcAft>
                          <a:spcPts val="0"/>
                        </a:spcAft>
                      </a:pPr>
                      <a:r>
                        <a:rPr lang="en-US" sz="3200" b="1" dirty="0">
                          <a:latin typeface="Simplified Arabic"/>
                          <a:ea typeface="Times New Roman"/>
                          <a:cs typeface="Arial"/>
                        </a:rPr>
                        <a:t>Mann-Whiney, </a:t>
                      </a:r>
                      <a:r>
                        <a:rPr lang="en-US" sz="3200" b="1" dirty="0" err="1">
                          <a:latin typeface="Simplified Arabic"/>
                          <a:ea typeface="Times New Roman"/>
                          <a:cs typeface="Arial"/>
                        </a:rPr>
                        <a:t>Wilcoxon</a:t>
                      </a:r>
                      <a:r>
                        <a:rPr lang="en-US" sz="3200" b="1" dirty="0">
                          <a:latin typeface="Simplified Arabic"/>
                          <a:ea typeface="Times New Roman"/>
                          <a:cs typeface="Arial"/>
                        </a:rPr>
                        <a:t> 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spcAft>
                          <a:spcPts val="0"/>
                        </a:spcAft>
                      </a:pPr>
                      <a:r>
                        <a:rPr lang="ar-DZ" sz="3200" b="1" dirty="0" err="1">
                          <a:latin typeface="Times New Roman"/>
                          <a:ea typeface="Times New Roman"/>
                          <a:cs typeface="Simplified Arabic"/>
                        </a:rPr>
                        <a:t>ولكوكسون</a:t>
                      </a:r>
                      <a:r>
                        <a:rPr lang="ar-DZ" sz="3200" b="1" dirty="0">
                          <a:latin typeface="Times New Roman"/>
                          <a:ea typeface="Times New Roman"/>
                          <a:cs typeface="Simplified Arabic"/>
                        </a:rPr>
                        <a:t> للأزواج المترابطة ذات الرتب المؤشرة</a:t>
                      </a:r>
                      <a:endParaRPr lang="en-US" sz="3200" dirty="0">
                        <a:latin typeface="Times New Roman"/>
                        <a:ea typeface="Times New Roman"/>
                        <a:cs typeface="Arial"/>
                      </a:endParaRPr>
                    </a:p>
                    <a:p>
                      <a:pPr marL="457200" algn="ctr" rtl="1">
                        <a:spcAft>
                          <a:spcPts val="0"/>
                        </a:spcAft>
                      </a:pPr>
                      <a:r>
                        <a:rPr lang="en-US" sz="3200" b="1" dirty="0" err="1">
                          <a:latin typeface="Simplified Arabic"/>
                          <a:ea typeface="Times New Roman"/>
                          <a:cs typeface="Arial"/>
                        </a:rPr>
                        <a:t>Wilcoxon</a:t>
                      </a:r>
                      <a:r>
                        <a:rPr lang="en-US" sz="3200" b="1" dirty="0">
                          <a:latin typeface="Simplified Arabic"/>
                          <a:ea typeface="Times New Roman"/>
                          <a:cs typeface="Arial"/>
                        </a:rPr>
                        <a:t>-signed ranks test, Sign 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497">
                <a:tc>
                  <a:txBody>
                    <a:bodyPr/>
                    <a:lstStyle/>
                    <a:p>
                      <a:pPr marL="88900" indent="0" algn="ctr" rtl="1">
                        <a:spcAft>
                          <a:spcPts val="0"/>
                        </a:spcAft>
                      </a:pPr>
                      <a:r>
                        <a:rPr lang="ar-DZ" sz="3200" b="1" dirty="0">
                          <a:latin typeface="Times New Roman"/>
                          <a:ea typeface="Times New Roman"/>
                          <a:cs typeface="Simplified Arabic"/>
                        </a:rPr>
                        <a:t>فتري</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spcAft>
                          <a:spcPts val="0"/>
                        </a:spcAft>
                      </a:pPr>
                      <a:r>
                        <a:rPr lang="ar-DZ" sz="3200" b="1" dirty="0">
                          <a:latin typeface="Times New Roman"/>
                          <a:ea typeface="Times New Roman"/>
                          <a:cs typeface="Simplified Arabic"/>
                        </a:rPr>
                        <a:t>اختبار(</a:t>
                      </a:r>
                      <a:r>
                        <a:rPr lang="en-US" sz="3200" b="1" dirty="0">
                          <a:latin typeface="Simplified Arabic"/>
                          <a:ea typeface="Times New Roman"/>
                          <a:cs typeface="Arial"/>
                        </a:rPr>
                        <a:t>T</a:t>
                      </a:r>
                      <a:r>
                        <a:rPr lang="ar-DZ" sz="3200" b="1" dirty="0">
                          <a:latin typeface="Times New Roman"/>
                          <a:ea typeface="Times New Roman"/>
                          <a:cs typeface="Simplified Arabic"/>
                        </a:rPr>
                        <a:t>) للعينات المستقلة </a:t>
                      </a:r>
                      <a:endParaRPr lang="en-US" sz="3200" dirty="0">
                        <a:latin typeface="Times New Roman"/>
                        <a:ea typeface="Times New Roman"/>
                        <a:cs typeface="Arial"/>
                      </a:endParaRPr>
                    </a:p>
                    <a:p>
                      <a:pPr marL="457200" algn="ctr" rtl="1">
                        <a:spcAft>
                          <a:spcPts val="0"/>
                        </a:spcAft>
                      </a:pPr>
                      <a:r>
                        <a:rPr lang="fr-FR" sz="3200" b="1" dirty="0">
                          <a:latin typeface="Simplified Arabic"/>
                          <a:ea typeface="Times New Roman"/>
                          <a:cs typeface="Arial"/>
                        </a:rPr>
                        <a:t>Independent-</a:t>
                      </a:r>
                      <a:r>
                        <a:rPr lang="fr-FR" sz="3200" b="1" dirty="0" err="1">
                          <a:latin typeface="Simplified Arabic"/>
                          <a:ea typeface="Times New Roman"/>
                          <a:cs typeface="Arial"/>
                        </a:rPr>
                        <a:t>Samples</a:t>
                      </a:r>
                      <a:r>
                        <a:rPr lang="fr-FR" sz="3200" b="1" dirty="0">
                          <a:latin typeface="Simplified Arabic"/>
                          <a:ea typeface="Times New Roman"/>
                          <a:cs typeface="Arial"/>
                        </a:rPr>
                        <a:t> T-Test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spcAft>
                          <a:spcPts val="0"/>
                        </a:spcAft>
                      </a:pPr>
                      <a:r>
                        <a:rPr lang="ar-DZ" sz="3200" b="1" dirty="0">
                          <a:latin typeface="Times New Roman"/>
                          <a:ea typeface="Times New Roman"/>
                          <a:cs typeface="Simplified Arabic"/>
                        </a:rPr>
                        <a:t>اختبار(</a:t>
                      </a:r>
                      <a:r>
                        <a:rPr lang="en-US" sz="3200" b="1" dirty="0">
                          <a:latin typeface="Simplified Arabic"/>
                          <a:ea typeface="Times New Roman"/>
                          <a:cs typeface="Arial"/>
                        </a:rPr>
                        <a:t>T</a:t>
                      </a:r>
                      <a:r>
                        <a:rPr lang="ar-DZ" sz="3200" b="1" dirty="0">
                          <a:latin typeface="Times New Roman"/>
                          <a:ea typeface="Times New Roman"/>
                          <a:cs typeface="Simplified Arabic"/>
                        </a:rPr>
                        <a:t>) لعينات المترابطة على شكل أزواج </a:t>
                      </a:r>
                      <a:r>
                        <a:rPr lang="en-US" sz="3200" b="1" dirty="0">
                          <a:latin typeface="Simplified Arabic"/>
                          <a:ea typeface="Times New Roman"/>
                          <a:cs typeface="Arial"/>
                        </a:rPr>
                        <a:t>Dependent </a:t>
                      </a:r>
                      <a:r>
                        <a:rPr lang="fr-FR" sz="3200" b="1" dirty="0">
                          <a:latin typeface="Simplified Arabic"/>
                          <a:ea typeface="Times New Roman"/>
                          <a:cs typeface="Arial"/>
                        </a:rPr>
                        <a:t>(</a:t>
                      </a:r>
                      <a:r>
                        <a:rPr lang="en-US" sz="3200" b="1" dirty="0">
                          <a:latin typeface="Simplified Arabic"/>
                          <a:ea typeface="Times New Roman"/>
                          <a:cs typeface="Arial"/>
                        </a:rPr>
                        <a:t>Paired</a:t>
                      </a:r>
                      <a:r>
                        <a:rPr lang="fr-FR" sz="3200" b="1" dirty="0">
                          <a:latin typeface="Simplified Arabic"/>
                          <a:ea typeface="Times New Roman"/>
                          <a:cs typeface="Arial"/>
                        </a:rPr>
                        <a:t>) </a:t>
                      </a:r>
                      <a:r>
                        <a:rPr lang="en-US" sz="3200" b="1" dirty="0">
                          <a:latin typeface="Simplified Arabic"/>
                          <a:ea typeface="Times New Roman"/>
                          <a:cs typeface="Arial"/>
                        </a:rPr>
                        <a:t>Samples</a:t>
                      </a:r>
                      <a:endParaRPr lang="en-US" sz="3200" dirty="0">
                        <a:latin typeface="Times New Roman"/>
                        <a:ea typeface="Times New Roman"/>
                        <a:cs typeface="Arial"/>
                      </a:endParaRPr>
                    </a:p>
                    <a:p>
                      <a:pPr marL="457200" algn="ctr" rtl="1">
                        <a:spcAft>
                          <a:spcPts val="0"/>
                        </a:spcAft>
                      </a:pPr>
                      <a:r>
                        <a:rPr lang="en-US" sz="3200" b="1" dirty="0">
                          <a:latin typeface="Simplified Arabic"/>
                          <a:ea typeface="Times New Roman"/>
                          <a:cs typeface="Arial"/>
                        </a:rPr>
                        <a:t> T-Test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 y="0"/>
          <a:ext cx="9143999" cy="6572272"/>
        </p:xfrm>
        <a:graphic>
          <a:graphicData uri="http://schemas.openxmlformats.org/drawingml/2006/table">
            <a:tbl>
              <a:tblPr rtl="1"/>
              <a:tblGrid>
                <a:gridCol w="1888500"/>
                <a:gridCol w="104591"/>
                <a:gridCol w="3356890"/>
                <a:gridCol w="3794018"/>
              </a:tblGrid>
              <a:tr h="547690">
                <a:tc gridSpan="4">
                  <a:txBody>
                    <a:bodyPr/>
                    <a:lstStyle/>
                    <a:p>
                      <a:pPr marL="457200" algn="ctr" rtl="1">
                        <a:spcAft>
                          <a:spcPts val="0"/>
                        </a:spcAft>
                      </a:pPr>
                      <a:r>
                        <a:rPr lang="ar-DZ" sz="3200" b="1" dirty="0">
                          <a:latin typeface="Times New Roman"/>
                          <a:ea typeface="Times New Roman"/>
                          <a:cs typeface="Simplified Arabic"/>
                        </a:rPr>
                        <a:t>ثلاث عينات فأكثر</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643068">
                <a:tc gridSpan="2">
                  <a:txBody>
                    <a:bodyPr/>
                    <a:lstStyle/>
                    <a:p>
                      <a:pPr marL="0" indent="95250" algn="ctr" rtl="1">
                        <a:spcAft>
                          <a:spcPts val="0"/>
                        </a:spcAft>
                      </a:pPr>
                      <a:r>
                        <a:rPr lang="ar-DZ" sz="3200" b="1" dirty="0">
                          <a:latin typeface="Times New Roman"/>
                          <a:ea typeface="Times New Roman"/>
                          <a:cs typeface="Simplified Arabic"/>
                        </a:rPr>
                        <a:t>نوعي</a:t>
                      </a:r>
                      <a:endParaRPr lang="en-US" sz="3200" dirty="0">
                        <a:latin typeface="Times New Roman"/>
                        <a:ea typeface="Times New Roman"/>
                        <a:cs typeface="Arial"/>
                      </a:endParaRPr>
                    </a:p>
                    <a:p>
                      <a:pPr marL="0" indent="0" algn="ctr" rtl="1">
                        <a:spcAft>
                          <a:spcPts val="0"/>
                        </a:spcAft>
                      </a:pPr>
                      <a:r>
                        <a:rPr lang="fr-FR" sz="3200" b="1" dirty="0">
                          <a:latin typeface="Simplified Arabic"/>
                          <a:ea typeface="Times New Roman"/>
                          <a:cs typeface="Arial"/>
                        </a:rPr>
                        <a:t>- </a:t>
                      </a:r>
                      <a:r>
                        <a:rPr lang="ar-DZ" sz="3200" b="1" dirty="0" err="1">
                          <a:latin typeface="Times New Roman"/>
                          <a:ea typeface="Times New Roman"/>
                          <a:cs typeface="Simplified Arabic"/>
                        </a:rPr>
                        <a:t>إسمي</a:t>
                      </a:r>
                      <a:r>
                        <a:rPr lang="ar-DZ" sz="3200" b="1" dirty="0">
                          <a:latin typeface="Times New Roman"/>
                          <a:ea typeface="Times New Roman"/>
                          <a:cs typeface="Simplified Arabic"/>
                        </a:rPr>
                        <a: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457200" algn="ctr" rtl="1">
                        <a:spcAft>
                          <a:spcPts val="0"/>
                        </a:spcAft>
                      </a:pPr>
                      <a:r>
                        <a:rPr lang="ar-DZ" sz="3200" b="1" dirty="0">
                          <a:latin typeface="Times New Roman"/>
                          <a:ea typeface="Times New Roman"/>
                          <a:cs typeface="Simplified Arabic"/>
                        </a:rPr>
                        <a:t>اختبار </a:t>
                      </a:r>
                      <a:r>
                        <a:rPr lang="ar-DZ" sz="3200" b="1" dirty="0" err="1">
                          <a:latin typeface="Times New Roman"/>
                          <a:ea typeface="Times New Roman"/>
                          <a:cs typeface="Simplified Arabic"/>
                        </a:rPr>
                        <a:t>كاي</a:t>
                      </a:r>
                      <a:r>
                        <a:rPr lang="ar-DZ" sz="3200" b="1" dirty="0">
                          <a:latin typeface="Times New Roman"/>
                          <a:ea typeface="Times New Roman"/>
                          <a:cs typeface="Simplified Arabic"/>
                        </a:rPr>
                        <a:t> مربع </a:t>
                      </a:r>
                      <a:endParaRPr lang="en-US" sz="3200" dirty="0">
                        <a:latin typeface="Times New Roman"/>
                        <a:ea typeface="Times New Roman"/>
                        <a:cs typeface="Arial"/>
                      </a:endParaRPr>
                    </a:p>
                    <a:p>
                      <a:pPr marL="457200" algn="ctr" rtl="1">
                        <a:spcAft>
                          <a:spcPts val="0"/>
                        </a:spcAft>
                      </a:pPr>
                      <a:r>
                        <a:rPr lang="en-US" sz="3200" b="1" dirty="0">
                          <a:latin typeface="Simplified Arabic"/>
                          <a:ea typeface="Times New Roman"/>
                          <a:cs typeface="Arial"/>
                        </a:rPr>
                        <a:t>Chi-Square 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spcAft>
                          <a:spcPts val="0"/>
                        </a:spcAft>
                      </a:pPr>
                      <a:r>
                        <a:rPr lang="ar-DZ" sz="3200" b="1" dirty="0" err="1">
                          <a:latin typeface="Times New Roman"/>
                          <a:ea typeface="Times New Roman"/>
                          <a:cs typeface="Simplified Arabic"/>
                        </a:rPr>
                        <a:t>كوكران</a:t>
                      </a:r>
                      <a:r>
                        <a:rPr lang="ar-DZ" sz="3200" b="1" dirty="0">
                          <a:latin typeface="Times New Roman"/>
                          <a:ea typeface="Times New Roman"/>
                          <a:cs typeface="Simplified Arabic"/>
                        </a:rPr>
                        <a:t> </a:t>
                      </a:r>
                      <a:r>
                        <a:rPr lang="ar-DZ" sz="3200" b="1" dirty="0" err="1">
                          <a:latin typeface="Times New Roman"/>
                          <a:ea typeface="Times New Roman"/>
                          <a:cs typeface="Simplified Arabic"/>
                        </a:rPr>
                        <a:t>كيو</a:t>
                      </a:r>
                      <a:endParaRPr lang="en-US" sz="3200" dirty="0">
                        <a:latin typeface="Times New Roman"/>
                        <a:ea typeface="Times New Roman"/>
                        <a:cs typeface="Arial"/>
                      </a:endParaRPr>
                    </a:p>
                    <a:p>
                      <a:pPr marL="457200" algn="ctr" rtl="1">
                        <a:spcAft>
                          <a:spcPts val="0"/>
                        </a:spcAft>
                      </a:pPr>
                      <a:r>
                        <a:rPr lang="fr-FR" sz="3200" b="1" dirty="0" err="1">
                          <a:latin typeface="Simplified Arabic"/>
                          <a:ea typeface="Times New Roman"/>
                          <a:cs typeface="Arial"/>
                        </a:rPr>
                        <a:t>Cochran’s</a:t>
                      </a:r>
                      <a:r>
                        <a:rPr lang="fr-FR" sz="3200" b="1" dirty="0">
                          <a:latin typeface="Simplified Arabic"/>
                          <a:ea typeface="Times New Roman"/>
                          <a:cs typeface="Arial"/>
                        </a:rPr>
                        <a:t> Q 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3068">
                <a:tc gridSpan="2">
                  <a:txBody>
                    <a:bodyPr/>
                    <a:lstStyle/>
                    <a:p>
                      <a:pPr marL="0" indent="0" algn="ctr" rtl="1">
                        <a:spcAft>
                          <a:spcPts val="0"/>
                        </a:spcAft>
                      </a:pPr>
                      <a:r>
                        <a:rPr lang="ar-DZ" sz="3200" b="1" dirty="0">
                          <a:latin typeface="Times New Roman"/>
                          <a:ea typeface="Times New Roman"/>
                          <a:cs typeface="Simplified Arabic"/>
                        </a:rPr>
                        <a:t>رتبي</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457200" algn="ctr" rtl="1">
                        <a:spcAft>
                          <a:spcPts val="0"/>
                        </a:spcAft>
                      </a:pPr>
                      <a:r>
                        <a:rPr lang="ar-DZ" sz="3200" b="1" dirty="0" err="1">
                          <a:latin typeface="Times New Roman"/>
                          <a:ea typeface="Times New Roman"/>
                          <a:cs typeface="Simplified Arabic"/>
                        </a:rPr>
                        <a:t>كروسكال</a:t>
                      </a:r>
                      <a:r>
                        <a:rPr lang="ar-DZ" sz="3200" b="1" dirty="0">
                          <a:latin typeface="Times New Roman"/>
                          <a:ea typeface="Times New Roman"/>
                          <a:cs typeface="Simplified Arabic"/>
                        </a:rPr>
                        <a:t> </a:t>
                      </a:r>
                      <a:r>
                        <a:rPr lang="ar-DZ" sz="3200" b="1" dirty="0" err="1">
                          <a:latin typeface="Times New Roman"/>
                          <a:ea typeface="Times New Roman"/>
                          <a:cs typeface="Simplified Arabic"/>
                        </a:rPr>
                        <a:t>والاس</a:t>
                      </a:r>
                      <a:endParaRPr lang="en-US" sz="3200" dirty="0">
                        <a:latin typeface="Times New Roman"/>
                        <a:ea typeface="Times New Roman"/>
                        <a:cs typeface="Arial"/>
                      </a:endParaRPr>
                    </a:p>
                    <a:p>
                      <a:pPr marL="457200" algn="ctr" rtl="1">
                        <a:spcAft>
                          <a:spcPts val="0"/>
                        </a:spcAft>
                      </a:pPr>
                      <a:r>
                        <a:rPr lang="en-US" sz="3200" b="1" dirty="0" err="1">
                          <a:latin typeface="Simplified Arabic"/>
                          <a:ea typeface="Times New Roman"/>
                          <a:cs typeface="Arial"/>
                        </a:rPr>
                        <a:t>Kruskal</a:t>
                      </a:r>
                      <a:r>
                        <a:rPr lang="en-US" sz="3200" b="1" dirty="0">
                          <a:latin typeface="Simplified Arabic"/>
                          <a:ea typeface="Times New Roman"/>
                          <a:cs typeface="Arial"/>
                        </a:rPr>
                        <a:t>-Wallis 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spcAft>
                          <a:spcPts val="0"/>
                        </a:spcAft>
                      </a:pPr>
                      <a:r>
                        <a:rPr lang="ar-DZ" sz="3200" b="1" dirty="0" err="1">
                          <a:latin typeface="Times New Roman"/>
                          <a:ea typeface="Times New Roman"/>
                          <a:cs typeface="Simplified Arabic"/>
                        </a:rPr>
                        <a:t>فريدمان</a:t>
                      </a:r>
                      <a:endParaRPr lang="en-US" sz="3200" dirty="0">
                        <a:latin typeface="Times New Roman"/>
                        <a:ea typeface="Times New Roman"/>
                        <a:cs typeface="Arial"/>
                      </a:endParaRPr>
                    </a:p>
                    <a:p>
                      <a:pPr marL="457200" algn="ctr" rtl="1">
                        <a:spcAft>
                          <a:spcPts val="0"/>
                        </a:spcAft>
                      </a:pPr>
                      <a:r>
                        <a:rPr lang="en-US" sz="3200" b="1" dirty="0">
                          <a:latin typeface="Simplified Arabic"/>
                          <a:ea typeface="Times New Roman"/>
                          <a:cs typeface="Arial"/>
                        </a:rPr>
                        <a:t>Friedman test</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46">
                <a:tc gridSpan="2">
                  <a:txBody>
                    <a:bodyPr/>
                    <a:lstStyle/>
                    <a:p>
                      <a:pPr marL="0" indent="0" algn="ctr" rtl="1">
                        <a:spcAft>
                          <a:spcPts val="0"/>
                        </a:spcAft>
                      </a:pPr>
                      <a:r>
                        <a:rPr lang="ar-DZ" sz="3200" b="1" dirty="0">
                          <a:latin typeface="Times New Roman"/>
                          <a:ea typeface="Times New Roman"/>
                          <a:cs typeface="Simplified Arabic"/>
                        </a:rPr>
                        <a:t>فتري</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457200" algn="ctr" rtl="1">
                        <a:spcAft>
                          <a:spcPts val="0"/>
                        </a:spcAft>
                      </a:pPr>
                      <a:r>
                        <a:rPr lang="ar-DZ" sz="3200" b="1" dirty="0">
                          <a:latin typeface="Times New Roman"/>
                          <a:ea typeface="Times New Roman"/>
                          <a:cs typeface="Simplified Arabic"/>
                        </a:rPr>
                        <a:t>التباين ذو </a:t>
                      </a:r>
                      <a:r>
                        <a:rPr lang="ar-DZ" sz="3200" b="1" dirty="0" smtClean="0">
                          <a:latin typeface="Times New Roman"/>
                          <a:ea typeface="Times New Roman"/>
                          <a:cs typeface="Simplified Arabic"/>
                        </a:rPr>
                        <a:t>الاتجاه </a:t>
                      </a:r>
                      <a:r>
                        <a:rPr lang="ar-DZ" sz="3200" b="1" dirty="0">
                          <a:latin typeface="Times New Roman"/>
                          <a:ea typeface="Times New Roman"/>
                          <a:cs typeface="Simplified Arabic"/>
                        </a:rPr>
                        <a:t>الواحد</a:t>
                      </a:r>
                      <a:endParaRPr lang="en-US" sz="3200" dirty="0">
                        <a:latin typeface="Times New Roman"/>
                        <a:ea typeface="Times New Roman"/>
                        <a:cs typeface="Arial"/>
                      </a:endParaRPr>
                    </a:p>
                    <a:p>
                      <a:pPr marL="457200" algn="ctr" rtl="1">
                        <a:spcAft>
                          <a:spcPts val="0"/>
                        </a:spcAft>
                      </a:pPr>
                      <a:r>
                        <a:rPr lang="en-US" sz="3200" b="1" dirty="0">
                          <a:latin typeface="Simplified Arabic"/>
                          <a:ea typeface="Times New Roman"/>
                          <a:cs typeface="Arial"/>
                        </a:rPr>
                        <a:t>Independent Samples One-way ANOVA</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spcAft>
                          <a:spcPts val="0"/>
                        </a:spcAft>
                      </a:pPr>
                      <a:r>
                        <a:rPr lang="ar-DZ" sz="3200" b="1" dirty="0">
                          <a:latin typeface="Times New Roman"/>
                          <a:ea typeface="Times New Roman"/>
                          <a:cs typeface="Simplified Arabic"/>
                        </a:rPr>
                        <a:t>التباين الأحادي للتصميم ذو القياسات المتكررة</a:t>
                      </a:r>
                      <a:endParaRPr lang="en-US" sz="3200" dirty="0">
                        <a:latin typeface="Times New Roman"/>
                        <a:ea typeface="Times New Roman"/>
                        <a:cs typeface="Arial"/>
                      </a:endParaRPr>
                    </a:p>
                    <a:p>
                      <a:pPr marL="457200" algn="ctr" rtl="0">
                        <a:spcAft>
                          <a:spcPts val="0"/>
                        </a:spcAft>
                      </a:pPr>
                      <a:r>
                        <a:rPr lang="en-US" sz="3200" b="1" dirty="0">
                          <a:latin typeface="Simplified Arabic"/>
                          <a:ea typeface="Times New Roman"/>
                          <a:cs typeface="Arial"/>
                        </a:rPr>
                        <a:t>Repeated measure ANOVA</a:t>
                      </a:r>
                      <a:endParaRPr lang="en-US" sz="3200" dirty="0">
                        <a:latin typeface="Times New Roman"/>
                        <a:ea typeface="Times New Roman"/>
                        <a:cs typeface="Arial"/>
                      </a:endParaRPr>
                    </a:p>
                  </a:txBody>
                  <a:tcPr marL="44833" marR="44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
          <p:cNvSpPr>
            <a:spLocks noChangeArrowheads="1"/>
          </p:cNvSpPr>
          <p:nvPr/>
        </p:nvSpPr>
        <p:spPr bwMode="auto">
          <a:xfrm>
            <a:off x="1000125" y="0"/>
            <a:ext cx="65881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rtl="1" eaLnBrk="0" hangingPunct="0"/>
            <a:r>
              <a:rPr lang="ar-DZ" sz="2400" b="1">
                <a:latin typeface="Simplified Arabic" pitchFamily="18" charset="-78"/>
                <a:cs typeface="Calibri" pitchFamily="34" charset="0"/>
              </a:rPr>
              <a:t>جدول يوضح بعض معاملات الإرتباط لقياس العلاقة بين متغيرين:</a:t>
            </a:r>
            <a:endParaRPr lang="ar-DZ" sz="2400"/>
          </a:p>
        </p:txBody>
      </p:sp>
      <p:graphicFrame>
        <p:nvGraphicFramePr>
          <p:cNvPr id="3" name="Tableau 2"/>
          <p:cNvGraphicFramePr>
            <a:graphicFrameLocks noGrp="1"/>
          </p:cNvGraphicFramePr>
          <p:nvPr/>
        </p:nvGraphicFramePr>
        <p:xfrm>
          <a:off x="0" y="642938"/>
          <a:ext cx="8929717" cy="6088082"/>
        </p:xfrm>
        <a:graphic>
          <a:graphicData uri="http://schemas.openxmlformats.org/drawingml/2006/table">
            <a:tbl>
              <a:tblPr rtl="1"/>
              <a:tblGrid>
                <a:gridCol w="1929795"/>
                <a:gridCol w="6999922"/>
              </a:tblGrid>
              <a:tr h="428608">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نوع المتغير</a:t>
                      </a: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معامل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الإرتباط</a:t>
                      </a: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898">
                <a:tc rowSpan="2">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نوعي – </a:t>
                      </a:r>
                      <a:r>
                        <a:rPr kumimoji="0" lang="ar-DZ" sz="24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إسمي</a:t>
                      </a:r>
                      <a:r>
                        <a:rPr kumimoji="0" lang="ar-DZ" sz="24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معامل ارتباط </a:t>
                      </a: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فاي</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Phi</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a:t>
                      </a:r>
                      <a:endParaRPr kumimoji="0" lang="en-US" sz="32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898">
                <a:tc vMerge="1">
                  <a:txBody>
                    <a:bodyPr/>
                    <a:lstStyle/>
                    <a:p>
                      <a:endParaRPr lang="fr-FR"/>
                    </a:p>
                  </a:txBody>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معامل ارتباط </a:t>
                      </a: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كريمر</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a:t>
                      </a:r>
                      <a:r>
                        <a:rPr kumimoji="0" lang="en-US"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V</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a:t>
                      </a:r>
                      <a:r>
                        <a:rPr kumimoji="0" lang="fr-FR" sz="3200" b="1" i="0" u="none" strike="noStrike" cap="none" normalizeH="0" baseline="0" dirty="0" err="1" smtClean="0">
                          <a:ln>
                            <a:noFill/>
                          </a:ln>
                          <a:solidFill>
                            <a:schemeClr val="tx1"/>
                          </a:solidFill>
                          <a:effectLst/>
                          <a:latin typeface="Simplified Arabic" pitchFamily="18" charset="-78"/>
                          <a:cs typeface="Calibri" pitchFamily="34" charset="0"/>
                        </a:rPr>
                        <a:t>Cramer’s</a:t>
                      </a:r>
                      <a:r>
                        <a:rPr kumimoji="0" lang="fr-FR" sz="3200" b="1" i="0" u="none" strike="noStrike" cap="none" normalizeH="0" baseline="0" dirty="0" smtClean="0">
                          <a:ln>
                            <a:noFill/>
                          </a:ln>
                          <a:solidFill>
                            <a:schemeClr val="tx1"/>
                          </a:solidFill>
                          <a:effectLst/>
                          <a:latin typeface="Simplified Arabic" pitchFamily="18" charset="-78"/>
                          <a:cs typeface="Calibri" pitchFamily="34" charset="0"/>
                        </a:rPr>
                        <a:t> v</a:t>
                      </a:r>
                      <a:r>
                        <a:rPr kumimoji="0" lang="ar-DZ" sz="3200" b="1" i="0" u="none" strike="noStrike" cap="none" normalizeH="0" baseline="0" dirty="0" smtClean="0">
                          <a:ln>
                            <a:noFill/>
                          </a:ln>
                          <a:solidFill>
                            <a:schemeClr val="tx1"/>
                          </a:solidFill>
                          <a:effectLst/>
                          <a:latin typeface="Calibri" pitchFamily="34" charset="0"/>
                          <a:cs typeface="Simplified Arabic" pitchFamily="18" charset="-78"/>
                        </a:rPr>
                        <a:t>)</a:t>
                      </a:r>
                      <a:endParaRPr kumimoji="0" lang="en-US" sz="32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601">
                <a:tc rowSpan="4">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رتبي</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معامل ارتباط </a:t>
                      </a: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سبيرمان</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a:t>
                      </a:r>
                      <a:r>
                        <a:rPr kumimoji="0" lang="fr-FR" sz="3200" b="1" i="0" u="none" strike="noStrike" cap="none" normalizeH="0" baseline="0" dirty="0" err="1" smtClean="0">
                          <a:ln>
                            <a:noFill/>
                          </a:ln>
                          <a:solidFill>
                            <a:schemeClr val="tx1"/>
                          </a:solidFill>
                          <a:effectLst/>
                          <a:latin typeface="Simplified Arabic" pitchFamily="18" charset="-78"/>
                          <a:cs typeface="Calibri" pitchFamily="34" charset="0"/>
                        </a:rPr>
                        <a:t>Sperman’s</a:t>
                      </a:r>
                      <a:r>
                        <a:rPr kumimoji="0" lang="fr-FR" sz="3200" b="1" i="0" u="none" strike="noStrike" cap="none" normalizeH="0" baseline="0" dirty="0" smtClean="0">
                          <a:ln>
                            <a:noFill/>
                          </a:ln>
                          <a:solidFill>
                            <a:schemeClr val="tx1"/>
                          </a:solidFill>
                          <a:effectLst/>
                          <a:latin typeface="Simplified Arabic" pitchFamily="18" charset="-78"/>
                          <a:cs typeface="Calibri" pitchFamily="34" charset="0"/>
                        </a:rPr>
                        <a:t> rho</a:t>
                      </a:r>
                      <a:r>
                        <a:rPr kumimoji="0" lang="ar-DZ" sz="3200" b="1" i="0" u="none" strike="noStrike" cap="none" normalizeH="0" baseline="0" dirty="0" smtClean="0">
                          <a:ln>
                            <a:noFill/>
                          </a:ln>
                          <a:solidFill>
                            <a:schemeClr val="tx1"/>
                          </a:solidFill>
                          <a:effectLst/>
                          <a:latin typeface="Calibri" pitchFamily="34" charset="0"/>
                          <a:cs typeface="Simplified Arabic" pitchFamily="18" charset="-78"/>
                        </a:rPr>
                        <a:t>)</a:t>
                      </a:r>
                      <a:endParaRPr kumimoji="0" lang="en-US" sz="32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898">
                <a:tc vMerge="1">
                  <a:txBody>
                    <a:bodyPr/>
                    <a:lstStyle/>
                    <a:p>
                      <a:endParaRPr lang="fr-FR"/>
                    </a:p>
                  </a:txBody>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333375" algn="l"/>
                        </a:tabLst>
                      </a:pP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كندالز</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a:t>
                      </a: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تاو</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أ (</a:t>
                      </a:r>
                      <a:r>
                        <a:rPr kumimoji="0" lang="fr-FR" sz="32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Kendall’s</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tau-a</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a:t>
                      </a:r>
                      <a:endParaRPr kumimoji="0" lang="en-US" sz="32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898">
                <a:tc vMerge="1">
                  <a:txBody>
                    <a:bodyPr/>
                    <a:lstStyle/>
                    <a:p>
                      <a:endParaRPr lang="fr-FR"/>
                    </a:p>
                  </a:txBody>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333375" algn="l"/>
                        </a:tabLst>
                      </a:pP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تاو</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ب (</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Tau-b</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a:t>
                      </a:r>
                      <a:endParaRPr kumimoji="0" lang="en-US" sz="32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898">
                <a:tc vMerge="1">
                  <a:txBody>
                    <a:bodyPr/>
                    <a:lstStyle/>
                    <a:p>
                      <a:endParaRPr lang="fr-FR"/>
                    </a:p>
                  </a:txBody>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tab pos="333375" algn="l"/>
                        </a:tabLst>
                      </a:pP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تاو</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س (</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Tau-C</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a:t>
                      </a:r>
                      <a:endParaRPr kumimoji="0" lang="en-US" sz="32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9593">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فتري</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معامل ارتباط </a:t>
                      </a: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Simplified Arabic" pitchFamily="18" charset="-78"/>
                        </a:rPr>
                        <a:t>بيرسون</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 </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Simplified Arabic" pitchFamily="18" charset="-78"/>
                        </a:rPr>
                        <a:t>(</a:t>
                      </a:r>
                      <a:r>
                        <a:rPr kumimoji="0" lang="fr-FR" sz="3200" b="1" i="0" u="none" strike="noStrike" cap="none" normalizeH="0" baseline="0" dirty="0" smtClean="0">
                          <a:ln>
                            <a:noFill/>
                          </a:ln>
                          <a:solidFill>
                            <a:schemeClr val="tx1"/>
                          </a:solidFill>
                          <a:effectLst/>
                          <a:latin typeface="Simplified Arabic" pitchFamily="18" charset="-78"/>
                          <a:cs typeface="Calibri" pitchFamily="34" charset="0"/>
                        </a:rPr>
                        <a:t>Person </a:t>
                      </a:r>
                      <a:r>
                        <a:rPr kumimoji="0" lang="fr-FR" sz="3200" b="1" i="0" u="none" strike="noStrike" cap="none" normalizeH="0" baseline="0" dirty="0" err="1" smtClean="0">
                          <a:ln>
                            <a:noFill/>
                          </a:ln>
                          <a:solidFill>
                            <a:schemeClr val="tx1"/>
                          </a:solidFill>
                          <a:effectLst/>
                          <a:latin typeface="Simplified Arabic" pitchFamily="18" charset="-78"/>
                          <a:cs typeface="Calibri" pitchFamily="34" charset="0"/>
                        </a:rPr>
                        <a:t>Correlation</a:t>
                      </a:r>
                      <a:r>
                        <a:rPr kumimoji="0" lang="ar-DZ" sz="3200" b="1" i="0" u="none" strike="noStrike" cap="none" normalizeH="0" baseline="0" dirty="0" smtClean="0">
                          <a:ln>
                            <a:noFill/>
                          </a:ln>
                          <a:solidFill>
                            <a:schemeClr val="tx1"/>
                          </a:solidFill>
                          <a:effectLst/>
                          <a:latin typeface="Calibri" pitchFamily="34" charset="0"/>
                          <a:cs typeface="Simplified Arabic" pitchFamily="18" charset="-78"/>
                        </a:rPr>
                        <a:t>) </a:t>
                      </a:r>
                      <a:endParaRPr kumimoji="0" lang="en-US" sz="3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cs typeface="Simplified Arabic" pitchFamily="18" charset="-78"/>
                        </a:rPr>
                        <a:t>إذا كان توزيع البيانات طبيعيًا أو حجم العينة كبيرًا بما فيه الكفاية </a:t>
                      </a:r>
                      <a:r>
                        <a:rPr kumimoji="0" lang="en-US" sz="3200" b="1" i="0" u="none" strike="noStrike" cap="none" normalizeH="0" baseline="0" dirty="0" smtClean="0">
                          <a:ln>
                            <a:noFill/>
                          </a:ln>
                          <a:solidFill>
                            <a:schemeClr val="tx1"/>
                          </a:solidFill>
                          <a:effectLst/>
                          <a:latin typeface="Simplified Arabic" pitchFamily="18" charset="-78"/>
                          <a:cs typeface="Calibri" pitchFamily="34" charset="0"/>
                        </a:rPr>
                        <a:t>n</a:t>
                      </a:r>
                      <a:r>
                        <a:rPr kumimoji="0" lang="en-US" sz="3200" b="1" i="0" u="none" strike="noStrike" cap="none" normalizeH="0" baseline="0" dirty="0" smtClean="0">
                          <a:ln>
                            <a:noFill/>
                          </a:ln>
                          <a:solidFill>
                            <a:schemeClr val="tx1"/>
                          </a:solidFill>
                          <a:effectLst/>
                          <a:latin typeface="Times New Roman" pitchFamily="18" charset="0"/>
                          <a:cs typeface="Calibri" pitchFamily="34" charset="0"/>
                        </a:rPr>
                        <a:t>≥</a:t>
                      </a:r>
                      <a:r>
                        <a:rPr kumimoji="0" lang="en-US" sz="3200" b="1" i="0" u="none" strike="noStrike" cap="none" normalizeH="0" baseline="0" dirty="0" smtClean="0">
                          <a:ln>
                            <a:noFill/>
                          </a:ln>
                          <a:solidFill>
                            <a:schemeClr val="tx1"/>
                          </a:solidFill>
                          <a:effectLst/>
                          <a:latin typeface="Simplified Arabic" pitchFamily="18" charset="-78"/>
                          <a:cs typeface="Calibri" pitchFamily="34" charset="0"/>
                        </a:rPr>
                        <a:t>30</a:t>
                      </a:r>
                      <a:endParaRPr kumimoji="0" lang="en-US" sz="32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lnSpcReduction="10000"/>
          </a:bodyPr>
          <a:lstStyle/>
          <a:p>
            <a:pPr algn="just" rtl="1"/>
            <a:r>
              <a:rPr lang="ar-DZ" sz="5400" b="1" dirty="0" smtClean="0"/>
              <a:t>إدخال البيانات ضمن برنامج </a:t>
            </a:r>
            <a:r>
              <a:rPr lang="fr-FR" sz="5400" b="1" dirty="0" smtClean="0"/>
              <a:t>SPSS</a:t>
            </a:r>
            <a:endParaRPr lang="ar-DZ" sz="5400" b="1" dirty="0" smtClean="0"/>
          </a:p>
          <a:p>
            <a:pPr algn="just" rtl="1">
              <a:buNone/>
            </a:pPr>
            <a:r>
              <a:rPr lang="ar-DZ" sz="5400" b="1" dirty="0" smtClean="0"/>
              <a:t>تقوم هذه العملية على </a:t>
            </a:r>
            <a:r>
              <a:rPr lang="ar-DZ" sz="5400" b="1" dirty="0" err="1" smtClean="0"/>
              <a:t>اجرائين</a:t>
            </a:r>
            <a:r>
              <a:rPr lang="ar-DZ" sz="5400" b="1" dirty="0" smtClean="0"/>
              <a:t> أساسيين :</a:t>
            </a:r>
          </a:p>
          <a:p>
            <a:pPr algn="just" rtl="1">
              <a:buNone/>
            </a:pPr>
            <a:endParaRPr lang="ar-DZ" sz="1600" b="1" dirty="0" smtClean="0"/>
          </a:p>
          <a:p>
            <a:pPr algn="just" rtl="1">
              <a:buNone/>
            </a:pPr>
            <a:r>
              <a:rPr lang="ar-DZ" sz="5400" b="1" dirty="0" smtClean="0"/>
              <a:t>1- </a:t>
            </a:r>
            <a:r>
              <a:rPr lang="ar-EG" sz="5400" b="1" dirty="0" smtClean="0"/>
              <a:t>ترميز البيانات</a:t>
            </a:r>
            <a:endParaRPr lang="ar-DZ" sz="5400" b="1" dirty="0" smtClean="0"/>
          </a:p>
          <a:p>
            <a:pPr algn="just" rtl="1">
              <a:buNone/>
            </a:pPr>
            <a:r>
              <a:rPr lang="ar-EG" sz="5400" b="1" dirty="0" smtClean="0"/>
              <a:t> </a:t>
            </a:r>
            <a:endParaRPr lang="ar-DZ" sz="5400" b="1" dirty="0" smtClean="0"/>
          </a:p>
          <a:p>
            <a:pPr algn="just" rtl="1">
              <a:buNone/>
            </a:pPr>
            <a:r>
              <a:rPr lang="ar-DZ" sz="5400" b="1" dirty="0" smtClean="0"/>
              <a:t>2- تفريغ البيانات</a:t>
            </a:r>
            <a:endParaRPr lang="fr-FR" sz="5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210026"/>
            <a:ext cx="914400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indent="457200" algn="justLow" rtl="1" eaLnBrk="0" hangingPunct="0">
              <a:lnSpc>
                <a:spcPct val="150000"/>
              </a:lnSpc>
            </a:pPr>
            <a:r>
              <a:rPr lang="ar-DZ" sz="4000" b="1" dirty="0" smtClean="0">
                <a:latin typeface="Arial-BoldMT"/>
                <a:cs typeface="Calibri" pitchFamily="34" charset="0"/>
              </a:rPr>
              <a:t>بعد إجراء</a:t>
            </a:r>
            <a:r>
              <a:rPr lang="ar-SA" sz="4000" b="1" dirty="0" smtClean="0">
                <a:latin typeface="Arial-BoldMT"/>
                <a:cs typeface="Calibri" pitchFamily="34" charset="0"/>
              </a:rPr>
              <a:t> عملية </a:t>
            </a:r>
            <a:r>
              <a:rPr lang="ar-DZ" sz="4000" b="1" dirty="0" smtClean="0">
                <a:latin typeface="Arial-BoldMT"/>
                <a:cs typeface="Calibri" pitchFamily="34" charset="0"/>
              </a:rPr>
              <a:t>إدخال البيانات</a:t>
            </a:r>
            <a:r>
              <a:rPr lang="ar-SA" sz="4000" b="1" dirty="0" smtClean="0">
                <a:latin typeface="Arial-BoldMT"/>
                <a:cs typeface="Calibri" pitchFamily="34" charset="0"/>
              </a:rPr>
              <a:t>، </a:t>
            </a:r>
            <a:r>
              <a:rPr lang="ar-SA" sz="4000" b="1" dirty="0">
                <a:latin typeface="Arial-BoldMT"/>
                <a:cs typeface="Calibri" pitchFamily="34" charset="0"/>
              </a:rPr>
              <a:t>نقوم بحفظها، بعدها ينتقل الباحث إلى مرحلة العلميات الإحصائية  المراد إجرائها والتي تخدم البحث وتمكننا من اختبار </a:t>
            </a:r>
            <a:r>
              <a:rPr lang="ar-SA" sz="4000" b="1" dirty="0">
                <a:latin typeface="Simplified Arabic" pitchFamily="18" charset="-78"/>
                <a:cs typeface="Calibri" pitchFamily="34" charset="0"/>
              </a:rPr>
              <a:t> الفروض وبالتالي الوصول على النتائج النهائية للبحث ومن ثم </a:t>
            </a:r>
            <a:r>
              <a:rPr lang="ar-SA" sz="4000" b="1" dirty="0" smtClean="0">
                <a:latin typeface="Simplified Arabic" pitchFamily="18" charset="-78"/>
                <a:cs typeface="Calibri" pitchFamily="34" charset="0"/>
              </a:rPr>
              <a:t>الانتقال </a:t>
            </a:r>
            <a:r>
              <a:rPr lang="ar-SA" sz="4000" b="1" dirty="0">
                <a:latin typeface="Simplified Arabic" pitchFamily="18" charset="-78"/>
                <a:cs typeface="Calibri" pitchFamily="34" charset="0"/>
              </a:rPr>
              <a:t>إلى مرحلة القراءة </a:t>
            </a:r>
            <a:r>
              <a:rPr lang="ar-SA" sz="4000" b="1" dirty="0" err="1">
                <a:latin typeface="Simplified Arabic" pitchFamily="18" charset="-78"/>
                <a:cs typeface="Calibri" pitchFamily="34" charset="0"/>
              </a:rPr>
              <a:t>السوسيولوجية</a:t>
            </a:r>
            <a:r>
              <a:rPr lang="ar-SA" sz="4000" b="1" dirty="0">
                <a:latin typeface="Simplified Arabic" pitchFamily="18" charset="-78"/>
                <a:cs typeface="Calibri" pitchFamily="34" charset="0"/>
              </a:rPr>
              <a:t> والوصول إلى وضع </a:t>
            </a:r>
            <a:r>
              <a:rPr lang="ar-SA" sz="4000" b="1" dirty="0" err="1" smtClean="0">
                <a:latin typeface="Simplified Arabic" pitchFamily="18" charset="-78"/>
                <a:cs typeface="Calibri" pitchFamily="34" charset="0"/>
              </a:rPr>
              <a:t>نت</a:t>
            </a:r>
            <a:r>
              <a:rPr lang="ar-DZ" sz="4000" b="1" dirty="0" err="1" smtClean="0">
                <a:latin typeface="Simplified Arabic" pitchFamily="18" charset="-78"/>
                <a:cs typeface="Calibri" pitchFamily="34" charset="0"/>
              </a:rPr>
              <a:t>ائ</a:t>
            </a:r>
            <a:r>
              <a:rPr lang="ar-SA" sz="4000" b="1" dirty="0" smtClean="0">
                <a:latin typeface="Simplified Arabic" pitchFamily="18" charset="-78"/>
                <a:cs typeface="Calibri" pitchFamily="34" charset="0"/>
              </a:rPr>
              <a:t>ج </a:t>
            </a:r>
            <a:r>
              <a:rPr lang="ar-SA" sz="4000" b="1" dirty="0">
                <a:latin typeface="Simplified Arabic" pitchFamily="18" charset="-78"/>
                <a:cs typeface="Calibri" pitchFamily="34" charset="0"/>
              </a:rPr>
              <a:t>البحث النهائية والتوصيات</a:t>
            </a:r>
            <a:r>
              <a:rPr lang="en-US" sz="4000" b="1" dirty="0">
                <a:latin typeface="Simplified Arabic" pitchFamily="18" charset="-78"/>
                <a:cs typeface="Calibri" pitchFamily="34" charset="0"/>
              </a:rPr>
              <a:t> </a:t>
            </a:r>
            <a:r>
              <a:rPr lang="en-US" sz="4000" b="1" dirty="0" smtClean="0">
                <a:latin typeface="Simplified Arabic" pitchFamily="18" charset="-78"/>
                <a:cs typeface="Calibri" pitchFamily="34" charset="0"/>
              </a:rPr>
              <a:t>.</a:t>
            </a:r>
            <a:endParaRPr lang="en-US" sz="4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
          <p:cNvSpPr>
            <a:spLocks noChangeArrowheads="1"/>
          </p:cNvSpPr>
          <p:nvPr/>
        </p:nvSpPr>
        <p:spPr bwMode="auto">
          <a:xfrm>
            <a:off x="357187" y="671691"/>
            <a:ext cx="8786813"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Low" rtl="1" eaLnBrk="0" hangingPunct="0"/>
            <a:r>
              <a:rPr lang="ar-DZ" sz="3600" dirty="0">
                <a:latin typeface="Simplified Arabic" pitchFamily="18" charset="-78"/>
                <a:cs typeface="Calibri" pitchFamily="34" charset="0"/>
              </a:rPr>
              <a:t>1-عدد العينات المستخدمة في </a:t>
            </a:r>
            <a:r>
              <a:rPr lang="ar-DZ" sz="3600" dirty="0" smtClean="0">
                <a:latin typeface="Simplified Arabic" pitchFamily="18" charset="-78"/>
                <a:cs typeface="Calibri" pitchFamily="34" charset="0"/>
              </a:rPr>
              <a:t>الدراسة.</a:t>
            </a:r>
            <a:endParaRPr lang="en-US" sz="3600" dirty="0"/>
          </a:p>
          <a:p>
            <a:pPr algn="justLow" rtl="1" eaLnBrk="0" hangingPunct="0"/>
            <a:r>
              <a:rPr lang="ar-DZ" sz="3600" dirty="0">
                <a:latin typeface="Simplified Arabic" pitchFamily="18" charset="-78"/>
                <a:cs typeface="Calibri" pitchFamily="34" charset="0"/>
              </a:rPr>
              <a:t>2-طبيعة العلاقة بين المتغيرات.</a:t>
            </a:r>
          </a:p>
          <a:p>
            <a:pPr algn="justLow" rtl="1" eaLnBrk="0" hangingPunct="0"/>
            <a:r>
              <a:rPr lang="ar-DZ" sz="3600" b="1" dirty="0" smtClean="0">
                <a:latin typeface="Simplified Arabic" pitchFamily="18" charset="-78"/>
                <a:cs typeface="Calibri" pitchFamily="34" charset="0"/>
              </a:rPr>
              <a:t>     </a:t>
            </a:r>
            <a:r>
              <a:rPr lang="ar-DZ" sz="3600" b="1" dirty="0">
                <a:latin typeface="Simplified Arabic" pitchFamily="18" charset="-78"/>
                <a:cs typeface="Calibri" pitchFamily="34" charset="0"/>
              </a:rPr>
              <a:t>أي هل العينات:</a:t>
            </a:r>
            <a:endParaRPr lang="en-US" sz="3600" dirty="0"/>
          </a:p>
          <a:p>
            <a:pPr algn="justLow" rtl="1" eaLnBrk="0" hangingPunct="0"/>
            <a:r>
              <a:rPr lang="ar-DZ" sz="3600" dirty="0">
                <a:latin typeface="Simplified Arabic" pitchFamily="18" charset="-78"/>
                <a:cs typeface="Calibri" pitchFamily="34" charset="0"/>
              </a:rPr>
              <a:t>         </a:t>
            </a:r>
            <a:r>
              <a:rPr lang="ar-DZ" sz="3600" dirty="0" smtClean="0">
                <a:latin typeface="Simplified Arabic" pitchFamily="18" charset="-78"/>
                <a:cs typeface="Calibri" pitchFamily="34" charset="0"/>
              </a:rPr>
              <a:t>أ- مستقلة </a:t>
            </a:r>
            <a:r>
              <a:rPr lang="ar-DZ" sz="3600" dirty="0">
                <a:latin typeface="Simplified Arabic" pitchFamily="18" charset="-78"/>
                <a:cs typeface="Calibri" pitchFamily="34" charset="0"/>
              </a:rPr>
              <a:t>عن بعضها البعض -</a:t>
            </a:r>
            <a:r>
              <a:rPr lang="en-US" sz="3600" dirty="0">
                <a:latin typeface="Simplified Arabic" pitchFamily="18" charset="-78"/>
                <a:cs typeface="Calibri" pitchFamily="34" charset="0"/>
              </a:rPr>
              <a:t>Independent</a:t>
            </a:r>
            <a:r>
              <a:rPr lang="ar-DZ" sz="3600" dirty="0">
                <a:latin typeface="Simplified Arabic" pitchFamily="18" charset="-78"/>
                <a:cs typeface="Calibri" pitchFamily="34" charset="0"/>
              </a:rPr>
              <a:t>-</a:t>
            </a:r>
            <a:r>
              <a:rPr lang="fr-FR" sz="3600" dirty="0">
                <a:latin typeface="Simplified Arabic" pitchFamily="18" charset="-78"/>
                <a:cs typeface="Calibri" pitchFamily="34" charset="0"/>
              </a:rPr>
              <a:t>K</a:t>
            </a:r>
            <a:r>
              <a:rPr lang="ar-DZ" sz="3600" dirty="0">
                <a:latin typeface="Simplified Arabic" pitchFamily="18" charset="-78"/>
                <a:cs typeface="Calibri" pitchFamily="34" charset="0"/>
              </a:rPr>
              <a:t>،</a:t>
            </a:r>
            <a:endParaRPr lang="en-US" sz="3600" dirty="0"/>
          </a:p>
          <a:p>
            <a:pPr algn="justLow" rtl="1" eaLnBrk="0" hangingPunct="0"/>
            <a:r>
              <a:rPr lang="ar-DZ" sz="3600" dirty="0" smtClean="0">
                <a:latin typeface="Simplified Arabic" pitchFamily="18" charset="-78"/>
                <a:cs typeface="Calibri" pitchFamily="34" charset="0"/>
              </a:rPr>
              <a:t>      ب- مترابطة      </a:t>
            </a:r>
            <a:r>
              <a:rPr lang="fr-FR" sz="3600" dirty="0" smtClean="0">
                <a:latin typeface="Simplified Arabic" pitchFamily="18" charset="-78"/>
                <a:cs typeface="Calibri" pitchFamily="34" charset="0"/>
              </a:rPr>
              <a:t>Dépendent</a:t>
            </a:r>
            <a:r>
              <a:rPr lang="ar-DZ" sz="3600" dirty="0" smtClean="0">
                <a:latin typeface="Simplified Arabic" pitchFamily="18" charset="-78"/>
                <a:cs typeface="Calibri" pitchFamily="34" charset="0"/>
              </a:rPr>
              <a:t>.</a:t>
            </a:r>
            <a:endParaRPr lang="ar-DZ" sz="3600" dirty="0">
              <a:latin typeface="Simplified Arabic" pitchFamily="18" charset="-78"/>
              <a:cs typeface="Calibri" pitchFamily="34" charset="0"/>
            </a:endParaRPr>
          </a:p>
          <a:p>
            <a:pPr algn="justLow" rtl="1" eaLnBrk="0" hangingPunct="0"/>
            <a:endParaRPr lang="en-US" sz="3600" dirty="0"/>
          </a:p>
          <a:p>
            <a:pPr algn="justLow" rtl="1" eaLnBrk="0" hangingPunct="0"/>
            <a:r>
              <a:rPr lang="ar-DZ" sz="3600" dirty="0">
                <a:latin typeface="Simplified Arabic" pitchFamily="18" charset="-78"/>
                <a:cs typeface="Calibri" pitchFamily="34" charset="0"/>
              </a:rPr>
              <a:t>3-تتأثر العملية بعوامل </a:t>
            </a:r>
            <a:r>
              <a:rPr lang="ar-DZ" sz="3600" dirty="0" smtClean="0">
                <a:latin typeface="Simplified Arabic" pitchFamily="18" charset="-78"/>
                <a:cs typeface="Calibri" pitchFamily="34" charset="0"/>
              </a:rPr>
              <a:t>التجربة </a:t>
            </a:r>
            <a:r>
              <a:rPr lang="ar-DZ" sz="3600" dirty="0">
                <a:latin typeface="Simplified Arabic" pitchFamily="18" charset="-78"/>
                <a:cs typeface="Calibri" pitchFamily="34" charset="0"/>
              </a:rPr>
              <a:t>ونتائجها فهناك </a:t>
            </a:r>
            <a:r>
              <a:rPr lang="ar-DZ" sz="3600" dirty="0" smtClean="0">
                <a:latin typeface="Simplified Arabic" pitchFamily="18" charset="-78"/>
                <a:cs typeface="Calibri" pitchFamily="34" charset="0"/>
              </a:rPr>
              <a:t>اختلاف </a:t>
            </a:r>
            <a:r>
              <a:rPr lang="ar-DZ" sz="3600" dirty="0">
                <a:latin typeface="Simplified Arabic" pitchFamily="18" charset="-78"/>
                <a:cs typeface="Calibri" pitchFamily="34" charset="0"/>
              </a:rPr>
              <a:t>في النتائج عند دراسة الفرق:</a:t>
            </a:r>
            <a:endParaRPr lang="en-US" sz="3600" dirty="0"/>
          </a:p>
          <a:p>
            <a:pPr algn="justLow" rtl="1" eaLnBrk="0" hangingPunct="0"/>
            <a:r>
              <a:rPr lang="ar-DZ" sz="3600" dirty="0" smtClean="0">
                <a:latin typeface="Simplified Arabic" pitchFamily="18" charset="-78"/>
                <a:cs typeface="Calibri" pitchFamily="34" charset="0"/>
              </a:rPr>
              <a:t>        أ- بين المجموعات.</a:t>
            </a:r>
            <a:endParaRPr lang="en-US" sz="3600" dirty="0"/>
          </a:p>
          <a:p>
            <a:pPr algn="justLow" rtl="1" eaLnBrk="0" hangingPunct="0"/>
            <a:r>
              <a:rPr lang="ar-DZ" sz="3600" dirty="0">
                <a:latin typeface="Simplified Arabic" pitchFamily="18" charset="-78"/>
                <a:cs typeface="Calibri" pitchFamily="34" charset="0"/>
              </a:rPr>
              <a:t>        </a:t>
            </a:r>
            <a:r>
              <a:rPr lang="ar-DZ" sz="3600" dirty="0" smtClean="0">
                <a:latin typeface="Simplified Arabic" pitchFamily="18" charset="-78"/>
                <a:cs typeface="Calibri" pitchFamily="34" charset="0"/>
              </a:rPr>
              <a:t>ب- داخل </a:t>
            </a:r>
            <a:r>
              <a:rPr lang="ar-DZ" sz="3600" dirty="0">
                <a:latin typeface="Simplified Arabic" pitchFamily="18" charset="-78"/>
                <a:cs typeface="Calibri" pitchFamily="34" charset="0"/>
              </a:rPr>
              <a:t>المجموعات. </a:t>
            </a:r>
            <a:endParaRPr lang="ar-DZ" sz="3600" dirty="0"/>
          </a:p>
        </p:txBody>
      </p:sp>
      <p:sp>
        <p:nvSpPr>
          <p:cNvPr id="62468" name="Rectangle 3"/>
          <p:cNvSpPr>
            <a:spLocks noChangeArrowheads="1"/>
          </p:cNvSpPr>
          <p:nvPr/>
        </p:nvSpPr>
        <p:spPr bwMode="auto">
          <a:xfrm>
            <a:off x="1428728" y="0"/>
            <a:ext cx="67849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justLow" rtl="1" eaLnBrk="0" hangingPunct="0"/>
            <a:r>
              <a:rPr lang="ar-DZ" sz="3200" b="1" dirty="0">
                <a:latin typeface="Simplified Arabic" pitchFamily="18" charset="-78"/>
                <a:cs typeface="Calibri" pitchFamily="34" charset="0"/>
              </a:rPr>
              <a:t>عملية اختيار </a:t>
            </a:r>
            <a:r>
              <a:rPr lang="ar-DZ" sz="3200" b="1" dirty="0" smtClean="0">
                <a:latin typeface="Simplified Arabic" pitchFamily="18" charset="-78"/>
                <a:cs typeface="Calibri" pitchFamily="34" charset="0"/>
              </a:rPr>
              <a:t>الاختبار </a:t>
            </a:r>
            <a:r>
              <a:rPr lang="ar-DZ" sz="3200" b="1" dirty="0">
                <a:latin typeface="Simplified Arabic" pitchFamily="18" charset="-78"/>
                <a:cs typeface="Calibri" pitchFamily="34" charset="0"/>
              </a:rPr>
              <a:t>الإحصائي المناسب تتأثر </a:t>
            </a:r>
            <a:r>
              <a:rPr lang="ar-DZ" sz="3200" b="1" dirty="0" err="1" smtClean="0">
                <a:latin typeface="Simplified Arabic" pitchFamily="18" charset="-78"/>
                <a:cs typeface="Calibri" pitchFamily="34" charset="0"/>
              </a:rPr>
              <a:t>بـ</a:t>
            </a:r>
            <a:r>
              <a:rPr lang="ar-DZ" sz="3200" b="1" dirty="0" smtClean="0">
                <a:latin typeface="Simplified Arabic" pitchFamily="18" charset="-78"/>
                <a:cs typeface="Calibri" pitchFamily="34" charset="0"/>
              </a:rPr>
              <a:t> :</a:t>
            </a:r>
            <a:endParaRPr lang="en-US" sz="32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0"/>
            <a:ext cx="892971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22225" algn="l"/>
              </a:tabLst>
            </a:pPr>
            <a:r>
              <a:rPr kumimoji="0" lang="ar-SA" sz="3600" b="1" i="0" u="sng" strike="noStrike" cap="none" normalizeH="0" baseline="0" dirty="0" smtClean="0">
                <a:ln>
                  <a:noFill/>
                </a:ln>
                <a:solidFill>
                  <a:schemeClr val="tx1"/>
                </a:solidFill>
                <a:effectLst/>
                <a:latin typeface="Arabic Transparent"/>
                <a:ea typeface="Times New Roman" pitchFamily="18" charset="0"/>
                <a:cs typeface="Arial" pitchFamily="34" charset="0"/>
              </a:rPr>
              <a:t>أنواع البيانات الإحصائية: </a:t>
            </a:r>
            <a:r>
              <a:rPr kumimoji="0" lang="en-US" sz="3600" b="1" i="0" u="sng" strike="noStrike" cap="none" normalizeH="0" baseline="0" dirty="0" smtClean="0">
                <a:ln>
                  <a:noFill/>
                </a:ln>
                <a:solidFill>
                  <a:schemeClr val="tx1"/>
                </a:solidFill>
                <a:effectLst/>
                <a:latin typeface="Arial" pitchFamily="34" charset="0"/>
                <a:ea typeface="Times New Roman" pitchFamily="18" charset="0"/>
                <a:cs typeface="Arabic Transparent"/>
              </a:rPr>
              <a:t>Type of Data</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2225" algn="l"/>
              </a:tabLst>
            </a:pPr>
            <a:r>
              <a:rPr kumimoji="0" lang="ar-SA" sz="3600" b="0" i="0" u="none" strike="noStrike" cap="none" normalizeH="0" baseline="0" dirty="0" smtClean="0">
                <a:ln>
                  <a:noFill/>
                </a:ln>
                <a:solidFill>
                  <a:schemeClr val="tx1"/>
                </a:solidFill>
                <a:effectLst/>
                <a:latin typeface="Arabic Transparent"/>
                <a:ea typeface="Times New Roman" pitchFamily="18" charset="0"/>
                <a:cs typeface="Arial" pitchFamily="34" charset="0"/>
              </a:rPr>
              <a:t>كلما كان جمع البيانات دقيقا زادت ثقة الدارس في الاعتماد عليها، ولا يكون تحليل البيانات صحيحا أو مفيدا إذا كان هناك أخطاء في جمع البيانات، وهناك نوعين من البيانات وهما:</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22225" algn="l"/>
              </a:tabLst>
            </a:pPr>
            <a:r>
              <a:rPr kumimoji="0" lang="ar-DZ" sz="3600" b="1" i="0" u="none" strike="noStrike" cap="none" normalizeH="0" baseline="0" dirty="0" smtClean="0">
                <a:ln>
                  <a:noFill/>
                </a:ln>
                <a:solidFill>
                  <a:schemeClr val="tx1"/>
                </a:solidFill>
                <a:effectLst/>
                <a:latin typeface="Arabic Transparent"/>
                <a:ea typeface="Times New Roman" pitchFamily="18" charset="0"/>
                <a:cs typeface="Arial" pitchFamily="34" charset="0"/>
              </a:rPr>
              <a:t>1- </a:t>
            </a:r>
            <a:r>
              <a:rPr kumimoji="0" lang="ar-SA" sz="3600" b="1" i="0" u="none" strike="noStrike" cap="none" normalizeH="0" baseline="0" dirty="0" smtClean="0">
                <a:ln>
                  <a:noFill/>
                </a:ln>
                <a:solidFill>
                  <a:schemeClr val="tx1"/>
                </a:solidFill>
                <a:effectLst/>
                <a:latin typeface="Arabic Transparent"/>
                <a:ea typeface="Times New Roman" pitchFamily="18" charset="0"/>
                <a:cs typeface="Arial" pitchFamily="34" charset="0"/>
              </a:rPr>
              <a:t>البيانات النوعية: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abic Transparent"/>
              </a:rPr>
              <a:t>Qualitative or Categorical  Data</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2225" algn="l"/>
              </a:tabLst>
            </a:pPr>
            <a:r>
              <a:rPr kumimoji="0" lang="ar-SA" sz="3600" b="0" i="0" u="none" strike="noStrike" cap="none" normalizeH="0" baseline="0" dirty="0" smtClean="0">
                <a:ln>
                  <a:noFill/>
                </a:ln>
                <a:solidFill>
                  <a:schemeClr val="tx1"/>
                </a:solidFill>
                <a:effectLst/>
                <a:latin typeface="Arabic Transparent"/>
                <a:ea typeface="Times New Roman" pitchFamily="18" charset="0"/>
                <a:cs typeface="Arial" pitchFamily="34" charset="0"/>
              </a:rPr>
              <a:t>نحصل على هذا النوع من البيانات عندما تكون السمة ( الخاصية) تحت الدراسة هي سمة نوعية والتي يمكن تصنيفها حسب أصناف أو أنواع وليس بقيم عددية مثل</a:t>
            </a:r>
            <a:r>
              <a:rPr kumimoji="0" lang="ar-DZ" sz="3600" b="0" i="0" u="none" strike="noStrike" cap="none" normalizeH="0" baseline="0" dirty="0" smtClean="0">
                <a:ln>
                  <a:noFill/>
                </a:ln>
                <a:solidFill>
                  <a:schemeClr val="tx1"/>
                </a:solidFill>
                <a:effectLst/>
                <a:latin typeface="Arabic Transparent"/>
                <a:ea typeface="Times New Roman" pitchFamily="18" charset="0"/>
                <a:cs typeface="Arial" pitchFamily="34" charset="0"/>
              </a:rPr>
              <a:t>: </a:t>
            </a:r>
            <a:r>
              <a:rPr kumimoji="0" lang="ar-SA" sz="3600" b="0" i="0" u="none" strike="noStrike" cap="none" normalizeH="0" baseline="0" dirty="0" smtClean="0">
                <a:ln>
                  <a:noFill/>
                </a:ln>
                <a:solidFill>
                  <a:schemeClr val="tx1"/>
                </a:solidFill>
                <a:effectLst/>
                <a:latin typeface="Arabic Transparent"/>
                <a:ea typeface="Times New Roman" pitchFamily="18" charset="0"/>
                <a:cs typeface="Arial" pitchFamily="34" charset="0"/>
              </a:rPr>
              <a:t> تصنيف الجنس إلى ذكر وأنثى، وتصنيف كليات الجامعة إلى طب وهندسة وعلوم وتجارة وآداب وتجارة وغيرها ، وتستخدم عدة مقاييس لقياس البيانات النوعية منها:</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1" eaLnBrk="1" fontAlgn="base" latinLnBrk="0" hangingPunct="1">
              <a:lnSpc>
                <a:spcPct val="100000"/>
              </a:lnSpc>
              <a:spcBef>
                <a:spcPct val="0"/>
              </a:spcBef>
              <a:spcAft>
                <a:spcPct val="0"/>
              </a:spcAft>
              <a:buClrTx/>
              <a:buSzTx/>
              <a:tabLst>
                <a:tab pos="479425" algn="l"/>
              </a:tabLst>
            </a:pPr>
            <a:r>
              <a:rPr kumimoji="0" lang="ar-DZ" sz="3600" b="1"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أ. </a:t>
            </a:r>
            <a:r>
              <a:rPr kumimoji="0" lang="ar-SA" sz="3600" b="1"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التدرج الاسمي  </a:t>
            </a:r>
            <a:r>
              <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abic Transparent" charset="0"/>
              </a:rPr>
              <a:t>Nominal Scale</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79425" algn="l"/>
              </a:tabLst>
            </a:pPr>
            <a:r>
              <a:rPr kumimoji="0" lang="ar-SA" sz="36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هذا المقياس يصنف عناصر الظاهرة التي تختلف في النوعية لا في الكمية، وكثيرا ما نستخدم الأعداد لتحديد هوية المفردات، وفي هذه الحالة لا يكون للعد ذلك المدلول الكمي الذي يفهم منه عادة. فمثلا </a:t>
            </a:r>
            <a:r>
              <a:rPr kumimoji="0" lang="ar-DZ" sz="36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a:t>
            </a:r>
          </a:p>
          <a:p>
            <a:pPr marL="0" marR="0" lvl="0" indent="0" algn="justLow" defTabSz="914400" rtl="1" eaLnBrk="0" fontAlgn="base" latinLnBrk="0" hangingPunct="0">
              <a:lnSpc>
                <a:spcPct val="100000"/>
              </a:lnSpc>
              <a:spcBef>
                <a:spcPct val="0"/>
              </a:spcBef>
              <a:spcAft>
                <a:spcPct val="0"/>
              </a:spcAft>
              <a:buClrTx/>
              <a:buSzTx/>
              <a:buFontTx/>
              <a:buNone/>
              <a:tabLst>
                <a:tab pos="479425" algn="l"/>
              </a:tabLst>
            </a:pP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يمكن </a:t>
            </a:r>
            <a:r>
              <a:rPr kumimoji="0" lang="ar-SA" sz="3400" b="1"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استعمال العددين </a:t>
            </a:r>
            <a:r>
              <a:rPr kumimoji="0" lang="ar-DZ"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1 ، 2 </a:t>
            </a: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ليدلا على التصنيف حصب الجنس فيجعل </a:t>
            </a:r>
            <a:r>
              <a:rPr kumimoji="0" lang="ar-DZ"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1</a:t>
            </a: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 يدل على الذكر </a:t>
            </a:r>
            <a:r>
              <a:rPr kumimoji="0" lang="ar-SA" sz="3400" b="0" i="0" u="none" strike="noStrike" cap="none" normalizeH="0" baseline="0" dirty="0" err="1" smtClean="0">
                <a:ln>
                  <a:noFill/>
                </a:ln>
                <a:solidFill>
                  <a:schemeClr val="tx1"/>
                </a:solidFill>
                <a:effectLst/>
                <a:latin typeface="Arabic Transparent" charset="0"/>
                <a:ea typeface="Times New Roman" pitchFamily="18" charset="0"/>
                <a:cs typeface="Arial" pitchFamily="34" charset="0"/>
              </a:rPr>
              <a:t>و</a:t>
            </a: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 </a:t>
            </a:r>
            <a:r>
              <a:rPr kumimoji="0" lang="ar-SA" sz="3400" b="0" i="0" u="none" strike="noStrike" cap="none" normalizeH="0" baseline="0" dirty="0" err="1" smtClean="0">
                <a:ln>
                  <a:noFill/>
                </a:ln>
                <a:solidFill>
                  <a:schemeClr val="tx1"/>
                </a:solidFill>
                <a:effectLst/>
                <a:latin typeface="Arabic Transparent" charset="0"/>
                <a:ea typeface="Times New Roman" pitchFamily="18" charset="0"/>
                <a:cs typeface="Arial" pitchFamily="34" charset="0"/>
              </a:rPr>
              <a:t>الـ</a:t>
            </a: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 </a:t>
            </a:r>
            <a:r>
              <a:rPr kumimoji="0" lang="ar-DZ"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2</a:t>
            </a: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 يدل على الأنثى، لاحظ أن </a:t>
            </a:r>
            <a:r>
              <a:rPr lang="ar-DZ" sz="3400" dirty="0" smtClean="0">
                <a:latin typeface="Arabic Transparent" charset="0"/>
                <a:ea typeface="Times New Roman" pitchFamily="18" charset="0"/>
                <a:cs typeface="Arial" pitchFamily="34" charset="0"/>
              </a:rPr>
              <a:t>1،2 </a:t>
            </a:r>
            <a:r>
              <a:rPr lang="ar-DZ" sz="3400" dirty="0" err="1" smtClean="0">
                <a:latin typeface="Arabic Transparent" charset="0"/>
                <a:ea typeface="Times New Roman" pitchFamily="18" charset="0"/>
                <a:cs typeface="Arial" pitchFamily="34" charset="0"/>
              </a:rPr>
              <a:t>ل</a:t>
            </a: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ا يدلان على قيم عددية أي لا يخضعان للعمليات الحسابية لأنه يمكن تعيين أي عددين بدلهما ليدلا على نوع الجنس. وأمثلة أخرى على </a:t>
            </a:r>
            <a:r>
              <a:rPr kumimoji="0" lang="ar-SA" sz="3400" b="1"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المقياس الاسمي </a:t>
            </a: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 الحالة الاجتماعية ( أعزب- متزوج) ، ونوع العمل ( إداري – أكاديمي – عمل آخر) . و</a:t>
            </a:r>
            <a:r>
              <a:rPr kumimoji="0" lang="ar-DZ"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 </a:t>
            </a:r>
            <a:r>
              <a:rPr lang="ar-DZ" sz="3400" dirty="0" smtClean="0">
                <a:latin typeface="Arabic Transparent" charset="0"/>
                <a:ea typeface="Times New Roman" pitchFamily="18" charset="0"/>
                <a:cs typeface="Arial" pitchFamily="34" charset="0"/>
              </a:rPr>
              <a:t>ي</a:t>
            </a:r>
            <a:r>
              <a:rPr kumimoji="0" lang="ar-SA" sz="3400" b="0"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جدر بالذكر أن هذا المقياس لا يعطي الأفضلية لإحدى طبقات المجتمع على الأخرى.</a:t>
            </a:r>
            <a:endParaRPr kumimoji="0" lang="fr-FR" sz="3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p:spPr>
        <p:txBody>
          <a:bodyPr wrap="square">
            <a:spAutoFit/>
          </a:bodyPr>
          <a:lstStyle/>
          <a:p>
            <a:pPr lvl="0" algn="justLow" rtl="1" eaLnBrk="0" fontAlgn="base" hangingPunct="0">
              <a:spcBef>
                <a:spcPct val="0"/>
              </a:spcBef>
              <a:spcAft>
                <a:spcPct val="0"/>
              </a:spcAft>
              <a:tabLst>
                <a:tab pos="479425" algn="l"/>
              </a:tabLst>
            </a:pPr>
            <a:r>
              <a:rPr lang="ar-SA" sz="3600" b="1" dirty="0" smtClean="0">
                <a:latin typeface="Arabic Transparent" charset="0"/>
                <a:ea typeface="Times New Roman" pitchFamily="18" charset="0"/>
                <a:cs typeface="Arial" pitchFamily="34" charset="0"/>
              </a:rPr>
              <a:t>(ب)</a:t>
            </a:r>
            <a:r>
              <a:rPr lang="ar-DZ" sz="3600" b="1" dirty="0" smtClean="0">
                <a:latin typeface="Arabic Transparent" charset="0"/>
                <a:ea typeface="Times New Roman" pitchFamily="18" charset="0"/>
                <a:cs typeface="Arial" pitchFamily="34" charset="0"/>
              </a:rPr>
              <a:t> </a:t>
            </a:r>
            <a:r>
              <a:rPr lang="ar-SA" sz="3600" b="1" dirty="0" smtClean="0">
                <a:latin typeface="Arabic Transparent" charset="0"/>
                <a:ea typeface="Times New Roman" pitchFamily="18" charset="0"/>
                <a:cs typeface="Arial" pitchFamily="34" charset="0"/>
              </a:rPr>
              <a:t>التدرج الترتيبي </a:t>
            </a:r>
            <a:r>
              <a:rPr lang="en-US" sz="3600" b="1" dirty="0" smtClean="0">
                <a:latin typeface="Arial" pitchFamily="34" charset="0"/>
                <a:ea typeface="Times New Roman" pitchFamily="18" charset="0"/>
                <a:cs typeface="Arabic Transparent" charset="0"/>
              </a:rPr>
              <a:t>Ordinal Scale</a:t>
            </a:r>
            <a:endParaRPr lang="ar-DZ" sz="3600" b="1" dirty="0" smtClean="0">
              <a:latin typeface="Arial" pitchFamily="34" charset="0"/>
              <a:ea typeface="Times New Roman" pitchFamily="18" charset="0"/>
              <a:cs typeface="Arabic Transparent" charset="0"/>
            </a:endParaRPr>
          </a:p>
          <a:p>
            <a:pPr lvl="0" algn="justLow" rtl="1" eaLnBrk="0" fontAlgn="base" hangingPunct="0">
              <a:spcBef>
                <a:spcPct val="0"/>
              </a:spcBef>
              <a:spcAft>
                <a:spcPct val="0"/>
              </a:spcAft>
              <a:tabLst>
                <a:tab pos="479425" algn="l"/>
              </a:tabLst>
            </a:pPr>
            <a:endParaRPr lang="fr-FR" sz="1000" dirty="0" smtClean="0">
              <a:latin typeface="Arial" pitchFamily="34" charset="0"/>
              <a:cs typeface="Arial" pitchFamily="34" charset="0"/>
            </a:endParaRPr>
          </a:p>
          <a:p>
            <a:pPr lvl="0" algn="justLow" rtl="1" eaLnBrk="0" fontAlgn="base" hangingPunct="0">
              <a:spcBef>
                <a:spcPct val="0"/>
              </a:spcBef>
              <a:spcAft>
                <a:spcPct val="0"/>
              </a:spcAft>
              <a:tabLst>
                <a:tab pos="479425" algn="l"/>
              </a:tabLst>
            </a:pPr>
            <a:r>
              <a:rPr lang="ar-SA" sz="3600" dirty="0" smtClean="0">
                <a:latin typeface="Arabic Transparent" charset="0"/>
                <a:ea typeface="Times New Roman" pitchFamily="18" charset="0"/>
                <a:cs typeface="Arial" pitchFamily="34" charset="0"/>
              </a:rPr>
              <a:t>يقع هذا التدرج في مستوى أعلى من التدرج الاسمي، فبالإضافة إلى خواص التدرج الاسمي فان التدرج الترتيبي يسمح بالمفاضلة، أي بترتيب العناصر حسب سلم معين: مثل </a:t>
            </a:r>
            <a:r>
              <a:rPr lang="ar-SA" sz="3600" b="1" dirty="0" smtClean="0">
                <a:latin typeface="Arabic Transparent" charset="0"/>
                <a:ea typeface="Times New Roman" pitchFamily="18" charset="0"/>
                <a:cs typeface="Arial" pitchFamily="34" charset="0"/>
              </a:rPr>
              <a:t>الرتب الأكاديمية</a:t>
            </a:r>
            <a:r>
              <a:rPr lang="ar-DZ" sz="3600" b="1" dirty="0" smtClean="0">
                <a:latin typeface="Arabic Transparent" charset="0"/>
                <a:ea typeface="Times New Roman" pitchFamily="18" charset="0"/>
                <a:cs typeface="Arial" pitchFamily="34" charset="0"/>
              </a:rPr>
              <a:t>:</a:t>
            </a:r>
            <a:r>
              <a:rPr lang="ar-SA" sz="3600" b="1" dirty="0" smtClean="0">
                <a:latin typeface="Arabic Transparent" charset="0"/>
                <a:ea typeface="Times New Roman" pitchFamily="18" charset="0"/>
                <a:cs typeface="Arial" pitchFamily="34" charset="0"/>
              </a:rPr>
              <a:t> </a:t>
            </a:r>
            <a:r>
              <a:rPr lang="ar-SA" sz="3600" dirty="0" smtClean="0">
                <a:latin typeface="Arabic Transparent" charset="0"/>
                <a:ea typeface="Times New Roman" pitchFamily="18" charset="0"/>
                <a:cs typeface="Arial" pitchFamily="34" charset="0"/>
              </a:rPr>
              <a:t>( أستاذ (</a:t>
            </a:r>
            <a:r>
              <a:rPr lang="ar-DZ" sz="3600" dirty="0" smtClean="0">
                <a:latin typeface="Arabic Transparent" charset="0"/>
                <a:ea typeface="Times New Roman" pitchFamily="18" charset="0"/>
                <a:cs typeface="Arial" pitchFamily="34" charset="0"/>
              </a:rPr>
              <a:t>5</a:t>
            </a:r>
            <a:r>
              <a:rPr lang="ar-SA" sz="3600" dirty="0" smtClean="0">
                <a:latin typeface="Arabic Transparent" charset="0"/>
                <a:ea typeface="Times New Roman" pitchFamily="18" charset="0"/>
                <a:cs typeface="Arial" pitchFamily="34" charset="0"/>
              </a:rPr>
              <a:t>)، أستاذ محاضر(</a:t>
            </a:r>
            <a:r>
              <a:rPr lang="ar-DZ" sz="3600" dirty="0" smtClean="0">
                <a:latin typeface="Arabic Transparent" charset="0"/>
                <a:ea typeface="Times New Roman" pitchFamily="18" charset="0"/>
                <a:cs typeface="Arial" pitchFamily="34" charset="0"/>
              </a:rPr>
              <a:t>4</a:t>
            </a:r>
            <a:r>
              <a:rPr lang="ar-SA" sz="3600" dirty="0" smtClean="0">
                <a:latin typeface="Arabic Transparent" charset="0"/>
                <a:ea typeface="Times New Roman" pitchFamily="18" charset="0"/>
                <a:cs typeface="Arial" pitchFamily="34" charset="0"/>
              </a:rPr>
              <a:t>)، أستاذ مساعد (</a:t>
            </a:r>
            <a:r>
              <a:rPr lang="ar-DZ" sz="3600" dirty="0" smtClean="0">
                <a:latin typeface="Arabic Transparent" charset="0"/>
                <a:ea typeface="Times New Roman" pitchFamily="18" charset="0"/>
                <a:cs typeface="Arial" pitchFamily="34" charset="0"/>
              </a:rPr>
              <a:t>3</a:t>
            </a:r>
            <a:r>
              <a:rPr lang="ar-SA" sz="3600" dirty="0" smtClean="0">
                <a:latin typeface="Arabic Transparent" charset="0"/>
                <a:ea typeface="Times New Roman" pitchFamily="18" charset="0"/>
                <a:cs typeface="Arial" pitchFamily="34" charset="0"/>
              </a:rPr>
              <a:t>)، </a:t>
            </a:r>
            <a:r>
              <a:rPr lang="ar-SA" sz="3600" dirty="0" err="1" smtClean="0">
                <a:latin typeface="Arabic Transparent" charset="0"/>
                <a:ea typeface="Times New Roman" pitchFamily="18" charset="0"/>
                <a:cs typeface="Arial" pitchFamily="34" charset="0"/>
              </a:rPr>
              <a:t>است</a:t>
            </a:r>
            <a:r>
              <a:rPr lang="ar-DZ" sz="3600" dirty="0" smtClean="0">
                <a:latin typeface="Arabic Transparent" charset="0"/>
                <a:ea typeface="Times New Roman" pitchFamily="18" charset="0"/>
                <a:cs typeface="Arial" pitchFamily="34" charset="0"/>
              </a:rPr>
              <a:t>ا</a:t>
            </a:r>
            <a:r>
              <a:rPr lang="ar-SA" sz="3600" dirty="0" smtClean="0">
                <a:latin typeface="Arabic Transparent" charset="0"/>
                <a:ea typeface="Times New Roman" pitchFamily="18" charset="0"/>
                <a:cs typeface="Arial" pitchFamily="34" charset="0"/>
              </a:rPr>
              <a:t>ذ </a:t>
            </a:r>
            <a:r>
              <a:rPr lang="ar-SA" sz="3600" dirty="0" err="1" smtClean="0">
                <a:latin typeface="Arabic Transparent" charset="0"/>
                <a:ea typeface="Times New Roman" pitchFamily="18" charset="0"/>
                <a:cs typeface="Arial" pitchFamily="34" charset="0"/>
              </a:rPr>
              <a:t>م</a:t>
            </a:r>
            <a:r>
              <a:rPr lang="ar-DZ" sz="3600" dirty="0" smtClean="0">
                <a:latin typeface="Arabic Transparent" charset="0"/>
                <a:ea typeface="Times New Roman" pitchFamily="18" charset="0"/>
                <a:cs typeface="Arial" pitchFamily="34" charset="0"/>
              </a:rPr>
              <a:t>تربص</a:t>
            </a:r>
            <a:r>
              <a:rPr lang="ar-SA" sz="3600" dirty="0" smtClean="0">
                <a:latin typeface="Arabic Transparent" charset="0"/>
                <a:ea typeface="Times New Roman" pitchFamily="18" charset="0"/>
                <a:cs typeface="Arial" pitchFamily="34" charset="0"/>
              </a:rPr>
              <a:t>(</a:t>
            </a:r>
            <a:r>
              <a:rPr lang="ar-DZ" sz="3600" dirty="0" smtClean="0">
                <a:latin typeface="Arabic Transparent" charset="0"/>
                <a:ea typeface="Times New Roman" pitchFamily="18" charset="0"/>
                <a:cs typeface="Arial" pitchFamily="34" charset="0"/>
              </a:rPr>
              <a:t>2</a:t>
            </a:r>
            <a:r>
              <a:rPr lang="ar-SA" sz="3600" dirty="0" smtClean="0">
                <a:latin typeface="Arabic Transparent" charset="0"/>
                <a:ea typeface="Times New Roman" pitchFamily="18" charset="0"/>
                <a:cs typeface="Arial" pitchFamily="34" charset="0"/>
              </a:rPr>
              <a:t>)، معيد(</a:t>
            </a:r>
            <a:r>
              <a:rPr lang="ar-DZ" sz="3600" dirty="0" smtClean="0">
                <a:latin typeface="Arabic Transparent" charset="0"/>
                <a:ea typeface="Times New Roman" pitchFamily="18" charset="0"/>
                <a:cs typeface="Arial" pitchFamily="34" charset="0"/>
              </a:rPr>
              <a:t>1</a:t>
            </a:r>
            <a:r>
              <a:rPr lang="ar-SA" sz="3600" dirty="0" smtClean="0">
                <a:latin typeface="Arabic Transparent" charset="0"/>
                <a:ea typeface="Times New Roman" pitchFamily="18" charset="0"/>
                <a:cs typeface="Arial" pitchFamily="34" charset="0"/>
              </a:rPr>
              <a:t>)) </a:t>
            </a:r>
            <a:endParaRPr lang="ar-DZ" sz="3600" dirty="0" smtClean="0">
              <a:latin typeface="Arabic Transparent" charset="0"/>
              <a:ea typeface="Times New Roman" pitchFamily="18" charset="0"/>
              <a:cs typeface="Arial" pitchFamily="34" charset="0"/>
            </a:endParaRPr>
          </a:p>
          <a:p>
            <a:pPr lvl="0" algn="justLow" rtl="1" eaLnBrk="0" fontAlgn="base" hangingPunct="0">
              <a:spcBef>
                <a:spcPct val="0"/>
              </a:spcBef>
              <a:spcAft>
                <a:spcPct val="0"/>
              </a:spcAft>
              <a:tabLst>
                <a:tab pos="479425" algn="l"/>
              </a:tabLst>
            </a:pPr>
            <a:r>
              <a:rPr lang="ar-SA" sz="3600" dirty="0" smtClean="0">
                <a:latin typeface="Arabic Transparent" charset="0"/>
                <a:ea typeface="Times New Roman" pitchFamily="18" charset="0"/>
                <a:cs typeface="Arial" pitchFamily="34" charset="0"/>
              </a:rPr>
              <a:t>و</a:t>
            </a:r>
            <a:r>
              <a:rPr lang="ar-SA" sz="3600" b="1" dirty="0" smtClean="0">
                <a:latin typeface="Arabic Transparent" charset="0"/>
                <a:ea typeface="Times New Roman" pitchFamily="18" charset="0"/>
                <a:cs typeface="Arial" pitchFamily="34" charset="0"/>
              </a:rPr>
              <a:t>تقديرات الطلاب </a:t>
            </a:r>
            <a:r>
              <a:rPr lang="ar-SA" sz="3600" dirty="0" smtClean="0">
                <a:latin typeface="Arabic Transparent" charset="0"/>
                <a:ea typeface="Times New Roman" pitchFamily="18" charset="0"/>
                <a:cs typeface="Arial" pitchFamily="34" charset="0"/>
              </a:rPr>
              <a:t>( ممتاز(5)، جيد جدا(4)، جيد(3)، مقبول(2)، راسب(1)) ، </a:t>
            </a:r>
            <a:endParaRPr lang="ar-DZ" sz="3600" dirty="0" smtClean="0">
              <a:latin typeface="Arabic Transparent" charset="0"/>
              <a:ea typeface="Times New Roman" pitchFamily="18" charset="0"/>
              <a:cs typeface="Arial" pitchFamily="34" charset="0"/>
            </a:endParaRPr>
          </a:p>
          <a:p>
            <a:pPr lvl="0" algn="justLow" rtl="1" eaLnBrk="0" fontAlgn="base" hangingPunct="0">
              <a:spcBef>
                <a:spcPct val="0"/>
              </a:spcBef>
              <a:spcAft>
                <a:spcPct val="0"/>
              </a:spcAft>
              <a:tabLst>
                <a:tab pos="479425" algn="l"/>
              </a:tabLst>
            </a:pPr>
            <a:r>
              <a:rPr lang="ar-SA" sz="3600" dirty="0" smtClean="0">
                <a:latin typeface="Arabic Transparent" charset="0"/>
                <a:ea typeface="Times New Roman" pitchFamily="18" charset="0"/>
                <a:cs typeface="Arial" pitchFamily="34" charset="0"/>
              </a:rPr>
              <a:t>وكذلك </a:t>
            </a:r>
            <a:r>
              <a:rPr lang="ar-SA" sz="3600" b="1" dirty="0" smtClean="0">
                <a:latin typeface="Arabic Transparent" charset="0"/>
                <a:ea typeface="Times New Roman" pitchFamily="18" charset="0"/>
                <a:cs typeface="Arial" pitchFamily="34" charset="0"/>
              </a:rPr>
              <a:t>درجة التأييد لإجابة السؤال </a:t>
            </a:r>
            <a:r>
              <a:rPr lang="ar-SA" sz="3600" dirty="0" smtClean="0">
                <a:latin typeface="Arabic Transparent" charset="0"/>
                <a:ea typeface="Times New Roman" pitchFamily="18" charset="0"/>
                <a:cs typeface="Arial" pitchFamily="34" charset="0"/>
              </a:rPr>
              <a:t>( موافق بشدة (5)، موافق (4)، متردد(3)، لا أوافق (2)، لا أوافق بشدة (1))</a:t>
            </a:r>
            <a:r>
              <a:rPr lang="ar-DZ" sz="3600" dirty="0" smtClean="0">
                <a:latin typeface="Arabic Transparent" charset="0"/>
                <a:ea typeface="Times New Roman" pitchFamily="18" charset="0"/>
                <a:cs typeface="Arial" pitchFamily="34" charset="0"/>
              </a:rPr>
              <a:t> </a:t>
            </a:r>
            <a:r>
              <a:rPr lang="ar-SA" sz="3600" dirty="0" err="1" smtClean="0">
                <a:latin typeface="Arabic Transparent" charset="0"/>
                <a:ea typeface="Times New Roman" pitchFamily="18" charset="0"/>
                <a:cs typeface="Arial" pitchFamily="34" charset="0"/>
              </a:rPr>
              <a:t>ويجدر</a:t>
            </a:r>
            <a:r>
              <a:rPr lang="ar-SA" sz="3600" dirty="0" smtClean="0">
                <a:latin typeface="Arabic Transparent" charset="0"/>
                <a:ea typeface="Times New Roman" pitchFamily="18" charset="0"/>
                <a:cs typeface="Arial" pitchFamily="34" charset="0"/>
              </a:rPr>
              <a:t> بالذكر أن هذا المقياس لا يحدد الفرق بدقة بين قيم الأفراد المختلفة.</a:t>
            </a:r>
            <a:endParaRPr lang="ar-SA" sz="3600" dirty="0" smtClean="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14282" y="214290"/>
            <a:ext cx="892971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22225" algn="l"/>
              </a:tabLst>
            </a:pPr>
            <a:r>
              <a:rPr kumimoji="0" lang="ar-DZ" sz="3600" b="1"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2- </a:t>
            </a:r>
            <a:r>
              <a:rPr kumimoji="0" lang="ar-SA" sz="3600" b="1" i="0" u="none" strike="noStrike" cap="none" normalizeH="0" baseline="0" dirty="0" smtClean="0">
                <a:ln>
                  <a:noFill/>
                </a:ln>
                <a:solidFill>
                  <a:schemeClr val="tx1"/>
                </a:solidFill>
                <a:effectLst/>
                <a:latin typeface="Arabic Transparent" charset="0"/>
                <a:ea typeface="Times New Roman" pitchFamily="18" charset="0"/>
                <a:cs typeface="Arial" pitchFamily="34" charset="0"/>
              </a:rPr>
              <a:t>البيانات الكمية أو العددية </a:t>
            </a:r>
            <a:r>
              <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abic Transparent" charset="0"/>
              </a:rPr>
              <a:t>Quantitative or Numerical Data</a:t>
            </a:r>
            <a:endParaRPr kumimoji="0" lang="ar-DZ" sz="3600" b="1" i="0" u="none" strike="noStrike" cap="none" normalizeH="0" baseline="0" dirty="0" smtClean="0">
              <a:ln>
                <a:noFill/>
              </a:ln>
              <a:solidFill>
                <a:schemeClr val="tx1"/>
              </a:solidFill>
              <a:effectLst/>
              <a:latin typeface="Arial" pitchFamily="34" charset="0"/>
              <a:ea typeface="Times New Roman" pitchFamily="18" charset="0"/>
              <a:cs typeface="Arabic Transparent" charset="0"/>
            </a:endParaRPr>
          </a:p>
          <a:p>
            <a:pPr algn="justLow" rtl="1" fontAlgn="base">
              <a:lnSpc>
                <a:spcPct val="150000"/>
              </a:lnSpc>
              <a:spcBef>
                <a:spcPct val="0"/>
              </a:spcBef>
              <a:spcAft>
                <a:spcPct val="0"/>
              </a:spcAft>
              <a:buFontTx/>
              <a:buChar char="•"/>
              <a:tabLst>
                <a:tab pos="22225" algn="l"/>
              </a:tabLst>
            </a:pPr>
            <a:r>
              <a:rPr lang="ar-SA" sz="3600" dirty="0" smtClean="0">
                <a:latin typeface="Arabic Transparent" charset="0"/>
                <a:ea typeface="Times New Roman" pitchFamily="18" charset="0"/>
                <a:cs typeface="Arial" pitchFamily="34" charset="0"/>
              </a:rPr>
              <a:t>عندما تكون السمة تحت الدراسة قابلة للقياس على مقياس عددي فان البيانات التي نحصل عليها تتألف من مجموعة من الأعداد وتسمى بيانات كمية أو عددية، مثل علامات الطلاب في امتحان ما أو كميات السلع المستوردة، أجور العاملين في مصنع معين، وغيرها كثير.....</a:t>
            </a:r>
            <a:endParaRPr lang="ar-SA" sz="3600" dirty="0" smtClean="0">
              <a:latin typeface="Arial"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Char char="•"/>
              <a:tabLst>
                <a:tab pos="22225" algn="l"/>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0004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المتغير : </a:t>
            </a:r>
            <a:r>
              <a:rPr kumimoji="0" lang="ar-SA"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خاصية أو سمة يمكن أن تأخذ  أكثر من قيمة مثل الذكاء ، التحصيل ، الطول ، الجنس</a:t>
            </a:r>
            <a:r>
              <a:rPr kumimoji="0" lang="ar-DZ"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3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المتغير المتصل: </a:t>
            </a:r>
            <a:r>
              <a:rPr kumimoji="0" lang="ar-SA"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متغير يأخذ أي قيمة في مدى معين مثل  الدرجات المحصورة بين (20 - 50 ) فإن أي  درجة صحيحة أو كسرية تقع في هذا المدى يمكن أن تسند إلى  ذلك المتغير</a:t>
            </a:r>
            <a:r>
              <a:rPr kumimoji="0" lang="ar-DZ"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المتغير المنفصل: </a:t>
            </a:r>
            <a:r>
              <a:rPr kumimoji="0" lang="ar-SA"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متغير يأخذ قيم صحيحة محددة في مدى معين مثل  الجنس إما 1 أو 2 فلا يوجد جنس يأخذ القيمة 1.5مثلاً  وكذلك القيم التي تعبر عن المؤهل أو الرتبة أو اللون </a:t>
            </a:r>
            <a:endParaRPr kumimoji="0" lang="fr-FR" sz="3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ar-SA" sz="3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txBody>
          <a:bodyPr wrap="square">
            <a:spAutoFit/>
          </a:bodyPr>
          <a:lstStyle/>
          <a:p>
            <a:pPr lvl="0" algn="just" rtl="1" eaLnBrk="0" fontAlgn="base" hangingPunct="0">
              <a:spcBef>
                <a:spcPct val="0"/>
              </a:spcBef>
              <a:spcAft>
                <a:spcPct val="0"/>
              </a:spcAft>
            </a:pPr>
            <a:endParaRPr lang="fr-FR" sz="3200" dirty="0" smtClean="0">
              <a:latin typeface="Arial" pitchFamily="34" charset="0"/>
              <a:cs typeface="Arial" pitchFamily="34" charset="0"/>
            </a:endParaRPr>
          </a:p>
          <a:p>
            <a:pPr lvl="0" algn="just" rtl="1" eaLnBrk="0" fontAlgn="base" hangingPunct="0">
              <a:spcBef>
                <a:spcPct val="0"/>
              </a:spcBef>
              <a:spcAft>
                <a:spcPct val="0"/>
              </a:spcAft>
            </a:pPr>
            <a:r>
              <a:rPr lang="ar-SA" sz="3200" b="1" dirty="0" smtClean="0">
                <a:latin typeface="Arial" pitchFamily="34" charset="0"/>
                <a:ea typeface="Times New Roman" pitchFamily="18" charset="0"/>
                <a:cs typeface="Arial" pitchFamily="34" charset="0"/>
              </a:rPr>
              <a:t>المتغير الاسمي : </a:t>
            </a:r>
            <a:r>
              <a:rPr lang="ar-SA" sz="3200" dirty="0" smtClean="0">
                <a:latin typeface="Arial" pitchFamily="34" charset="0"/>
                <a:ea typeface="Times New Roman" pitchFamily="18" charset="0"/>
                <a:cs typeface="Arial" pitchFamily="34" charset="0"/>
              </a:rPr>
              <a:t>متغير يصف أو يسمي عناصر في المجتمع</a:t>
            </a:r>
            <a:r>
              <a:rPr lang="ar-DZ" sz="3200" dirty="0" smtClean="0">
                <a:latin typeface="Arial" pitchFamily="34" charset="0"/>
                <a:ea typeface="Times New Roman" pitchFamily="18" charset="0"/>
                <a:cs typeface="Arial" pitchFamily="34" charset="0"/>
              </a:rPr>
              <a:t> مثل :</a:t>
            </a:r>
            <a:r>
              <a:rPr lang="ar-SA" sz="3200" dirty="0" smtClean="0">
                <a:latin typeface="Arabic Transparent" charset="0"/>
                <a:ea typeface="Times New Roman" pitchFamily="18" charset="0"/>
                <a:cs typeface="Arial" pitchFamily="34" charset="0"/>
              </a:rPr>
              <a:t>الحالة الاجتماعية ( أعزب- متزوج) ، ونوع العمل ( إداري – أكاديمي – عمل آخر)</a:t>
            </a:r>
            <a:r>
              <a:rPr lang="ar-DZ" sz="3200" dirty="0" smtClean="0">
                <a:latin typeface="Arabic Transparent" charset="0"/>
                <a:ea typeface="Times New Roman" pitchFamily="18" charset="0"/>
                <a:cs typeface="Arial" pitchFamily="34" charset="0"/>
              </a:rPr>
              <a:t>.</a:t>
            </a:r>
          </a:p>
          <a:p>
            <a:pPr algn="just" rtl="1"/>
            <a:r>
              <a:rPr lang="ar-DZ" sz="3200" dirty="0" smtClean="0">
                <a:latin typeface="Arabic Transparent" charset="0"/>
                <a:ea typeface="Times New Roman" pitchFamily="18" charset="0"/>
                <a:cs typeface="Arial" pitchFamily="34" charset="0"/>
              </a:rPr>
              <a:t>-</a:t>
            </a:r>
            <a:r>
              <a:rPr lang="ar-DZ" sz="3200" dirty="0" smtClean="0"/>
              <a:t>المقياس </a:t>
            </a:r>
            <a:r>
              <a:rPr lang="ar-DZ" sz="3200" dirty="0" err="1" smtClean="0"/>
              <a:t>الإسمي</a:t>
            </a:r>
            <a:r>
              <a:rPr lang="ar-DZ" sz="3200" dirty="0" smtClean="0"/>
              <a:t> (</a:t>
            </a:r>
            <a:r>
              <a:rPr lang="fr-FR" sz="3200" dirty="0" smtClean="0"/>
              <a:t>Nominal </a:t>
            </a:r>
            <a:r>
              <a:rPr lang="fr-FR" sz="3200" dirty="0" err="1" smtClean="0"/>
              <a:t>Scale</a:t>
            </a:r>
            <a:r>
              <a:rPr lang="fr-FR" sz="3200" dirty="0" smtClean="0"/>
              <a:t>)</a:t>
            </a:r>
          </a:p>
          <a:p>
            <a:pPr algn="just" rtl="1"/>
            <a:r>
              <a:rPr lang="ar-DZ" sz="3200" dirty="0" smtClean="0"/>
              <a:t>بشكل مبسط، يدل هذا النوع من المقاييس على التصنيفات أو الأقسام، بحيث أنه ١) </a:t>
            </a:r>
            <a:r>
              <a:rPr lang="ar-DZ" sz="3200" dirty="0" err="1" smtClean="0"/>
              <a:t>معناته</a:t>
            </a:r>
            <a:r>
              <a:rPr lang="ar-DZ" sz="3200" dirty="0" smtClean="0"/>
              <a:t> كذا، ٢) </a:t>
            </a:r>
            <a:r>
              <a:rPr lang="ar-DZ" sz="3200" dirty="0" err="1" smtClean="0"/>
              <a:t>معناته</a:t>
            </a:r>
            <a:r>
              <a:rPr lang="ar-DZ" sz="3200" dirty="0" smtClean="0"/>
              <a:t> كذا، الخ…</a:t>
            </a:r>
          </a:p>
          <a:p>
            <a:pPr algn="just" rtl="1"/>
            <a:r>
              <a:rPr lang="ar-DZ" sz="3200" dirty="0" smtClean="0"/>
              <a:t>التصنيفات في هذه الحالة مختلفة </a:t>
            </a:r>
            <a:r>
              <a:rPr lang="ar-DZ" sz="3200" dirty="0" err="1" smtClean="0"/>
              <a:t>و</a:t>
            </a:r>
            <a:r>
              <a:rPr lang="ar-DZ" sz="3200" dirty="0" smtClean="0"/>
              <a:t> غير متكررة </a:t>
            </a:r>
            <a:r>
              <a:rPr lang="ar-DZ" sz="3200" dirty="0" err="1" smtClean="0"/>
              <a:t>و</a:t>
            </a:r>
            <a:r>
              <a:rPr lang="ar-DZ" sz="3200" dirty="0" smtClean="0"/>
              <a:t> ليس لها أي دلالة رقمية، فالأرقام في هذه الحالة لم توضع إلا لسهولة التعامل مع الأقسام. فالبيانات (الأرقام) في هذه الحالة فقط تصنّف البيانات </a:t>
            </a:r>
            <a:r>
              <a:rPr lang="ar-DZ" sz="3200" dirty="0" err="1" smtClean="0"/>
              <a:t>و</a:t>
            </a:r>
            <a:r>
              <a:rPr lang="ar-DZ" sz="3200" dirty="0" smtClean="0"/>
              <a:t> لا تعطي لها أي ترتيب.</a:t>
            </a:r>
          </a:p>
          <a:p>
            <a:pPr lvl="0" algn="just" rtl="1" eaLnBrk="0" fontAlgn="base" hangingPunct="0">
              <a:spcBef>
                <a:spcPct val="0"/>
              </a:spcBef>
              <a:spcAft>
                <a:spcPct val="0"/>
              </a:spcAft>
            </a:pPr>
            <a:endParaRPr lang="ar-DZ" sz="3200" dirty="0" smtClean="0">
              <a:latin typeface="Arabic Transparent" charset="0"/>
              <a:ea typeface="Times New Roman" pitchFamily="18"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3915"/>
            <a:ext cx="9144000" cy="6494085"/>
          </a:xfrm>
          <a:prstGeom prst="rect">
            <a:avLst/>
          </a:prstGeom>
        </p:spPr>
        <p:txBody>
          <a:bodyPr wrap="square">
            <a:spAutoFit/>
          </a:bodyPr>
          <a:lstStyle/>
          <a:p>
            <a:pPr lvl="0" algn="justLow" rtl="1" eaLnBrk="0" fontAlgn="base" hangingPunct="0">
              <a:spcBef>
                <a:spcPct val="0"/>
              </a:spcBef>
              <a:spcAft>
                <a:spcPct val="0"/>
              </a:spcAft>
            </a:pPr>
            <a:r>
              <a:rPr lang="ar-SA" sz="3200" b="1" dirty="0" smtClean="0">
                <a:latin typeface="Arial" pitchFamily="34" charset="0"/>
                <a:ea typeface="Times New Roman" pitchFamily="18" charset="0"/>
                <a:cs typeface="Arial" pitchFamily="34" charset="0"/>
              </a:rPr>
              <a:t>المتغير </a:t>
            </a:r>
            <a:r>
              <a:rPr lang="ar-SA" sz="3200" b="1" dirty="0" err="1" smtClean="0">
                <a:latin typeface="Arial" pitchFamily="34" charset="0"/>
                <a:ea typeface="Times New Roman" pitchFamily="18" charset="0"/>
                <a:cs typeface="Arial" pitchFamily="34" charset="0"/>
              </a:rPr>
              <a:t>الرتبي</a:t>
            </a:r>
            <a:r>
              <a:rPr lang="ar-SA" sz="3200" b="1" dirty="0" smtClean="0">
                <a:latin typeface="Arial" pitchFamily="34" charset="0"/>
                <a:ea typeface="Times New Roman" pitchFamily="18" charset="0"/>
                <a:cs typeface="Arial" pitchFamily="34" charset="0"/>
              </a:rPr>
              <a:t> : </a:t>
            </a:r>
            <a:r>
              <a:rPr lang="ar-SA" sz="3200" dirty="0" smtClean="0">
                <a:latin typeface="Arial" pitchFamily="34" charset="0"/>
                <a:ea typeface="Times New Roman" pitchFamily="18" charset="0"/>
                <a:cs typeface="Arial" pitchFamily="34" charset="0"/>
              </a:rPr>
              <a:t>متغير يصف عنصر في المجتمع يمكن وضع ترتيب منطقي لمفرداته ولا يمكن إجراء العمليات الحسابية عليه مثل : درجة المتسابق ، ترتيب الطالب في الاختبار" الأول ، الثاني ،الثالث،................الخ" </a:t>
            </a:r>
            <a:endParaRPr lang="ar-DZ" sz="3200" dirty="0" smtClean="0">
              <a:latin typeface="Arial" pitchFamily="34" charset="0"/>
              <a:ea typeface="Times New Roman" pitchFamily="18" charset="0"/>
              <a:cs typeface="Arial" pitchFamily="34" charset="0"/>
            </a:endParaRPr>
          </a:p>
          <a:p>
            <a:pPr algn="justLow" rtl="1" eaLnBrk="0" fontAlgn="base" hangingPunct="0">
              <a:spcBef>
                <a:spcPct val="0"/>
              </a:spcBef>
              <a:spcAft>
                <a:spcPct val="0"/>
              </a:spcAft>
            </a:pPr>
            <a:r>
              <a:rPr lang="ar-DZ" sz="3200" dirty="0" smtClean="0">
                <a:latin typeface="Arial" pitchFamily="34" charset="0"/>
                <a:ea typeface="Times New Roman" pitchFamily="18" charset="0"/>
                <a:cs typeface="Arial" pitchFamily="34" charset="0"/>
              </a:rPr>
              <a:t>-المقياس </a:t>
            </a:r>
            <a:r>
              <a:rPr lang="ar-DZ" sz="3200" dirty="0" err="1" smtClean="0">
                <a:latin typeface="Arial" pitchFamily="34" charset="0"/>
                <a:ea typeface="Times New Roman" pitchFamily="18" charset="0"/>
                <a:cs typeface="Arial" pitchFamily="34" charset="0"/>
              </a:rPr>
              <a:t>الرتبي</a:t>
            </a:r>
            <a:r>
              <a:rPr lang="ar-DZ" sz="3200" dirty="0" smtClean="0">
                <a:latin typeface="Arial" pitchFamily="34" charset="0"/>
                <a:ea typeface="Times New Roman" pitchFamily="18" charset="0"/>
                <a:cs typeface="Arial" pitchFamily="34" charset="0"/>
              </a:rPr>
              <a:t> أو الترتيبي (</a:t>
            </a:r>
            <a:r>
              <a:rPr lang="fr-FR" sz="3200" dirty="0" smtClean="0">
                <a:latin typeface="Arial" pitchFamily="34" charset="0"/>
                <a:ea typeface="Times New Roman" pitchFamily="18" charset="0"/>
                <a:cs typeface="Arial" pitchFamily="34" charset="0"/>
              </a:rPr>
              <a:t>Ordinal </a:t>
            </a:r>
            <a:r>
              <a:rPr lang="fr-FR" sz="3200" dirty="0" err="1" smtClean="0">
                <a:latin typeface="Arial" pitchFamily="34" charset="0"/>
                <a:ea typeface="Times New Roman" pitchFamily="18" charset="0"/>
                <a:cs typeface="Arial" pitchFamily="34" charset="0"/>
              </a:rPr>
              <a:t>Scale</a:t>
            </a:r>
            <a:r>
              <a:rPr lang="fr-FR" sz="3200" dirty="0" smtClean="0">
                <a:latin typeface="Arial" pitchFamily="34" charset="0"/>
                <a:ea typeface="Times New Roman" pitchFamily="18" charset="0"/>
                <a:cs typeface="Arial" pitchFamily="34" charset="0"/>
              </a:rPr>
              <a:t>)</a:t>
            </a:r>
          </a:p>
          <a:p>
            <a:pPr algn="justLow" rtl="1" eaLnBrk="0" fontAlgn="base" hangingPunct="0">
              <a:spcBef>
                <a:spcPct val="0"/>
              </a:spcBef>
              <a:spcAft>
                <a:spcPct val="0"/>
              </a:spcAft>
            </a:pPr>
            <a:r>
              <a:rPr lang="ar-DZ" sz="3200" dirty="0" smtClean="0">
                <a:latin typeface="Arial" pitchFamily="34" charset="0"/>
                <a:ea typeface="Times New Roman" pitchFamily="18" charset="0"/>
                <a:cs typeface="Arial" pitchFamily="34" charset="0"/>
              </a:rPr>
              <a:t>هذا المقياس يصنّف البيانات كما هو حال المقياس السابق لكن يضيف إليها خاصية الترتيب، بحيث أنه يمكن وضع التصنيفات في ترتيب واضح متسلسل. من الأمثلة الواضحة على هذا النوع من المقاييس هي المقاييس الخاصة بالتقييم (</a:t>
            </a:r>
            <a:r>
              <a:rPr lang="fr-FR" sz="3200" dirty="0" smtClean="0">
                <a:latin typeface="Arial" pitchFamily="34" charset="0"/>
                <a:ea typeface="Times New Roman" pitchFamily="18" charset="0"/>
                <a:cs typeface="Arial" pitchFamily="34" charset="0"/>
              </a:rPr>
              <a:t>Rating </a:t>
            </a:r>
            <a:r>
              <a:rPr lang="fr-FR" sz="3200" dirty="0" err="1" smtClean="0">
                <a:latin typeface="Arial" pitchFamily="34" charset="0"/>
                <a:ea typeface="Times New Roman" pitchFamily="18" charset="0"/>
                <a:cs typeface="Arial" pitchFamily="34" charset="0"/>
              </a:rPr>
              <a:t>Scale</a:t>
            </a:r>
            <a:r>
              <a:rPr lang="fr-FR" sz="3200" dirty="0" smtClean="0">
                <a:latin typeface="Arial" pitchFamily="34" charset="0"/>
                <a:ea typeface="Times New Roman" pitchFamily="18" charset="0"/>
                <a:cs typeface="Arial" pitchFamily="34" charset="0"/>
              </a:rPr>
              <a:t>) </a:t>
            </a:r>
            <a:r>
              <a:rPr lang="ar-DZ" sz="3200" dirty="0" smtClean="0">
                <a:latin typeface="Arial" pitchFamily="34" charset="0"/>
                <a:ea typeface="Times New Roman" pitchFamily="18" charset="0"/>
                <a:cs typeface="Arial" pitchFamily="34" charset="0"/>
              </a:rPr>
              <a:t>أو مقاييس </a:t>
            </a:r>
            <a:r>
              <a:rPr lang="ar-DZ" sz="3200" dirty="0" err="1" smtClean="0">
                <a:latin typeface="Arial" pitchFamily="34" charset="0"/>
                <a:ea typeface="Times New Roman" pitchFamily="18" charset="0"/>
                <a:cs typeface="Arial" pitchFamily="34" charset="0"/>
              </a:rPr>
              <a:t>لايكرت</a:t>
            </a:r>
            <a:r>
              <a:rPr lang="ar-DZ" sz="3200" dirty="0" smtClean="0">
                <a:latin typeface="Arial" pitchFamily="34" charset="0"/>
                <a:ea typeface="Times New Roman" pitchFamily="18" charset="0"/>
                <a:cs typeface="Arial" pitchFamily="34" charset="0"/>
              </a:rPr>
              <a:t> (</a:t>
            </a:r>
            <a:r>
              <a:rPr lang="fr-FR" sz="3200" dirty="0" err="1" smtClean="0">
                <a:latin typeface="Arial" pitchFamily="34" charset="0"/>
                <a:ea typeface="Times New Roman" pitchFamily="18" charset="0"/>
                <a:cs typeface="Arial" pitchFamily="34" charset="0"/>
              </a:rPr>
              <a:t>Liker</a:t>
            </a:r>
            <a:r>
              <a:rPr lang="fr-FR" sz="3200" dirty="0" smtClean="0">
                <a:latin typeface="Arial" pitchFamily="34" charset="0"/>
                <a:ea typeface="Times New Roman" pitchFamily="18" charset="0"/>
                <a:cs typeface="Arial" pitchFamily="34" charset="0"/>
              </a:rPr>
              <a:t> </a:t>
            </a:r>
            <a:r>
              <a:rPr lang="fr-FR" sz="3200" dirty="0" err="1" smtClean="0">
                <a:latin typeface="Arial" pitchFamily="34" charset="0"/>
                <a:ea typeface="Times New Roman" pitchFamily="18" charset="0"/>
                <a:cs typeface="Arial" pitchFamily="34" charset="0"/>
              </a:rPr>
              <a:t>Scale</a:t>
            </a:r>
            <a:r>
              <a:rPr lang="fr-FR" sz="3200" dirty="0" smtClean="0">
                <a:latin typeface="Arial" pitchFamily="34" charset="0"/>
                <a:ea typeface="Times New Roman" pitchFamily="18" charset="0"/>
                <a:cs typeface="Arial" pitchFamily="34" charset="0"/>
              </a:rPr>
              <a:t>).</a:t>
            </a:r>
          </a:p>
          <a:p>
            <a:pPr algn="justLow" rtl="1" eaLnBrk="0" fontAlgn="base" hangingPunct="0">
              <a:spcBef>
                <a:spcPct val="0"/>
              </a:spcBef>
              <a:spcAft>
                <a:spcPct val="0"/>
              </a:spcAft>
            </a:pPr>
            <a:r>
              <a:rPr lang="ar-DZ" sz="3200" dirty="0" smtClean="0">
                <a:latin typeface="Arial" pitchFamily="34" charset="0"/>
                <a:ea typeface="Times New Roman" pitchFamily="18" charset="0"/>
                <a:cs typeface="Arial" pitchFamily="34" charset="0"/>
              </a:rPr>
              <a:t>ترتيب هذه التصنيفات قد يكون من الأصغر للأكبر أو من الأضعف للأقوى أو الأفضل </a:t>
            </a:r>
            <a:r>
              <a:rPr lang="ar-DZ" sz="3200" dirty="0" err="1" smtClean="0">
                <a:latin typeface="Arial" pitchFamily="34" charset="0"/>
                <a:ea typeface="Times New Roman" pitchFamily="18" charset="0"/>
                <a:cs typeface="Arial" pitchFamily="34" charset="0"/>
              </a:rPr>
              <a:t>للأسوء</a:t>
            </a:r>
            <a:r>
              <a:rPr lang="ar-DZ" sz="3200" dirty="0" smtClean="0">
                <a:latin typeface="Arial" pitchFamily="34" charset="0"/>
                <a:ea typeface="Times New Roman" pitchFamily="18" charset="0"/>
                <a:cs typeface="Arial" pitchFamily="34" charset="0"/>
              </a:rPr>
              <a:t> لكن المهم في هذا المقياس أن التصنيفات لها ترتيب واضح.</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48083"/>
          </a:xfrm>
          <a:prstGeom prst="rect">
            <a:avLst/>
          </a:prstGeom>
        </p:spPr>
        <p:txBody>
          <a:bodyPr wrap="square">
            <a:spAutoFit/>
          </a:bodyPr>
          <a:lstStyle/>
          <a:p>
            <a:pPr lvl="0" algn="justLow" rtl="1" eaLnBrk="0" fontAlgn="base" hangingPunct="0">
              <a:spcBef>
                <a:spcPct val="0"/>
              </a:spcBef>
              <a:spcAft>
                <a:spcPct val="0"/>
              </a:spcAft>
            </a:pPr>
            <a:r>
              <a:rPr lang="ar-DZ" sz="3200" b="1" dirty="0" smtClean="0">
                <a:latin typeface="Arial" pitchFamily="34" charset="0"/>
                <a:cs typeface="Arial" pitchFamily="34" charset="0"/>
              </a:rPr>
              <a:t>المتغير </a:t>
            </a:r>
            <a:r>
              <a:rPr lang="ar-DZ" sz="3200" b="1" dirty="0" err="1" smtClean="0">
                <a:latin typeface="Arial" pitchFamily="34" charset="0"/>
                <a:cs typeface="Arial" pitchFamily="34" charset="0"/>
              </a:rPr>
              <a:t>الفتري</a:t>
            </a:r>
            <a:r>
              <a:rPr lang="ar-DZ" sz="3200" b="1" dirty="0" smtClean="0">
                <a:latin typeface="Arial" pitchFamily="34" charset="0"/>
                <a:cs typeface="Arial" pitchFamily="34" charset="0"/>
              </a:rPr>
              <a:t> (الفئوي) </a:t>
            </a:r>
            <a:r>
              <a:rPr lang="ar-DZ" sz="3200" dirty="0" smtClean="0">
                <a:latin typeface="Arial" pitchFamily="34" charset="0"/>
                <a:cs typeface="Arial" pitchFamily="34" charset="0"/>
              </a:rPr>
              <a:t>:</a:t>
            </a:r>
            <a:r>
              <a:rPr lang="ar-DZ" sz="3200" dirty="0" smtClean="0"/>
              <a:t> </a:t>
            </a:r>
          </a:p>
          <a:p>
            <a:pPr lvl="0" algn="justLow" rtl="1" eaLnBrk="0" fontAlgn="base" hangingPunct="0">
              <a:lnSpc>
                <a:spcPct val="150000"/>
              </a:lnSpc>
              <a:spcBef>
                <a:spcPct val="0"/>
              </a:spcBef>
              <a:spcAft>
                <a:spcPct val="0"/>
              </a:spcAft>
            </a:pPr>
            <a:r>
              <a:rPr lang="ar-DZ" sz="3200" dirty="0" smtClean="0"/>
              <a:t> </a:t>
            </a:r>
            <a:r>
              <a:rPr lang="ar-DZ" sz="4000" dirty="0" smtClean="0"/>
              <a:t>البيانات القائمة على القياس الفئوي    </a:t>
            </a:r>
            <a:r>
              <a:rPr lang="fr-FR" sz="4000" dirty="0" err="1" smtClean="0"/>
              <a:t>Interval</a:t>
            </a:r>
            <a:r>
              <a:rPr lang="fr-FR" sz="4000" dirty="0" smtClean="0"/>
              <a:t> Data </a:t>
            </a:r>
            <a:r>
              <a:rPr lang="ar-DZ" sz="4000" dirty="0" smtClean="0"/>
              <a:t>أو الوحدات المتساوية هي تلك البيانات التي يتم قياسها في سوء الاختلاف في الوحدات القياسية ومثال ذلك درجة علي أكبر 30 نقطة من درجة أخرى واحمد 5 كجم زيادة عن علي أو فاطمة طولها 3 سنتيمتر زيادة عن نشوى وهكذا.</a:t>
            </a:r>
          </a:p>
          <a:p>
            <a:pPr lvl="0" algn="justLow" rtl="1" eaLnBrk="0" fontAlgn="base" hangingPunct="0">
              <a:lnSpc>
                <a:spcPct val="150000"/>
              </a:lnSpc>
              <a:spcBef>
                <a:spcPct val="0"/>
              </a:spcBef>
              <a:spcAft>
                <a:spcPct val="0"/>
              </a:spcAft>
            </a:pPr>
            <a:r>
              <a:rPr lang="ar-DZ" sz="4000" dirty="0" smtClean="0">
                <a:latin typeface="Arial" pitchFamily="34" charset="0"/>
                <a:cs typeface="Arial" pitchFamily="34" charset="0"/>
              </a:rPr>
              <a:t>- </a:t>
            </a:r>
            <a:endParaRPr lang="ar-SA" sz="4000"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0034" y="0"/>
            <a:ext cx="8229600" cy="785834"/>
          </a:xfrm>
        </p:spPr>
        <p:txBody>
          <a:bodyPr>
            <a:normAutofit fontScale="90000"/>
          </a:bodyPr>
          <a:lstStyle/>
          <a:p>
            <a:pPr rtl="1"/>
            <a:r>
              <a:rPr lang="ar-DZ" sz="4800" b="1" dirty="0" smtClean="0"/>
              <a:t>1- </a:t>
            </a:r>
            <a:r>
              <a:rPr lang="ar-EG" sz="4800" b="1" dirty="0" smtClean="0"/>
              <a:t>ترميز البيانات</a:t>
            </a:r>
            <a:endParaRPr lang="en-US" dirty="0"/>
          </a:p>
        </p:txBody>
      </p:sp>
      <p:sp>
        <p:nvSpPr>
          <p:cNvPr id="41987" name="Rectangle 3"/>
          <p:cNvSpPr>
            <a:spLocks noGrp="1" noChangeArrowheads="1"/>
          </p:cNvSpPr>
          <p:nvPr>
            <p:ph type="body" idx="1"/>
          </p:nvPr>
        </p:nvSpPr>
        <p:spPr>
          <a:xfrm>
            <a:off x="0" y="714356"/>
            <a:ext cx="9144000" cy="5516562"/>
          </a:xfrm>
        </p:spPr>
        <p:txBody>
          <a:bodyPr>
            <a:noAutofit/>
          </a:bodyPr>
          <a:lstStyle/>
          <a:p>
            <a:pPr algn="just" rtl="1"/>
            <a:r>
              <a:rPr lang="ar-DZ" sz="4000" b="1" dirty="0" smtClean="0"/>
              <a:t>تحويل</a:t>
            </a:r>
            <a:r>
              <a:rPr lang="ar-EG" sz="4000" b="1" dirty="0" smtClean="0"/>
              <a:t> </a:t>
            </a:r>
            <a:r>
              <a:rPr lang="ar-EG" sz="4000" b="1" dirty="0"/>
              <a:t>الاستجابات </a:t>
            </a:r>
            <a:r>
              <a:rPr lang="ar-EG" sz="4000" b="1" dirty="0" smtClean="0"/>
              <a:t>اللفظية</a:t>
            </a:r>
            <a:r>
              <a:rPr lang="ar-DZ" sz="4000" b="1" dirty="0" smtClean="0"/>
              <a:t> (</a:t>
            </a:r>
            <a:r>
              <a:rPr lang="ar-DZ" sz="4000" b="1" dirty="0" err="1" smtClean="0"/>
              <a:t>رقمنة</a:t>
            </a:r>
            <a:r>
              <a:rPr lang="ar-DZ" sz="4000" b="1" dirty="0" smtClean="0"/>
              <a:t> الإجابات)</a:t>
            </a:r>
            <a:r>
              <a:rPr lang="ar-EG" sz="4000" b="1" dirty="0" smtClean="0"/>
              <a:t> </a:t>
            </a:r>
            <a:r>
              <a:rPr lang="ar-EG" sz="4000" b="1" dirty="0"/>
              <a:t>بقيم </a:t>
            </a:r>
            <a:r>
              <a:rPr lang="ar-EG" sz="4000" b="1" dirty="0" smtClean="0"/>
              <a:t>رقمية</a:t>
            </a:r>
            <a:r>
              <a:rPr lang="ar-DZ" sz="4000" b="1" dirty="0" smtClean="0"/>
              <a:t>.</a:t>
            </a:r>
            <a:endParaRPr lang="ar-EG" sz="4000" b="1" dirty="0"/>
          </a:p>
          <a:p>
            <a:pPr algn="just" rtl="1"/>
            <a:r>
              <a:rPr lang="ar-EG" sz="4000" b="1" dirty="0"/>
              <a:t>يجب أن يكون لدى الباحث </a:t>
            </a:r>
            <a:r>
              <a:rPr lang="ar-EG" sz="4000" b="1" dirty="0" smtClean="0"/>
              <a:t>إجابات </a:t>
            </a:r>
            <a:r>
              <a:rPr lang="ar-EG" sz="4000" b="1" dirty="0"/>
              <a:t>واضحة عند التعامل مع القضايا </a:t>
            </a:r>
            <a:r>
              <a:rPr lang="ar-EG" sz="4000" b="1" dirty="0" smtClean="0"/>
              <a:t>الآتية</a:t>
            </a:r>
            <a:r>
              <a:rPr lang="ar-DZ" sz="4000" b="1" dirty="0" smtClean="0"/>
              <a:t>:</a:t>
            </a:r>
            <a:endParaRPr lang="ar-EG" sz="4000" b="1" dirty="0"/>
          </a:p>
          <a:p>
            <a:pPr algn="just" rtl="1">
              <a:buFont typeface="Wingdings" pitchFamily="2" charset="2"/>
              <a:buNone/>
            </a:pPr>
            <a:r>
              <a:rPr lang="ar-EG" sz="4000" b="1" dirty="0"/>
              <a:t>1- نسيان </a:t>
            </a:r>
            <a:r>
              <a:rPr lang="ar-EG" sz="4000" b="1" dirty="0" smtClean="0"/>
              <a:t>الإجابة </a:t>
            </a:r>
            <a:r>
              <a:rPr lang="ar-EG" sz="4000" b="1" dirty="0"/>
              <a:t>أو رفض الإجابة عن بعض </a:t>
            </a:r>
            <a:r>
              <a:rPr lang="ar-EG" sz="4000" b="1" dirty="0" smtClean="0"/>
              <a:t>الأسئلة</a:t>
            </a:r>
            <a:r>
              <a:rPr lang="ar-DZ" sz="4000" b="1" dirty="0" smtClean="0"/>
              <a:t>.</a:t>
            </a:r>
            <a:endParaRPr lang="ar-EG" sz="4000" b="1" dirty="0"/>
          </a:p>
          <a:p>
            <a:pPr algn="just" rtl="1">
              <a:buFont typeface="Wingdings" pitchFamily="2" charset="2"/>
              <a:buNone/>
            </a:pPr>
            <a:r>
              <a:rPr lang="ar-EG" sz="4000" b="1" dirty="0"/>
              <a:t>2- اختيار </a:t>
            </a:r>
            <a:r>
              <a:rPr lang="ar-EG" sz="4000" b="1" dirty="0" smtClean="0"/>
              <a:t>إجابتين في </a:t>
            </a:r>
            <a:r>
              <a:rPr lang="ar-EG" sz="4000" b="1" dirty="0"/>
              <a:t>نفس </a:t>
            </a:r>
            <a:r>
              <a:rPr lang="ar-EG" sz="4000" b="1" dirty="0" smtClean="0"/>
              <a:t>السؤال</a:t>
            </a:r>
            <a:r>
              <a:rPr lang="ar-DZ" sz="4000" b="1" dirty="0" smtClean="0"/>
              <a:t>.</a:t>
            </a:r>
            <a:endParaRPr lang="ar-EG" sz="4000" b="1" dirty="0"/>
          </a:p>
          <a:p>
            <a:pPr algn="just" rtl="1">
              <a:buFont typeface="Wingdings" pitchFamily="2" charset="2"/>
              <a:buNone/>
            </a:pPr>
            <a:r>
              <a:rPr lang="ar-EG" sz="4000" b="1" dirty="0"/>
              <a:t>3- وضع المستجيب </a:t>
            </a:r>
            <a:r>
              <a:rPr lang="ar-EG" sz="4000" b="1" dirty="0" smtClean="0"/>
              <a:t>إجابات </a:t>
            </a:r>
            <a:r>
              <a:rPr lang="ar-EG" sz="4000" b="1" dirty="0"/>
              <a:t>من </a:t>
            </a:r>
            <a:r>
              <a:rPr lang="ar-EG" sz="4000" b="1" dirty="0" smtClean="0"/>
              <a:t>عنده</a:t>
            </a:r>
            <a:r>
              <a:rPr lang="ar-DZ" sz="4000" b="1" dirty="0" smtClean="0"/>
              <a:t>.</a:t>
            </a:r>
            <a:endParaRPr lang="ar-EG" sz="4000" b="1" dirty="0"/>
          </a:p>
          <a:p>
            <a:pPr algn="just" rtl="1">
              <a:buFont typeface="Wingdings" pitchFamily="2" charset="2"/>
              <a:buNone/>
            </a:pPr>
            <a:r>
              <a:rPr lang="ar-EG" sz="4000" b="1" dirty="0" smtClean="0"/>
              <a:t>وهذه </a:t>
            </a:r>
            <a:r>
              <a:rPr lang="ar-EG" sz="4000" b="1" dirty="0"/>
              <a:t>الحالات يمكن أن تستبعد أو تعطى رقم خاص للتعامل </a:t>
            </a:r>
            <a:r>
              <a:rPr lang="ar-EG" sz="4000" b="1" dirty="0" smtClean="0"/>
              <a:t>معها</a:t>
            </a:r>
            <a:r>
              <a:rPr lang="ar-DZ" sz="4000" b="1" dirty="0" smtClean="0"/>
              <a:t>.</a:t>
            </a:r>
            <a:endParaRPr lang="en-U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126163"/>
          </a:xfrm>
        </p:spPr>
        <p:txBody>
          <a:bodyPr>
            <a:normAutofit/>
          </a:bodyPr>
          <a:lstStyle/>
          <a:p>
            <a:pPr algn="just" rtl="1"/>
            <a:r>
              <a:rPr lang="ar-SA" sz="4000" b="1" dirty="0" smtClean="0"/>
              <a:t>والآن نوضح كيفية إدخال البيانات عبر أمثلة توضيحية</a:t>
            </a:r>
            <a:endParaRPr lang="fr-FR" sz="4000" dirty="0" smtClean="0"/>
          </a:p>
          <a:p>
            <a:pPr algn="just" rtl="1">
              <a:buNone/>
            </a:pPr>
            <a:r>
              <a:rPr lang="ar-SA" sz="4000" dirty="0" smtClean="0"/>
              <a:t> </a:t>
            </a:r>
            <a:endParaRPr lang="fr-FR" sz="4000" dirty="0" smtClean="0"/>
          </a:p>
          <a:p>
            <a:pPr algn="just" rtl="1">
              <a:buNone/>
            </a:pPr>
            <a:r>
              <a:rPr lang="ar-DZ" sz="4000" b="1" dirty="0" smtClean="0"/>
              <a:t>1- المتغيرات / </a:t>
            </a:r>
            <a:r>
              <a:rPr lang="ar-SA" sz="4000" b="1" dirty="0" smtClean="0"/>
              <a:t>الترميز ( عملية الانتقال من الاستبيان إلى برنامج </a:t>
            </a:r>
            <a:r>
              <a:rPr lang="en-US" sz="4000" b="1" dirty="0" smtClean="0"/>
              <a:t>SPSS</a:t>
            </a:r>
            <a:r>
              <a:rPr lang="ar-SA" sz="4000" b="1" dirty="0" smtClean="0"/>
              <a:t> )</a:t>
            </a:r>
            <a:endParaRPr lang="fr-FR" sz="4000" dirty="0" smtClean="0"/>
          </a:p>
          <a:p>
            <a:pPr algn="just" rtl="1"/>
            <a:r>
              <a:rPr lang="ar-SA" sz="4000" dirty="0" smtClean="0"/>
              <a:t>الخطوة الأولى والتي تسبق إدخالها إلى الحاسوب بهدف التحليل هي ترميز البيانات. وترميز البيانات هي عملية تحويل إجابات كل سؤال إلى أرقام أو حروف يسهل إدخالها إلى الحاسوب.</a:t>
            </a:r>
            <a:endParaRPr lang="fr-FR" sz="4000" dirty="0" smtClean="0"/>
          </a:p>
          <a:p>
            <a:pPr algn="just" rtl="1">
              <a:buNone/>
            </a:pPr>
            <a:endParaRPr lang="fr-F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rtl="1">
              <a:buNone/>
            </a:pPr>
            <a:r>
              <a:rPr lang="ar-SA" sz="3600" dirty="0" smtClean="0"/>
              <a:t>حسب مفهوم </a:t>
            </a:r>
            <a:r>
              <a:rPr lang="en-US" sz="3600" dirty="0" smtClean="0"/>
              <a:t>SPSS</a:t>
            </a:r>
            <a:r>
              <a:rPr lang="ar-SA" sz="3600" dirty="0" smtClean="0"/>
              <a:t> فان الأشخاص ( المشاهدات) الذين يقومون بالإجابة على أسئلة </a:t>
            </a:r>
            <a:r>
              <a:rPr lang="ar-SA" sz="3600" dirty="0" err="1" smtClean="0"/>
              <a:t>الاست</a:t>
            </a:r>
            <a:r>
              <a:rPr lang="ar-DZ" sz="3600" dirty="0" smtClean="0"/>
              <a:t>مارة</a:t>
            </a:r>
            <a:r>
              <a:rPr lang="ar-SA" sz="3600" dirty="0" smtClean="0"/>
              <a:t> يطلق عليهم اسم حالات  (</a:t>
            </a:r>
            <a:r>
              <a:rPr lang="en-US" sz="3600" dirty="0" smtClean="0"/>
              <a:t>Cases</a:t>
            </a:r>
            <a:r>
              <a:rPr lang="ar-SA" sz="3600" dirty="0" smtClean="0"/>
              <a:t>) ، وكل سؤال ( فقرة) في </a:t>
            </a:r>
            <a:r>
              <a:rPr lang="ar-SA" sz="3600" dirty="0" err="1" smtClean="0"/>
              <a:t>الاست</a:t>
            </a:r>
            <a:r>
              <a:rPr lang="ar-DZ" sz="3600" dirty="0" smtClean="0"/>
              <a:t>مارة</a:t>
            </a:r>
            <a:r>
              <a:rPr lang="ar-SA" sz="3600" dirty="0" smtClean="0"/>
              <a:t> هو عبارة عن متغير (</a:t>
            </a:r>
            <a:r>
              <a:rPr lang="en-US" sz="3600" dirty="0" smtClean="0"/>
              <a:t> Variable</a:t>
            </a:r>
            <a:r>
              <a:rPr lang="ar-SA" sz="3600" dirty="0" smtClean="0"/>
              <a:t>) ، وتسمى إجابات الأشخاص على الأسئلة (الفقرات) بقيم المتغيرات (</a:t>
            </a:r>
            <a:r>
              <a:rPr lang="en-US" sz="3600" dirty="0" smtClean="0"/>
              <a:t>Values of Variables</a:t>
            </a:r>
            <a:r>
              <a:rPr lang="ar-SA" sz="3600" dirty="0" smtClean="0"/>
              <a:t> ).</a:t>
            </a:r>
            <a:endParaRPr lang="fr-FR" sz="3600" dirty="0" smtClean="0"/>
          </a:p>
          <a:p>
            <a:pPr algn="just" rtl="1">
              <a:buNone/>
            </a:pPr>
            <a:r>
              <a:rPr lang="ar-SA" sz="3600" dirty="0" smtClean="0"/>
              <a:t>يحتوي الاستبيان على عدة أنواع من الأسئلة، وهذه الأنواع هي:</a:t>
            </a:r>
            <a:endParaRPr lang="fr-FR" sz="3600" dirty="0" smtClean="0"/>
          </a:p>
          <a:p>
            <a:pPr algn="just" rtl="1">
              <a:buNone/>
            </a:pPr>
            <a:r>
              <a:rPr lang="ar-SA" sz="3600" b="1" dirty="0" smtClean="0"/>
              <a:t>أ) سؤال يسمح باختيار إجابة واحدة فقط:</a:t>
            </a:r>
            <a:endParaRPr lang="ar-DZ" sz="3600" b="1" dirty="0" smtClean="0"/>
          </a:p>
          <a:p>
            <a:pPr algn="just" rtl="1">
              <a:buNone/>
            </a:pPr>
            <a:r>
              <a:rPr lang="ar-DZ" sz="3600" b="1" dirty="0" smtClean="0"/>
              <a:t>1- </a:t>
            </a:r>
            <a:r>
              <a:rPr lang="ar-SA" sz="3600" b="1" dirty="0" smtClean="0"/>
              <a:t>مثال</a:t>
            </a:r>
            <a:r>
              <a:rPr lang="ar-SA" sz="3600" dirty="0" smtClean="0"/>
              <a:t>: هل </a:t>
            </a:r>
            <a:r>
              <a:rPr lang="ar-DZ" sz="3600" dirty="0" smtClean="0"/>
              <a:t>تستخدم شبكات التواصل الاجتماعي</a:t>
            </a:r>
            <a:r>
              <a:rPr lang="ar-SA" sz="3600" dirty="0" smtClean="0"/>
              <a:t>؟ </a:t>
            </a:r>
            <a:endParaRPr lang="fr-FR" sz="3600" dirty="0" smtClean="0"/>
          </a:p>
          <a:p>
            <a:pPr algn="just" rtl="1">
              <a:buNone/>
            </a:pPr>
            <a:r>
              <a:rPr lang="ar-DZ" sz="3600" dirty="0" smtClean="0"/>
              <a:t>     </a:t>
            </a:r>
            <a:r>
              <a:rPr lang="ar-SA" sz="3600" dirty="0" smtClean="0"/>
              <a:t>نعم</a:t>
            </a:r>
            <a:r>
              <a:rPr lang="ar-DZ" sz="3600" dirty="0" smtClean="0"/>
              <a:t>                                              </a:t>
            </a:r>
            <a:r>
              <a:rPr lang="ar-SA" sz="3600" dirty="0" smtClean="0"/>
              <a:t>لا</a:t>
            </a:r>
            <a:endParaRPr lang="fr-FR" sz="3600" dirty="0" smtClean="0"/>
          </a:p>
          <a:p>
            <a:pPr algn="just" rtl="1">
              <a:buNone/>
            </a:pPr>
            <a:r>
              <a:rPr lang="en-US" sz="3600" dirty="0" smtClean="0"/>
              <a:t> </a:t>
            </a:r>
            <a:endParaRPr lang="fr-FR" sz="3600" dirty="0" smtClean="0"/>
          </a:p>
          <a:p>
            <a:pPr algn="just" rtl="1">
              <a:buNone/>
            </a:pPr>
            <a:endParaRPr lang="fr-FR" sz="3600" dirty="0"/>
          </a:p>
        </p:txBody>
      </p:sp>
      <p:sp>
        <p:nvSpPr>
          <p:cNvPr id="4" name="Rectangle 3"/>
          <p:cNvSpPr/>
          <p:nvPr/>
        </p:nvSpPr>
        <p:spPr>
          <a:xfrm>
            <a:off x="7072330" y="6000768"/>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5" name="Rectangle 4"/>
          <p:cNvSpPr/>
          <p:nvPr/>
        </p:nvSpPr>
        <p:spPr>
          <a:xfrm>
            <a:off x="857224" y="6000768"/>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9144000" cy="6643710"/>
          </a:xfrm>
        </p:spPr>
        <p:txBody>
          <a:bodyPr>
            <a:normAutofit fontScale="92500"/>
          </a:bodyPr>
          <a:lstStyle/>
          <a:p>
            <a:pPr algn="just" rtl="1">
              <a:lnSpc>
                <a:spcPct val="150000"/>
              </a:lnSpc>
              <a:buNone/>
            </a:pPr>
            <a:r>
              <a:rPr lang="ar-SA" sz="4000" b="1" dirty="0" smtClean="0"/>
              <a:t>متغير واحد يكفي لتمثيل هذا السؤال، في هذه الحالة نرمز للإجابة " نعم " بالرمز 1 وللإجابة " لا " بالرمز 2  </a:t>
            </a:r>
            <a:r>
              <a:rPr lang="ar-DZ" sz="4000" b="1" dirty="0" smtClean="0"/>
              <a:t>، </a:t>
            </a:r>
            <a:r>
              <a:rPr lang="ar-SA" sz="4000" b="1" dirty="0" smtClean="0"/>
              <a:t>ويفضل استخدام الترميز الأرقام </a:t>
            </a:r>
            <a:r>
              <a:rPr lang="ar-SA" sz="4000" b="1" dirty="0" err="1" smtClean="0"/>
              <a:t>ل</a:t>
            </a:r>
            <a:r>
              <a:rPr lang="ar-DZ" sz="4000" b="1" dirty="0" smtClean="0"/>
              <a:t>أ</a:t>
            </a:r>
            <a:r>
              <a:rPr lang="ar-SA" sz="4000" b="1" dirty="0" smtClean="0"/>
              <a:t>ن عملية إدخال البيانات الرقمية في </a:t>
            </a:r>
            <a:r>
              <a:rPr lang="en-US" sz="4000" b="1" dirty="0" smtClean="0"/>
              <a:t>SPSS</a:t>
            </a:r>
            <a:r>
              <a:rPr lang="ar-SA" sz="4000" b="1" dirty="0" smtClean="0"/>
              <a:t> تتم بسهولة أكثر ولان الحاسوب يفرق بين الحروف الصغيرة والكبيرة</a:t>
            </a:r>
            <a:r>
              <a:rPr lang="ar-DZ" sz="4000" b="1" dirty="0" smtClean="0"/>
              <a:t>،</a:t>
            </a:r>
            <a:r>
              <a:rPr lang="ar-SA" sz="4000" b="1" dirty="0" smtClean="0"/>
              <a:t> وكذلك </a:t>
            </a:r>
            <a:r>
              <a:rPr lang="ar-DZ" sz="4000" b="1" dirty="0" smtClean="0"/>
              <a:t>فإن</a:t>
            </a:r>
            <a:r>
              <a:rPr lang="ar-SA" sz="4000" b="1" dirty="0" smtClean="0"/>
              <a:t> كثير من الأوامر في</a:t>
            </a:r>
            <a:r>
              <a:rPr lang="en-US" sz="4000" b="1" dirty="0" smtClean="0"/>
              <a:t>SPSS  </a:t>
            </a:r>
            <a:r>
              <a:rPr lang="ar-SA" sz="4000" b="1" dirty="0" smtClean="0"/>
              <a:t> تنفذ فقط مع المتغيرات الرقمية ولا تنفذ مع المتغيرات الحرفية.</a:t>
            </a:r>
            <a:endParaRPr lang="fr-FR" sz="4000" b="1" dirty="0" smtClean="0"/>
          </a:p>
          <a:p>
            <a:pPr algn="just" rtl="1">
              <a:buNone/>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357958"/>
          </a:xfrm>
        </p:spPr>
        <p:txBody>
          <a:bodyPr>
            <a:noAutofit/>
          </a:bodyPr>
          <a:lstStyle/>
          <a:p>
            <a:pPr algn="just" rtl="1"/>
            <a:r>
              <a:rPr lang="ar-SA" sz="4000" b="1" dirty="0" smtClean="0"/>
              <a:t>مثال: هل توافق أن يكون تسجيل الطالب في الجامعة عبر الحاسوب؟</a:t>
            </a:r>
            <a:endParaRPr lang="fr-FR" sz="4000" b="1" dirty="0" smtClean="0"/>
          </a:p>
          <a:p>
            <a:pPr algn="just" rtl="1">
              <a:lnSpc>
                <a:spcPct val="150000"/>
              </a:lnSpc>
              <a:buNone/>
            </a:pPr>
            <a:r>
              <a:rPr lang="ar-SA" sz="4000" dirty="0" smtClean="0"/>
              <a:t>موافق بشدة</a:t>
            </a:r>
            <a:r>
              <a:rPr lang="ar-DZ" sz="4000" dirty="0" smtClean="0"/>
              <a:t>        </a:t>
            </a:r>
            <a:r>
              <a:rPr lang="ar-SA" sz="4000" dirty="0" smtClean="0"/>
              <a:t>موافق</a:t>
            </a:r>
            <a:r>
              <a:rPr lang="ar-DZ" sz="4000" dirty="0" smtClean="0"/>
              <a:t>                  </a:t>
            </a:r>
            <a:r>
              <a:rPr lang="ar-SA" sz="4000" dirty="0" smtClean="0"/>
              <a:t>محايد</a:t>
            </a:r>
            <a:endParaRPr lang="fr-FR" sz="4000" dirty="0" smtClean="0"/>
          </a:p>
          <a:p>
            <a:pPr algn="just" rtl="1">
              <a:lnSpc>
                <a:spcPct val="150000"/>
              </a:lnSpc>
              <a:buNone/>
            </a:pPr>
            <a:r>
              <a:rPr lang="en-US" sz="4000" dirty="0" smtClean="0"/>
              <a:t> </a:t>
            </a:r>
            <a:r>
              <a:rPr lang="ar-SA" sz="4000" dirty="0" smtClean="0"/>
              <a:t>معارض</a:t>
            </a:r>
            <a:r>
              <a:rPr lang="ar-DZ" sz="4000" dirty="0" smtClean="0"/>
              <a:t>                             </a:t>
            </a:r>
            <a:r>
              <a:rPr lang="ar-SA" sz="4000" dirty="0" smtClean="0"/>
              <a:t>معارض بشدة</a:t>
            </a:r>
            <a:endParaRPr lang="fr-FR" sz="4000" dirty="0" smtClean="0"/>
          </a:p>
          <a:p>
            <a:pPr algn="just" rtl="1">
              <a:buNone/>
            </a:pPr>
            <a:r>
              <a:rPr lang="en-US" sz="4000" b="1" dirty="0" smtClean="0"/>
              <a:t> </a:t>
            </a:r>
            <a:r>
              <a:rPr lang="ar-SA" sz="4000" b="1" dirty="0" smtClean="0"/>
              <a:t>في هذا المثال ربما يستخدم الرقم 5 ليدل على الإجابة " موافق بشدة" والرقم 4 ليدل على الإجابة " موافق" والرقم 3 ليدل على الإجابة " محايد" والرقم 2 ليدل على الإجابة " معارض" والرقم 1 ليدل على الإجابة " معارض بشدة".</a:t>
            </a:r>
            <a:endParaRPr lang="fr-FR" sz="4000" b="1" dirty="0" smtClean="0"/>
          </a:p>
          <a:p>
            <a:pPr algn="just" rtl="1">
              <a:buNone/>
            </a:pPr>
            <a:endParaRPr lang="fr-FR" sz="4000" b="1" dirty="0"/>
          </a:p>
        </p:txBody>
      </p:sp>
      <p:sp>
        <p:nvSpPr>
          <p:cNvPr id="4" name="Rectangle 3"/>
          <p:cNvSpPr/>
          <p:nvPr/>
        </p:nvSpPr>
        <p:spPr>
          <a:xfrm>
            <a:off x="428596" y="3143248"/>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5" name="Rectangle 4"/>
          <p:cNvSpPr/>
          <p:nvPr/>
        </p:nvSpPr>
        <p:spPr>
          <a:xfrm>
            <a:off x="428596" y="214311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6" name="Rectangle 5"/>
          <p:cNvSpPr/>
          <p:nvPr/>
        </p:nvSpPr>
        <p:spPr>
          <a:xfrm>
            <a:off x="3500430" y="2214554"/>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7" name="Rectangle 6"/>
          <p:cNvSpPr/>
          <p:nvPr/>
        </p:nvSpPr>
        <p:spPr>
          <a:xfrm>
            <a:off x="6500826" y="3143248"/>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8" name="Rectangle 7"/>
          <p:cNvSpPr/>
          <p:nvPr/>
        </p:nvSpPr>
        <p:spPr>
          <a:xfrm>
            <a:off x="6357950" y="2214554"/>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Autofit/>
          </a:bodyPr>
          <a:lstStyle/>
          <a:p>
            <a:pPr algn="just" rtl="1">
              <a:buNone/>
            </a:pPr>
            <a:r>
              <a:rPr lang="ar-SA" sz="4000" b="1" dirty="0" smtClean="0"/>
              <a:t> ب) سؤال يسمح بأكثر من إجابة: </a:t>
            </a:r>
            <a:endParaRPr lang="fr-FR" sz="4000" dirty="0" smtClean="0"/>
          </a:p>
          <a:p>
            <a:pPr algn="just" rtl="1">
              <a:buNone/>
            </a:pPr>
            <a:r>
              <a:rPr lang="ar-SA" sz="4000" b="1" dirty="0" smtClean="0"/>
              <a:t>مثال</a:t>
            </a:r>
            <a:r>
              <a:rPr lang="ar-SA" sz="4000" dirty="0" smtClean="0"/>
              <a:t>: ما هي أهم الهوايات التي تمارسها ؟</a:t>
            </a:r>
            <a:endParaRPr lang="fr-FR" sz="4000" dirty="0" smtClean="0"/>
          </a:p>
          <a:p>
            <a:pPr algn="just" rtl="1">
              <a:buNone/>
            </a:pPr>
            <a:r>
              <a:rPr lang="ar-SA" sz="4000" dirty="0" smtClean="0"/>
              <a:t>القراءة</a:t>
            </a:r>
            <a:r>
              <a:rPr lang="ar-DZ" sz="4000" dirty="0" smtClean="0"/>
              <a:t>                    </a:t>
            </a:r>
            <a:r>
              <a:rPr lang="ar-SA" sz="4000" dirty="0" smtClean="0"/>
              <a:t>الرياضة</a:t>
            </a:r>
            <a:r>
              <a:rPr lang="ar-DZ" sz="4000" dirty="0" smtClean="0"/>
              <a:t>        </a:t>
            </a:r>
            <a:r>
              <a:rPr lang="ar-SA" sz="4000" dirty="0" smtClean="0"/>
              <a:t>السباحة</a:t>
            </a:r>
            <a:endParaRPr lang="fr-FR" sz="4000" dirty="0" smtClean="0"/>
          </a:p>
          <a:p>
            <a:pPr algn="just" rtl="1">
              <a:lnSpc>
                <a:spcPct val="150000"/>
              </a:lnSpc>
              <a:buNone/>
            </a:pPr>
            <a:r>
              <a:rPr lang="ar-SA" sz="4000" dirty="0" smtClean="0"/>
              <a:t>الصيد</a:t>
            </a:r>
            <a:r>
              <a:rPr lang="ar-DZ" sz="4000" dirty="0" smtClean="0"/>
              <a:t>                      </a:t>
            </a:r>
            <a:r>
              <a:rPr lang="ar-SA" sz="4000" dirty="0" smtClean="0"/>
              <a:t>غير ذلك</a:t>
            </a:r>
            <a:endParaRPr lang="fr-FR" sz="4000" dirty="0" smtClean="0"/>
          </a:p>
          <a:p>
            <a:pPr algn="just" rtl="1">
              <a:buNone/>
            </a:pPr>
            <a:r>
              <a:rPr lang="en-US" sz="4000" dirty="0" smtClean="0"/>
              <a:t> </a:t>
            </a:r>
            <a:r>
              <a:rPr lang="ar-SA" sz="4000" dirty="0" smtClean="0"/>
              <a:t>في هذا السؤال نلاحظ أن الشخص يمكن أن يعطي أكثر من إجابة، لذلك فان متغيرا واحدا لا يكفي لتمثيل السؤال. في هذه الحالة يفضل إنشاء خمسة متغيرات، كل متغير له احتمال إجابتين نعم / لا ويستخدم لهما 1 للإجابة " نعم " </a:t>
            </a:r>
            <a:r>
              <a:rPr lang="ar-SA" sz="4000" dirty="0" err="1" smtClean="0"/>
              <a:t>و</a:t>
            </a:r>
            <a:r>
              <a:rPr lang="ar-SA" sz="4000" dirty="0" smtClean="0"/>
              <a:t> 0  للإجابة " لا“</a:t>
            </a:r>
            <a:endParaRPr lang="fr-FR" sz="4000" dirty="0"/>
          </a:p>
        </p:txBody>
      </p:sp>
      <p:sp>
        <p:nvSpPr>
          <p:cNvPr id="4" name="Rectangle 3"/>
          <p:cNvSpPr/>
          <p:nvPr/>
        </p:nvSpPr>
        <p:spPr>
          <a:xfrm>
            <a:off x="500034" y="1785926"/>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5" name="Rectangle 4"/>
          <p:cNvSpPr/>
          <p:nvPr/>
        </p:nvSpPr>
        <p:spPr>
          <a:xfrm>
            <a:off x="2643174" y="2786058"/>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6" name="Rectangle 5"/>
          <p:cNvSpPr/>
          <p:nvPr/>
        </p:nvSpPr>
        <p:spPr>
          <a:xfrm>
            <a:off x="2714612" y="1714488"/>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7" name="Rectangle 6"/>
          <p:cNvSpPr/>
          <p:nvPr/>
        </p:nvSpPr>
        <p:spPr>
          <a:xfrm>
            <a:off x="6643702" y="2786058"/>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
        <p:nvSpPr>
          <p:cNvPr id="8" name="Rectangle 7"/>
          <p:cNvSpPr/>
          <p:nvPr/>
        </p:nvSpPr>
        <p:spPr>
          <a:xfrm>
            <a:off x="6572264" y="1857364"/>
            <a:ext cx="64294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18415" cmpd="sng">
                <a:solidFill>
                  <a:srgbClr val="FFFFFF"/>
                </a:solidFill>
                <a:prstDash val="solid"/>
              </a:ln>
              <a:noFill/>
              <a:effectLst>
                <a:outerShdw blurRad="63500" dir="3600000" algn="tl" rotWithShape="0">
                  <a:srgbClr val="000000">
                    <a:alpha val="70000"/>
                  </a:srgbClr>
                </a:outerShdw>
              </a:effectLst>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5496</TotalTime>
  <Words>1705</Words>
  <Application>Microsoft Office PowerPoint</Application>
  <PresentationFormat>Affichage à l'écran (4:3)</PresentationFormat>
  <Paragraphs>173</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Diapositive 1</vt:lpstr>
      <vt:lpstr>Diapositive 2</vt:lpstr>
      <vt:lpstr>Diapositive 3</vt:lpstr>
      <vt:lpstr>1- ترميز البيانات</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إحصائي شهير يستعمل لإجراء التحاليل الإحصائية ورسم الأشكال البيانية.برنامج شامل وسهل الاستخدام بمجموعة من البيانات والأدوات التحليلية التنبؤية يمنحك القوة التي تحتاج لبناء وبسهولة نماذج بمعادلة هيكلية بأكثر دقة من التقنيات     الإحصائية المألوفة. مع SPSS Amos</dc:title>
  <dc:creator>Windows User</dc:creator>
  <cp:lastModifiedBy>Windows User</cp:lastModifiedBy>
  <cp:revision>90</cp:revision>
  <dcterms:created xsi:type="dcterms:W3CDTF">2015-10-15T18:58:07Z</dcterms:created>
  <dcterms:modified xsi:type="dcterms:W3CDTF">2016-11-18T10:47:12Z</dcterms:modified>
</cp:coreProperties>
</file>