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363" r:id="rId3"/>
    <p:sldId id="364" r:id="rId4"/>
    <p:sldId id="303" r:id="rId5"/>
    <p:sldId id="304" r:id="rId6"/>
    <p:sldId id="305" r:id="rId7"/>
    <p:sldId id="306" r:id="rId8"/>
    <p:sldId id="307" r:id="rId9"/>
    <p:sldId id="295" r:id="rId10"/>
    <p:sldId id="259" r:id="rId11"/>
    <p:sldId id="258" r:id="rId12"/>
    <p:sldId id="260" r:id="rId13"/>
    <p:sldId id="261" r:id="rId14"/>
    <p:sldId id="262" r:id="rId15"/>
    <p:sldId id="263" r:id="rId16"/>
    <p:sldId id="264" r:id="rId17"/>
    <p:sldId id="293" r:id="rId18"/>
    <p:sldId id="292" r:id="rId19"/>
    <p:sldId id="291" r:id="rId20"/>
    <p:sldId id="294" r:id="rId21"/>
    <p:sldId id="266"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269" r:id="rId62"/>
    <p:sldId id="267" r:id="rId63"/>
    <p:sldId id="271" r:id="rId64"/>
    <p:sldId id="273" r:id="rId65"/>
    <p:sldId id="274" r:id="rId66"/>
    <p:sldId id="277" r:id="rId67"/>
    <p:sldId id="275" r:id="rId68"/>
    <p:sldId id="276" r:id="rId69"/>
    <p:sldId id="278" r:id="rId70"/>
    <p:sldId id="308" r:id="rId71"/>
    <p:sldId id="309" r:id="rId72"/>
    <p:sldId id="310" r:id="rId73"/>
    <p:sldId id="311" r:id="rId74"/>
    <p:sldId id="272" r:id="rId75"/>
    <p:sldId id="279" r:id="rId76"/>
    <p:sldId id="280" r:id="rId77"/>
    <p:sldId id="281" r:id="rId78"/>
    <p:sldId id="282" r:id="rId79"/>
    <p:sldId id="296" r:id="rId80"/>
    <p:sldId id="297" r:id="rId81"/>
    <p:sldId id="298" r:id="rId82"/>
    <p:sldId id="299" r:id="rId83"/>
    <p:sldId id="300" r:id="rId84"/>
    <p:sldId id="301" r:id="rId85"/>
    <p:sldId id="302"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10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4A313-DB8C-4E63-800A-99BEA0FB46BA}" type="doc">
      <dgm:prSet loTypeId="urn:microsoft.com/office/officeart/2005/8/layout/chevron1" loCatId="process" qsTypeId="urn:microsoft.com/office/officeart/2005/8/quickstyle/simple1" qsCatId="simple" csTypeId="urn:microsoft.com/office/officeart/2005/8/colors/accent1_2" csCatId="accent1" phldr="1"/>
      <dgm:spPr/>
    </dgm:pt>
    <dgm:pt modelId="{92E94292-397D-4EB7-B5C9-F281A2310914}">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b="1" dirty="0" err="1" smtClean="0"/>
            <a:t>Analyze</a:t>
          </a:r>
          <a:endParaRPr lang="fr-FR" b="1" dirty="0"/>
        </a:p>
      </dgm:t>
    </dgm:pt>
    <dgm:pt modelId="{21E30794-FAF5-4E55-BDCC-6EBD06201008}" type="parTrans" cxnId="{E42FCF29-67AB-4B3F-B466-44C6F2A0F2F4}">
      <dgm:prSet/>
      <dgm:spPr/>
      <dgm:t>
        <a:bodyPr/>
        <a:lstStyle/>
        <a:p>
          <a:endParaRPr lang="fr-FR" b="1" dirty="0"/>
        </a:p>
      </dgm:t>
    </dgm:pt>
    <dgm:pt modelId="{9C2B339A-55BB-41A9-9D39-C521539A34B2}" type="sibTrans" cxnId="{E42FCF29-67AB-4B3F-B466-44C6F2A0F2F4}">
      <dgm:prSet/>
      <dgm:spPr/>
      <dgm:t>
        <a:bodyPr/>
        <a:lstStyle/>
        <a:p>
          <a:endParaRPr lang="fr-FR" b="1" dirty="0"/>
        </a:p>
      </dgm:t>
    </dgm:pt>
    <dgm:pt modelId="{E01674F0-E9CB-4719-9A94-EDEF95EC248F}">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b="1" dirty="0" err="1" smtClean="0"/>
            <a:t>Correlate</a:t>
          </a:r>
          <a:endParaRPr lang="fr-FR" b="1" dirty="0"/>
        </a:p>
      </dgm:t>
    </dgm:pt>
    <dgm:pt modelId="{CFBA208C-1566-4AEC-A174-82B29387B6FB}" type="parTrans" cxnId="{767B32E1-92BE-41A6-9FB6-290F2E9E9509}">
      <dgm:prSet/>
      <dgm:spPr/>
      <dgm:t>
        <a:bodyPr/>
        <a:lstStyle/>
        <a:p>
          <a:endParaRPr lang="fr-FR" b="1" dirty="0"/>
        </a:p>
      </dgm:t>
    </dgm:pt>
    <dgm:pt modelId="{42273BCB-781E-46E7-BBD5-41072DA45475}" type="sibTrans" cxnId="{767B32E1-92BE-41A6-9FB6-290F2E9E9509}">
      <dgm:prSet/>
      <dgm:spPr/>
      <dgm:t>
        <a:bodyPr/>
        <a:lstStyle/>
        <a:p>
          <a:endParaRPr lang="fr-FR" b="1" dirty="0"/>
        </a:p>
      </dgm:t>
    </dgm:pt>
    <dgm:pt modelId="{0C7928B3-16F3-411F-94CC-3C84F7E11E40}">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b="1" dirty="0" err="1" smtClean="0"/>
            <a:t>Bivariate</a:t>
          </a:r>
          <a:endParaRPr lang="fr-FR" b="1" dirty="0"/>
        </a:p>
      </dgm:t>
    </dgm:pt>
    <dgm:pt modelId="{ED384258-39FF-4F82-8C8B-F79F7B946243}" type="parTrans" cxnId="{36E4DA14-8807-4A8F-801A-D33E3D0FCB27}">
      <dgm:prSet/>
      <dgm:spPr/>
      <dgm:t>
        <a:bodyPr/>
        <a:lstStyle/>
        <a:p>
          <a:endParaRPr lang="fr-FR" b="1" dirty="0"/>
        </a:p>
      </dgm:t>
    </dgm:pt>
    <dgm:pt modelId="{B600CE4D-F6C7-4A67-A000-88472574995F}" type="sibTrans" cxnId="{36E4DA14-8807-4A8F-801A-D33E3D0FCB27}">
      <dgm:prSet/>
      <dgm:spPr/>
      <dgm:t>
        <a:bodyPr/>
        <a:lstStyle/>
        <a:p>
          <a:endParaRPr lang="fr-FR" b="1" dirty="0"/>
        </a:p>
      </dgm:t>
    </dgm:pt>
    <dgm:pt modelId="{94809926-F938-4433-9922-E6BEE54D71BA}" type="pres">
      <dgm:prSet presAssocID="{8674A313-DB8C-4E63-800A-99BEA0FB46BA}" presName="Name0" presStyleCnt="0">
        <dgm:presLayoutVars>
          <dgm:dir val="rev"/>
          <dgm:animLvl val="lvl"/>
          <dgm:resizeHandles val="exact"/>
        </dgm:presLayoutVars>
      </dgm:prSet>
      <dgm:spPr/>
    </dgm:pt>
    <dgm:pt modelId="{8E1A1CFC-157B-4714-A6F3-40EA3A34644F}" type="pres">
      <dgm:prSet presAssocID="{92E94292-397D-4EB7-B5C9-F281A2310914}" presName="parTxOnly" presStyleLbl="node1" presStyleIdx="0" presStyleCnt="3">
        <dgm:presLayoutVars>
          <dgm:chMax val="0"/>
          <dgm:chPref val="0"/>
          <dgm:bulletEnabled val="1"/>
        </dgm:presLayoutVars>
      </dgm:prSet>
      <dgm:spPr/>
      <dgm:t>
        <a:bodyPr/>
        <a:lstStyle/>
        <a:p>
          <a:endParaRPr lang="fr-FR"/>
        </a:p>
      </dgm:t>
    </dgm:pt>
    <dgm:pt modelId="{C985963B-10DF-46BE-A23C-84ED5EB2CC37}" type="pres">
      <dgm:prSet presAssocID="{9C2B339A-55BB-41A9-9D39-C521539A34B2}" presName="parTxOnlySpace" presStyleCnt="0"/>
      <dgm:spPr/>
    </dgm:pt>
    <dgm:pt modelId="{DB638792-6F44-4C72-B9B2-5A54DCD74E6B}" type="pres">
      <dgm:prSet presAssocID="{E01674F0-E9CB-4719-9A94-EDEF95EC248F}" presName="parTxOnly" presStyleLbl="node1" presStyleIdx="1" presStyleCnt="3">
        <dgm:presLayoutVars>
          <dgm:chMax val="0"/>
          <dgm:chPref val="0"/>
          <dgm:bulletEnabled val="1"/>
        </dgm:presLayoutVars>
      </dgm:prSet>
      <dgm:spPr/>
      <dgm:t>
        <a:bodyPr/>
        <a:lstStyle/>
        <a:p>
          <a:endParaRPr lang="fr-FR"/>
        </a:p>
      </dgm:t>
    </dgm:pt>
    <dgm:pt modelId="{DEEB1740-CA17-4DBA-9EAA-8ADDBD09DB03}" type="pres">
      <dgm:prSet presAssocID="{42273BCB-781E-46E7-BBD5-41072DA45475}" presName="parTxOnlySpace" presStyleCnt="0"/>
      <dgm:spPr/>
    </dgm:pt>
    <dgm:pt modelId="{4AE4F244-3096-4F44-B12A-BD67052E7273}" type="pres">
      <dgm:prSet presAssocID="{0C7928B3-16F3-411F-94CC-3C84F7E11E40}" presName="parTxOnly" presStyleLbl="node1" presStyleIdx="2" presStyleCnt="3">
        <dgm:presLayoutVars>
          <dgm:chMax val="0"/>
          <dgm:chPref val="0"/>
          <dgm:bulletEnabled val="1"/>
        </dgm:presLayoutVars>
      </dgm:prSet>
      <dgm:spPr/>
      <dgm:t>
        <a:bodyPr/>
        <a:lstStyle/>
        <a:p>
          <a:endParaRPr lang="fr-FR"/>
        </a:p>
      </dgm:t>
    </dgm:pt>
  </dgm:ptLst>
  <dgm:cxnLst>
    <dgm:cxn modelId="{C75D2BCC-9F07-4B57-9A77-7AE3928A2AFF}" type="presOf" srcId="{0C7928B3-16F3-411F-94CC-3C84F7E11E40}" destId="{4AE4F244-3096-4F44-B12A-BD67052E7273}" srcOrd="0" destOrd="0" presId="urn:microsoft.com/office/officeart/2005/8/layout/chevron1"/>
    <dgm:cxn modelId="{0FCBCDA0-9B20-4196-A4B7-012D58F2409F}" type="presOf" srcId="{8674A313-DB8C-4E63-800A-99BEA0FB46BA}" destId="{94809926-F938-4433-9922-E6BEE54D71BA}" srcOrd="0" destOrd="0" presId="urn:microsoft.com/office/officeart/2005/8/layout/chevron1"/>
    <dgm:cxn modelId="{2FEEC0AB-C970-44D6-A716-9324FCE14DC7}" type="presOf" srcId="{92E94292-397D-4EB7-B5C9-F281A2310914}" destId="{8E1A1CFC-157B-4714-A6F3-40EA3A34644F}" srcOrd="0" destOrd="0" presId="urn:microsoft.com/office/officeart/2005/8/layout/chevron1"/>
    <dgm:cxn modelId="{E42FCF29-67AB-4B3F-B466-44C6F2A0F2F4}" srcId="{8674A313-DB8C-4E63-800A-99BEA0FB46BA}" destId="{92E94292-397D-4EB7-B5C9-F281A2310914}" srcOrd="0" destOrd="0" parTransId="{21E30794-FAF5-4E55-BDCC-6EBD06201008}" sibTransId="{9C2B339A-55BB-41A9-9D39-C521539A34B2}"/>
    <dgm:cxn modelId="{0F43CCAA-CDA5-40EB-BE5E-3C3DA83AB5ED}" type="presOf" srcId="{E01674F0-E9CB-4719-9A94-EDEF95EC248F}" destId="{DB638792-6F44-4C72-B9B2-5A54DCD74E6B}" srcOrd="0" destOrd="0" presId="urn:microsoft.com/office/officeart/2005/8/layout/chevron1"/>
    <dgm:cxn modelId="{36E4DA14-8807-4A8F-801A-D33E3D0FCB27}" srcId="{8674A313-DB8C-4E63-800A-99BEA0FB46BA}" destId="{0C7928B3-16F3-411F-94CC-3C84F7E11E40}" srcOrd="2" destOrd="0" parTransId="{ED384258-39FF-4F82-8C8B-F79F7B946243}" sibTransId="{B600CE4D-F6C7-4A67-A000-88472574995F}"/>
    <dgm:cxn modelId="{767B32E1-92BE-41A6-9FB6-290F2E9E9509}" srcId="{8674A313-DB8C-4E63-800A-99BEA0FB46BA}" destId="{E01674F0-E9CB-4719-9A94-EDEF95EC248F}" srcOrd="1" destOrd="0" parTransId="{CFBA208C-1566-4AEC-A174-82B29387B6FB}" sibTransId="{42273BCB-781E-46E7-BBD5-41072DA45475}"/>
    <dgm:cxn modelId="{DB682A61-C25D-479D-940A-66B0803BC60F}" type="presParOf" srcId="{94809926-F938-4433-9922-E6BEE54D71BA}" destId="{8E1A1CFC-157B-4714-A6F3-40EA3A34644F}" srcOrd="0" destOrd="0" presId="urn:microsoft.com/office/officeart/2005/8/layout/chevron1"/>
    <dgm:cxn modelId="{7FE86C4A-7FA4-4B68-819B-C6FA62DEDC5B}" type="presParOf" srcId="{94809926-F938-4433-9922-E6BEE54D71BA}" destId="{C985963B-10DF-46BE-A23C-84ED5EB2CC37}" srcOrd="1" destOrd="0" presId="urn:microsoft.com/office/officeart/2005/8/layout/chevron1"/>
    <dgm:cxn modelId="{8FCE361C-9055-41D7-B00E-9344D6A56BED}" type="presParOf" srcId="{94809926-F938-4433-9922-E6BEE54D71BA}" destId="{DB638792-6F44-4C72-B9B2-5A54DCD74E6B}" srcOrd="2" destOrd="0" presId="urn:microsoft.com/office/officeart/2005/8/layout/chevron1"/>
    <dgm:cxn modelId="{B88AABD1-2DBA-4554-921B-A5165D32D9B1}" type="presParOf" srcId="{94809926-F938-4433-9922-E6BEE54D71BA}" destId="{DEEB1740-CA17-4DBA-9EAA-8ADDBD09DB03}" srcOrd="3" destOrd="0" presId="urn:microsoft.com/office/officeart/2005/8/layout/chevron1"/>
    <dgm:cxn modelId="{B659DA88-1173-4ED2-B313-559276129742}" type="presParOf" srcId="{94809926-F938-4433-9922-E6BEE54D71BA}" destId="{4AE4F244-3096-4F44-B12A-BD67052E7273}"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1F712C-3282-43D0-BF9F-8D8F9964A5B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fr-FR"/>
        </a:p>
      </dgm:t>
    </dgm:pt>
    <dgm:pt modelId="{CE08C15E-39D0-4FB3-B011-2C8C2E519F2E}">
      <dgm:prSet phldrT="[Texte]">
        <dgm:style>
          <a:lnRef idx="2">
            <a:schemeClr val="accent5"/>
          </a:lnRef>
          <a:fillRef idx="1">
            <a:schemeClr val="lt1"/>
          </a:fillRef>
          <a:effectRef idx="0">
            <a:schemeClr val="accent5"/>
          </a:effectRef>
          <a:fontRef idx="minor">
            <a:schemeClr val="dk1"/>
          </a:fontRef>
        </dgm:style>
      </dgm:prSet>
      <dgm:spPr/>
      <dgm:t>
        <a:bodyPr/>
        <a:lstStyle/>
        <a:p>
          <a:r>
            <a:rPr lang="fr-FR" dirty="0" err="1" smtClean="0"/>
            <a:t>Analyze</a:t>
          </a:r>
          <a:endParaRPr lang="fr-FR" dirty="0"/>
        </a:p>
      </dgm:t>
    </dgm:pt>
    <dgm:pt modelId="{AB4623E9-1E85-49CC-A3D8-4954B9F46BE4}" type="parTrans" cxnId="{B98386C0-CE83-4B4B-92EE-36B547CC5F25}">
      <dgm:prSet/>
      <dgm:spPr/>
      <dgm:t>
        <a:bodyPr/>
        <a:lstStyle/>
        <a:p>
          <a:endParaRPr lang="fr-FR"/>
        </a:p>
      </dgm:t>
    </dgm:pt>
    <dgm:pt modelId="{CB93653F-7F4C-47F7-92D0-FC88A84D1176}" type="sibTrans" cxnId="{B98386C0-CE83-4B4B-92EE-36B547CC5F25}">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F1C548C3-3896-4D63-AB65-72BA8C92734A}">
      <dgm:prSet phldrT="[Texte]">
        <dgm:style>
          <a:lnRef idx="2">
            <a:schemeClr val="accent5"/>
          </a:lnRef>
          <a:fillRef idx="1">
            <a:schemeClr val="lt1"/>
          </a:fillRef>
          <a:effectRef idx="0">
            <a:schemeClr val="accent5"/>
          </a:effectRef>
          <a:fontRef idx="minor">
            <a:schemeClr val="dk1"/>
          </a:fontRef>
        </dgm:style>
      </dgm:prSet>
      <dgm:spPr/>
      <dgm:t>
        <a:bodyPr/>
        <a:lstStyle/>
        <a:p>
          <a:r>
            <a:rPr lang="fr-FR" dirty="0" err="1" smtClean="0"/>
            <a:t>Nonparametric</a:t>
          </a:r>
          <a:r>
            <a:rPr lang="fr-FR" dirty="0" smtClean="0"/>
            <a:t> Testes</a:t>
          </a:r>
          <a:endParaRPr lang="fr-FR" dirty="0"/>
        </a:p>
      </dgm:t>
    </dgm:pt>
    <dgm:pt modelId="{7536DCB7-72FA-4A9F-B1FA-6931470A0049}" type="parTrans" cxnId="{B29FDEF1-5BEC-4960-8A56-0689736E0197}">
      <dgm:prSet/>
      <dgm:spPr/>
      <dgm:t>
        <a:bodyPr/>
        <a:lstStyle/>
        <a:p>
          <a:endParaRPr lang="fr-FR"/>
        </a:p>
      </dgm:t>
    </dgm:pt>
    <dgm:pt modelId="{11666BEE-7F4B-4900-A3A5-454557F46615}" type="sibTrans" cxnId="{B29FDEF1-5BEC-4960-8A56-0689736E0197}">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5D055860-BD55-4F7E-A649-7E4789C8A9D1}">
      <dgm:prSet phldrT="[Texte]">
        <dgm:style>
          <a:lnRef idx="2">
            <a:schemeClr val="accent5"/>
          </a:lnRef>
          <a:fillRef idx="1">
            <a:schemeClr val="lt1"/>
          </a:fillRef>
          <a:effectRef idx="0">
            <a:schemeClr val="accent5"/>
          </a:effectRef>
          <a:fontRef idx="minor">
            <a:schemeClr val="dk1"/>
          </a:fontRef>
        </dgm:style>
      </dgm:prSet>
      <dgm:spPr/>
      <dgm:t>
        <a:bodyPr/>
        <a:lstStyle/>
        <a:p>
          <a:r>
            <a:rPr lang="fr-FR" dirty="0" err="1" smtClean="0"/>
            <a:t>Legacy</a:t>
          </a:r>
          <a:r>
            <a:rPr lang="fr-FR" dirty="0" smtClean="0"/>
            <a:t> </a:t>
          </a:r>
          <a:r>
            <a:rPr lang="fr-FR" dirty="0" err="1" smtClean="0"/>
            <a:t>Dialogs</a:t>
          </a:r>
          <a:endParaRPr lang="fr-FR" dirty="0"/>
        </a:p>
      </dgm:t>
    </dgm:pt>
    <dgm:pt modelId="{FA2F364E-6508-4065-B147-C355CDDB181E}" type="parTrans" cxnId="{3B532564-F8D5-462A-8F68-B243C6027366}">
      <dgm:prSet/>
      <dgm:spPr/>
      <dgm:t>
        <a:bodyPr/>
        <a:lstStyle/>
        <a:p>
          <a:endParaRPr lang="fr-FR"/>
        </a:p>
      </dgm:t>
    </dgm:pt>
    <dgm:pt modelId="{9AEF8EBE-3877-4222-BE00-DA160E911064}" type="sibTrans" cxnId="{3B532564-F8D5-462A-8F68-B243C6027366}">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17F75E55-DD23-4DC1-A77D-4188A0D9B708}">
      <dgm:prSet>
        <dgm:style>
          <a:lnRef idx="2">
            <a:schemeClr val="accent5"/>
          </a:lnRef>
          <a:fillRef idx="1">
            <a:schemeClr val="lt1"/>
          </a:fillRef>
          <a:effectRef idx="0">
            <a:schemeClr val="accent5"/>
          </a:effectRef>
          <a:fontRef idx="minor">
            <a:schemeClr val="dk1"/>
          </a:fontRef>
        </dgm:style>
      </dgm:prSet>
      <dgm:spPr/>
      <dgm:t>
        <a:bodyPr/>
        <a:lstStyle/>
        <a:p>
          <a:r>
            <a:rPr lang="fr-FR" smtClean="0"/>
            <a:t>2 </a:t>
          </a:r>
          <a:r>
            <a:rPr lang="fr-FR" dirty="0" err="1" smtClean="0"/>
            <a:t>Rellated</a:t>
          </a:r>
          <a:r>
            <a:rPr lang="fr-FR" dirty="0" smtClean="0"/>
            <a:t> </a:t>
          </a:r>
          <a:r>
            <a:rPr lang="fr-FR" dirty="0" err="1" smtClean="0"/>
            <a:t>Samples</a:t>
          </a:r>
          <a:endParaRPr lang="fr-FR" dirty="0"/>
        </a:p>
      </dgm:t>
    </dgm:pt>
    <dgm:pt modelId="{5F43E4D4-FD57-484B-A86D-960DADB5D6B5}" type="parTrans" cxnId="{A464B71B-D166-4583-A5E9-0DFD4D5A149E}">
      <dgm:prSet/>
      <dgm:spPr/>
      <dgm:t>
        <a:bodyPr/>
        <a:lstStyle/>
        <a:p>
          <a:endParaRPr lang="fr-FR"/>
        </a:p>
      </dgm:t>
    </dgm:pt>
    <dgm:pt modelId="{3F38FA2E-6C5E-4ED6-BF63-277C409B9AE7}" type="sibTrans" cxnId="{A464B71B-D166-4583-A5E9-0DFD4D5A149E}">
      <dgm:prSet/>
      <dgm:spPr/>
      <dgm:t>
        <a:bodyPr/>
        <a:lstStyle/>
        <a:p>
          <a:endParaRPr lang="fr-FR"/>
        </a:p>
      </dgm:t>
    </dgm:pt>
    <dgm:pt modelId="{6E56298A-D39A-452B-BED2-1BA1040E103B}" type="pres">
      <dgm:prSet presAssocID="{681F712C-3282-43D0-BF9F-8D8F9964A5BB}" presName="linearFlow" presStyleCnt="0">
        <dgm:presLayoutVars>
          <dgm:resizeHandles val="exact"/>
        </dgm:presLayoutVars>
      </dgm:prSet>
      <dgm:spPr/>
      <dgm:t>
        <a:bodyPr/>
        <a:lstStyle/>
        <a:p>
          <a:endParaRPr lang="fr-FR"/>
        </a:p>
      </dgm:t>
    </dgm:pt>
    <dgm:pt modelId="{9A2AF725-926C-4D74-B597-0E7BD40FA9B9}" type="pres">
      <dgm:prSet presAssocID="{CE08C15E-39D0-4FB3-B011-2C8C2E519F2E}" presName="node" presStyleLbl="node1" presStyleIdx="0" presStyleCnt="4">
        <dgm:presLayoutVars>
          <dgm:bulletEnabled val="1"/>
        </dgm:presLayoutVars>
      </dgm:prSet>
      <dgm:spPr/>
      <dgm:t>
        <a:bodyPr/>
        <a:lstStyle/>
        <a:p>
          <a:endParaRPr lang="fr-FR"/>
        </a:p>
      </dgm:t>
    </dgm:pt>
    <dgm:pt modelId="{4C9A1C98-4F01-4ACC-ADAE-EC8A9BF99346}" type="pres">
      <dgm:prSet presAssocID="{CB93653F-7F4C-47F7-92D0-FC88A84D1176}" presName="sibTrans" presStyleLbl="sibTrans2D1" presStyleIdx="0" presStyleCnt="3"/>
      <dgm:spPr/>
      <dgm:t>
        <a:bodyPr/>
        <a:lstStyle/>
        <a:p>
          <a:endParaRPr lang="fr-FR"/>
        </a:p>
      </dgm:t>
    </dgm:pt>
    <dgm:pt modelId="{64EA8B4B-2CEB-4047-9D9E-C23CE55ABA95}" type="pres">
      <dgm:prSet presAssocID="{CB93653F-7F4C-47F7-92D0-FC88A84D1176}" presName="connectorText" presStyleLbl="sibTrans2D1" presStyleIdx="0" presStyleCnt="3"/>
      <dgm:spPr/>
      <dgm:t>
        <a:bodyPr/>
        <a:lstStyle/>
        <a:p>
          <a:endParaRPr lang="fr-FR"/>
        </a:p>
      </dgm:t>
    </dgm:pt>
    <dgm:pt modelId="{2BC4B0A4-DC1A-4A45-BBB9-2ACEF82D29B0}" type="pres">
      <dgm:prSet presAssocID="{F1C548C3-3896-4D63-AB65-72BA8C92734A}" presName="node" presStyleLbl="node1" presStyleIdx="1" presStyleCnt="4">
        <dgm:presLayoutVars>
          <dgm:bulletEnabled val="1"/>
        </dgm:presLayoutVars>
      </dgm:prSet>
      <dgm:spPr/>
      <dgm:t>
        <a:bodyPr/>
        <a:lstStyle/>
        <a:p>
          <a:endParaRPr lang="fr-FR"/>
        </a:p>
      </dgm:t>
    </dgm:pt>
    <dgm:pt modelId="{5BF175D1-64FB-4614-8662-3E777C33EE14}" type="pres">
      <dgm:prSet presAssocID="{11666BEE-7F4B-4900-A3A5-454557F46615}" presName="sibTrans" presStyleLbl="sibTrans2D1" presStyleIdx="1" presStyleCnt="3"/>
      <dgm:spPr/>
      <dgm:t>
        <a:bodyPr/>
        <a:lstStyle/>
        <a:p>
          <a:endParaRPr lang="fr-FR"/>
        </a:p>
      </dgm:t>
    </dgm:pt>
    <dgm:pt modelId="{69261258-6713-4052-B094-2A24C30A35AD}" type="pres">
      <dgm:prSet presAssocID="{11666BEE-7F4B-4900-A3A5-454557F46615}" presName="connectorText" presStyleLbl="sibTrans2D1" presStyleIdx="1" presStyleCnt="3"/>
      <dgm:spPr/>
      <dgm:t>
        <a:bodyPr/>
        <a:lstStyle/>
        <a:p>
          <a:endParaRPr lang="fr-FR"/>
        </a:p>
      </dgm:t>
    </dgm:pt>
    <dgm:pt modelId="{3EA70545-5FA8-4019-B8CF-04C6632262A2}" type="pres">
      <dgm:prSet presAssocID="{5D055860-BD55-4F7E-A649-7E4789C8A9D1}" presName="node" presStyleLbl="node1" presStyleIdx="2" presStyleCnt="4">
        <dgm:presLayoutVars>
          <dgm:bulletEnabled val="1"/>
        </dgm:presLayoutVars>
      </dgm:prSet>
      <dgm:spPr/>
      <dgm:t>
        <a:bodyPr/>
        <a:lstStyle/>
        <a:p>
          <a:endParaRPr lang="fr-FR"/>
        </a:p>
      </dgm:t>
    </dgm:pt>
    <dgm:pt modelId="{6A6E47EF-853B-4CD4-AD63-D2A95AACAA99}" type="pres">
      <dgm:prSet presAssocID="{9AEF8EBE-3877-4222-BE00-DA160E911064}" presName="sibTrans" presStyleLbl="sibTrans2D1" presStyleIdx="2" presStyleCnt="3"/>
      <dgm:spPr/>
      <dgm:t>
        <a:bodyPr/>
        <a:lstStyle/>
        <a:p>
          <a:endParaRPr lang="fr-FR"/>
        </a:p>
      </dgm:t>
    </dgm:pt>
    <dgm:pt modelId="{441EA255-3DFE-4867-B7A0-8415756927F3}" type="pres">
      <dgm:prSet presAssocID="{9AEF8EBE-3877-4222-BE00-DA160E911064}" presName="connectorText" presStyleLbl="sibTrans2D1" presStyleIdx="2" presStyleCnt="3"/>
      <dgm:spPr/>
      <dgm:t>
        <a:bodyPr/>
        <a:lstStyle/>
        <a:p>
          <a:endParaRPr lang="fr-FR"/>
        </a:p>
      </dgm:t>
    </dgm:pt>
    <dgm:pt modelId="{F6CBA9DF-07A1-41DF-A581-54A3ECD21D63}" type="pres">
      <dgm:prSet presAssocID="{17F75E55-DD23-4DC1-A77D-4188A0D9B708}" presName="node" presStyleLbl="node1" presStyleIdx="3" presStyleCnt="4">
        <dgm:presLayoutVars>
          <dgm:bulletEnabled val="1"/>
        </dgm:presLayoutVars>
      </dgm:prSet>
      <dgm:spPr/>
      <dgm:t>
        <a:bodyPr/>
        <a:lstStyle/>
        <a:p>
          <a:endParaRPr lang="fr-FR"/>
        </a:p>
      </dgm:t>
    </dgm:pt>
  </dgm:ptLst>
  <dgm:cxnLst>
    <dgm:cxn modelId="{A35EE08F-B1FD-49B4-BEA1-50195DBBCF00}" type="presOf" srcId="{681F712C-3282-43D0-BF9F-8D8F9964A5BB}" destId="{6E56298A-D39A-452B-BED2-1BA1040E103B}" srcOrd="0" destOrd="0" presId="urn:microsoft.com/office/officeart/2005/8/layout/process2"/>
    <dgm:cxn modelId="{B98386C0-CE83-4B4B-92EE-36B547CC5F25}" srcId="{681F712C-3282-43D0-BF9F-8D8F9964A5BB}" destId="{CE08C15E-39D0-4FB3-B011-2C8C2E519F2E}" srcOrd="0" destOrd="0" parTransId="{AB4623E9-1E85-49CC-A3D8-4954B9F46BE4}" sibTransId="{CB93653F-7F4C-47F7-92D0-FC88A84D1176}"/>
    <dgm:cxn modelId="{89B62D9B-8B52-4053-AB1B-43D0DDA1B3C1}" type="presOf" srcId="{F1C548C3-3896-4D63-AB65-72BA8C92734A}" destId="{2BC4B0A4-DC1A-4A45-BBB9-2ACEF82D29B0}" srcOrd="0" destOrd="0" presId="urn:microsoft.com/office/officeart/2005/8/layout/process2"/>
    <dgm:cxn modelId="{A464B71B-D166-4583-A5E9-0DFD4D5A149E}" srcId="{681F712C-3282-43D0-BF9F-8D8F9964A5BB}" destId="{17F75E55-DD23-4DC1-A77D-4188A0D9B708}" srcOrd="3" destOrd="0" parTransId="{5F43E4D4-FD57-484B-A86D-960DADB5D6B5}" sibTransId="{3F38FA2E-6C5E-4ED6-BF63-277C409B9AE7}"/>
    <dgm:cxn modelId="{796954DD-2A02-484E-8C2C-FBF7733AE570}" type="presOf" srcId="{9AEF8EBE-3877-4222-BE00-DA160E911064}" destId="{441EA255-3DFE-4867-B7A0-8415756927F3}" srcOrd="1" destOrd="0" presId="urn:microsoft.com/office/officeart/2005/8/layout/process2"/>
    <dgm:cxn modelId="{58A694F3-6457-49E0-8A8F-B9270AA40903}" type="presOf" srcId="{11666BEE-7F4B-4900-A3A5-454557F46615}" destId="{69261258-6713-4052-B094-2A24C30A35AD}" srcOrd="1" destOrd="0" presId="urn:microsoft.com/office/officeart/2005/8/layout/process2"/>
    <dgm:cxn modelId="{B29FDEF1-5BEC-4960-8A56-0689736E0197}" srcId="{681F712C-3282-43D0-BF9F-8D8F9964A5BB}" destId="{F1C548C3-3896-4D63-AB65-72BA8C92734A}" srcOrd="1" destOrd="0" parTransId="{7536DCB7-72FA-4A9F-B1FA-6931470A0049}" sibTransId="{11666BEE-7F4B-4900-A3A5-454557F46615}"/>
    <dgm:cxn modelId="{6F08B9DC-0A72-4EEE-88C1-B5B1FAEC6A95}" type="presOf" srcId="{CB93653F-7F4C-47F7-92D0-FC88A84D1176}" destId="{64EA8B4B-2CEB-4047-9D9E-C23CE55ABA95}" srcOrd="1" destOrd="0" presId="urn:microsoft.com/office/officeart/2005/8/layout/process2"/>
    <dgm:cxn modelId="{6634F17C-4C0C-4DC0-8A57-0066F0E71CD6}" type="presOf" srcId="{17F75E55-DD23-4DC1-A77D-4188A0D9B708}" destId="{F6CBA9DF-07A1-41DF-A581-54A3ECD21D63}" srcOrd="0" destOrd="0" presId="urn:microsoft.com/office/officeart/2005/8/layout/process2"/>
    <dgm:cxn modelId="{12017E8B-D49B-4366-8C16-8660FF9ADA7D}" type="presOf" srcId="{9AEF8EBE-3877-4222-BE00-DA160E911064}" destId="{6A6E47EF-853B-4CD4-AD63-D2A95AACAA99}" srcOrd="0" destOrd="0" presId="urn:microsoft.com/office/officeart/2005/8/layout/process2"/>
    <dgm:cxn modelId="{519DF254-EBA0-43E7-A8C2-E43096E3D352}" type="presOf" srcId="{11666BEE-7F4B-4900-A3A5-454557F46615}" destId="{5BF175D1-64FB-4614-8662-3E777C33EE14}" srcOrd="0" destOrd="0" presId="urn:microsoft.com/office/officeart/2005/8/layout/process2"/>
    <dgm:cxn modelId="{5F2DE4D8-1103-4309-99CA-4D06494809FE}" type="presOf" srcId="{5D055860-BD55-4F7E-A649-7E4789C8A9D1}" destId="{3EA70545-5FA8-4019-B8CF-04C6632262A2}" srcOrd="0" destOrd="0" presId="urn:microsoft.com/office/officeart/2005/8/layout/process2"/>
    <dgm:cxn modelId="{60A41864-8253-49CE-BA02-7B7D30F7BEBA}" type="presOf" srcId="{CB93653F-7F4C-47F7-92D0-FC88A84D1176}" destId="{4C9A1C98-4F01-4ACC-ADAE-EC8A9BF99346}" srcOrd="0" destOrd="0" presId="urn:microsoft.com/office/officeart/2005/8/layout/process2"/>
    <dgm:cxn modelId="{3B532564-F8D5-462A-8F68-B243C6027366}" srcId="{681F712C-3282-43D0-BF9F-8D8F9964A5BB}" destId="{5D055860-BD55-4F7E-A649-7E4789C8A9D1}" srcOrd="2" destOrd="0" parTransId="{FA2F364E-6508-4065-B147-C355CDDB181E}" sibTransId="{9AEF8EBE-3877-4222-BE00-DA160E911064}"/>
    <dgm:cxn modelId="{E44AFBB0-29DE-4241-A689-40E7779BD2AC}" type="presOf" srcId="{CE08C15E-39D0-4FB3-B011-2C8C2E519F2E}" destId="{9A2AF725-926C-4D74-B597-0E7BD40FA9B9}" srcOrd="0" destOrd="0" presId="urn:microsoft.com/office/officeart/2005/8/layout/process2"/>
    <dgm:cxn modelId="{35DB95C1-DDB1-4B04-B261-8D068D27DE00}" type="presParOf" srcId="{6E56298A-D39A-452B-BED2-1BA1040E103B}" destId="{9A2AF725-926C-4D74-B597-0E7BD40FA9B9}" srcOrd="0" destOrd="0" presId="urn:microsoft.com/office/officeart/2005/8/layout/process2"/>
    <dgm:cxn modelId="{F05A35DF-EAE8-4D08-9F36-F56DF34D4443}" type="presParOf" srcId="{6E56298A-D39A-452B-BED2-1BA1040E103B}" destId="{4C9A1C98-4F01-4ACC-ADAE-EC8A9BF99346}" srcOrd="1" destOrd="0" presId="urn:microsoft.com/office/officeart/2005/8/layout/process2"/>
    <dgm:cxn modelId="{002D055F-4926-406A-BB60-55A1638EAE11}" type="presParOf" srcId="{4C9A1C98-4F01-4ACC-ADAE-EC8A9BF99346}" destId="{64EA8B4B-2CEB-4047-9D9E-C23CE55ABA95}" srcOrd="0" destOrd="0" presId="urn:microsoft.com/office/officeart/2005/8/layout/process2"/>
    <dgm:cxn modelId="{D3E7D868-B030-4E12-B741-2BCDDF745E1D}" type="presParOf" srcId="{6E56298A-D39A-452B-BED2-1BA1040E103B}" destId="{2BC4B0A4-DC1A-4A45-BBB9-2ACEF82D29B0}" srcOrd="2" destOrd="0" presId="urn:microsoft.com/office/officeart/2005/8/layout/process2"/>
    <dgm:cxn modelId="{AFD05594-5A6B-441B-AA03-75C5995DACFA}" type="presParOf" srcId="{6E56298A-D39A-452B-BED2-1BA1040E103B}" destId="{5BF175D1-64FB-4614-8662-3E777C33EE14}" srcOrd="3" destOrd="0" presId="urn:microsoft.com/office/officeart/2005/8/layout/process2"/>
    <dgm:cxn modelId="{5CF1137F-6772-4CE2-9C02-13EF758FDEA2}" type="presParOf" srcId="{5BF175D1-64FB-4614-8662-3E777C33EE14}" destId="{69261258-6713-4052-B094-2A24C30A35AD}" srcOrd="0" destOrd="0" presId="urn:microsoft.com/office/officeart/2005/8/layout/process2"/>
    <dgm:cxn modelId="{5E482512-047A-43A2-B071-35B5B4FB97BC}" type="presParOf" srcId="{6E56298A-D39A-452B-BED2-1BA1040E103B}" destId="{3EA70545-5FA8-4019-B8CF-04C6632262A2}" srcOrd="4" destOrd="0" presId="urn:microsoft.com/office/officeart/2005/8/layout/process2"/>
    <dgm:cxn modelId="{85B50722-9847-4DE6-93D7-12B2FFE68607}" type="presParOf" srcId="{6E56298A-D39A-452B-BED2-1BA1040E103B}" destId="{6A6E47EF-853B-4CD4-AD63-D2A95AACAA99}" srcOrd="5" destOrd="0" presId="urn:microsoft.com/office/officeart/2005/8/layout/process2"/>
    <dgm:cxn modelId="{D7BAB907-6E7C-42F0-87C2-12B15F986803}" type="presParOf" srcId="{6A6E47EF-853B-4CD4-AD63-D2A95AACAA99}" destId="{441EA255-3DFE-4867-B7A0-8415756927F3}" srcOrd="0" destOrd="0" presId="urn:microsoft.com/office/officeart/2005/8/layout/process2"/>
    <dgm:cxn modelId="{0DE7227E-D29D-4A20-9F64-DD240016FFEA}" type="presParOf" srcId="{6E56298A-D39A-452B-BED2-1BA1040E103B}" destId="{F6CBA9DF-07A1-41DF-A581-54A3ECD21D63}"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1F712C-3282-43D0-BF9F-8D8F9964A5B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fr-FR"/>
        </a:p>
      </dgm:t>
    </dgm:pt>
    <dgm:pt modelId="{CE08C15E-39D0-4FB3-B011-2C8C2E519F2E}">
      <dgm:prSet phldrT="[Texte]">
        <dgm:style>
          <a:lnRef idx="2">
            <a:schemeClr val="accent5"/>
          </a:lnRef>
          <a:fillRef idx="1">
            <a:schemeClr val="lt1"/>
          </a:fillRef>
          <a:effectRef idx="0">
            <a:schemeClr val="accent5"/>
          </a:effectRef>
          <a:fontRef idx="minor">
            <a:schemeClr val="dk1"/>
          </a:fontRef>
        </dgm:style>
      </dgm:prSet>
      <dgm:spPr/>
      <dgm:t>
        <a:bodyPr/>
        <a:lstStyle/>
        <a:p>
          <a:r>
            <a:rPr lang="fr-FR" dirty="0" err="1" smtClean="0"/>
            <a:t>Analyze</a:t>
          </a:r>
          <a:endParaRPr lang="fr-FR" dirty="0"/>
        </a:p>
      </dgm:t>
    </dgm:pt>
    <dgm:pt modelId="{AB4623E9-1E85-49CC-A3D8-4954B9F46BE4}" type="parTrans" cxnId="{B98386C0-CE83-4B4B-92EE-36B547CC5F25}">
      <dgm:prSet/>
      <dgm:spPr/>
      <dgm:t>
        <a:bodyPr/>
        <a:lstStyle/>
        <a:p>
          <a:endParaRPr lang="fr-FR"/>
        </a:p>
      </dgm:t>
    </dgm:pt>
    <dgm:pt modelId="{CB93653F-7F4C-47F7-92D0-FC88A84D1176}" type="sibTrans" cxnId="{B98386C0-CE83-4B4B-92EE-36B547CC5F25}">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F1C548C3-3896-4D63-AB65-72BA8C92734A}">
      <dgm:prSet phldrT="[Texte]">
        <dgm:style>
          <a:lnRef idx="2">
            <a:schemeClr val="accent5"/>
          </a:lnRef>
          <a:fillRef idx="1">
            <a:schemeClr val="lt1"/>
          </a:fillRef>
          <a:effectRef idx="0">
            <a:schemeClr val="accent5"/>
          </a:effectRef>
          <a:fontRef idx="minor">
            <a:schemeClr val="dk1"/>
          </a:fontRef>
        </dgm:style>
      </dgm:prSet>
      <dgm:spPr/>
      <dgm:t>
        <a:bodyPr/>
        <a:lstStyle/>
        <a:p>
          <a:r>
            <a:rPr lang="fr-FR" dirty="0" err="1" smtClean="0"/>
            <a:t>Nonparametric</a:t>
          </a:r>
          <a:r>
            <a:rPr lang="fr-FR" dirty="0" smtClean="0"/>
            <a:t> Testes</a:t>
          </a:r>
          <a:endParaRPr lang="fr-FR" dirty="0"/>
        </a:p>
      </dgm:t>
    </dgm:pt>
    <dgm:pt modelId="{7536DCB7-72FA-4A9F-B1FA-6931470A0049}" type="parTrans" cxnId="{B29FDEF1-5BEC-4960-8A56-0689736E0197}">
      <dgm:prSet/>
      <dgm:spPr/>
      <dgm:t>
        <a:bodyPr/>
        <a:lstStyle/>
        <a:p>
          <a:endParaRPr lang="fr-FR"/>
        </a:p>
      </dgm:t>
    </dgm:pt>
    <dgm:pt modelId="{11666BEE-7F4B-4900-A3A5-454557F46615}" type="sibTrans" cxnId="{B29FDEF1-5BEC-4960-8A56-0689736E0197}">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5D055860-BD55-4F7E-A649-7E4789C8A9D1}">
      <dgm:prSet phldrT="[Texte]">
        <dgm:style>
          <a:lnRef idx="2">
            <a:schemeClr val="accent5"/>
          </a:lnRef>
          <a:fillRef idx="1">
            <a:schemeClr val="lt1"/>
          </a:fillRef>
          <a:effectRef idx="0">
            <a:schemeClr val="accent5"/>
          </a:effectRef>
          <a:fontRef idx="minor">
            <a:schemeClr val="dk1"/>
          </a:fontRef>
        </dgm:style>
      </dgm:prSet>
      <dgm:spPr/>
      <dgm:t>
        <a:bodyPr/>
        <a:lstStyle/>
        <a:p>
          <a:r>
            <a:rPr lang="fr-FR" dirty="0" err="1" smtClean="0"/>
            <a:t>Legacy</a:t>
          </a:r>
          <a:r>
            <a:rPr lang="fr-FR" dirty="0" smtClean="0"/>
            <a:t> </a:t>
          </a:r>
          <a:r>
            <a:rPr lang="fr-FR" dirty="0" err="1" smtClean="0"/>
            <a:t>Dialogs</a:t>
          </a:r>
          <a:endParaRPr lang="fr-FR" dirty="0"/>
        </a:p>
      </dgm:t>
    </dgm:pt>
    <dgm:pt modelId="{FA2F364E-6508-4065-B147-C355CDDB181E}" type="parTrans" cxnId="{3B532564-F8D5-462A-8F68-B243C6027366}">
      <dgm:prSet/>
      <dgm:spPr/>
      <dgm:t>
        <a:bodyPr/>
        <a:lstStyle/>
        <a:p>
          <a:endParaRPr lang="fr-FR"/>
        </a:p>
      </dgm:t>
    </dgm:pt>
    <dgm:pt modelId="{9AEF8EBE-3877-4222-BE00-DA160E911064}" type="sibTrans" cxnId="{3B532564-F8D5-462A-8F68-B243C6027366}">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17F75E55-DD23-4DC1-A77D-4188A0D9B708}">
      <dgm:prSet>
        <dgm:style>
          <a:lnRef idx="2">
            <a:schemeClr val="accent5"/>
          </a:lnRef>
          <a:fillRef idx="1">
            <a:schemeClr val="lt1"/>
          </a:fillRef>
          <a:effectRef idx="0">
            <a:schemeClr val="accent5"/>
          </a:effectRef>
          <a:fontRef idx="minor">
            <a:schemeClr val="dk1"/>
          </a:fontRef>
        </dgm:style>
      </dgm:prSet>
      <dgm:spPr/>
      <dgm:t>
        <a:bodyPr/>
        <a:lstStyle/>
        <a:p>
          <a:r>
            <a:rPr lang="fr-FR" dirty="0" smtClean="0"/>
            <a:t>2 Independent </a:t>
          </a:r>
          <a:r>
            <a:rPr lang="fr-FR" dirty="0" err="1" smtClean="0"/>
            <a:t>Samples</a:t>
          </a:r>
          <a:endParaRPr lang="fr-FR" dirty="0"/>
        </a:p>
      </dgm:t>
    </dgm:pt>
    <dgm:pt modelId="{5F43E4D4-FD57-484B-A86D-960DADB5D6B5}" type="parTrans" cxnId="{A464B71B-D166-4583-A5E9-0DFD4D5A149E}">
      <dgm:prSet/>
      <dgm:spPr/>
      <dgm:t>
        <a:bodyPr/>
        <a:lstStyle/>
        <a:p>
          <a:endParaRPr lang="fr-FR"/>
        </a:p>
      </dgm:t>
    </dgm:pt>
    <dgm:pt modelId="{3F38FA2E-6C5E-4ED6-BF63-277C409B9AE7}" type="sibTrans" cxnId="{A464B71B-D166-4583-A5E9-0DFD4D5A149E}">
      <dgm:prSet/>
      <dgm:spPr/>
      <dgm:t>
        <a:bodyPr/>
        <a:lstStyle/>
        <a:p>
          <a:endParaRPr lang="fr-FR"/>
        </a:p>
      </dgm:t>
    </dgm:pt>
    <dgm:pt modelId="{6E56298A-D39A-452B-BED2-1BA1040E103B}" type="pres">
      <dgm:prSet presAssocID="{681F712C-3282-43D0-BF9F-8D8F9964A5BB}" presName="linearFlow" presStyleCnt="0">
        <dgm:presLayoutVars>
          <dgm:resizeHandles val="exact"/>
        </dgm:presLayoutVars>
      </dgm:prSet>
      <dgm:spPr/>
      <dgm:t>
        <a:bodyPr/>
        <a:lstStyle/>
        <a:p>
          <a:endParaRPr lang="fr-FR"/>
        </a:p>
      </dgm:t>
    </dgm:pt>
    <dgm:pt modelId="{9A2AF725-926C-4D74-B597-0E7BD40FA9B9}" type="pres">
      <dgm:prSet presAssocID="{CE08C15E-39D0-4FB3-B011-2C8C2E519F2E}" presName="node" presStyleLbl="node1" presStyleIdx="0" presStyleCnt="4">
        <dgm:presLayoutVars>
          <dgm:bulletEnabled val="1"/>
        </dgm:presLayoutVars>
      </dgm:prSet>
      <dgm:spPr/>
      <dgm:t>
        <a:bodyPr/>
        <a:lstStyle/>
        <a:p>
          <a:endParaRPr lang="fr-FR"/>
        </a:p>
      </dgm:t>
    </dgm:pt>
    <dgm:pt modelId="{4C9A1C98-4F01-4ACC-ADAE-EC8A9BF99346}" type="pres">
      <dgm:prSet presAssocID="{CB93653F-7F4C-47F7-92D0-FC88A84D1176}" presName="sibTrans" presStyleLbl="sibTrans2D1" presStyleIdx="0" presStyleCnt="3"/>
      <dgm:spPr/>
      <dgm:t>
        <a:bodyPr/>
        <a:lstStyle/>
        <a:p>
          <a:endParaRPr lang="fr-FR"/>
        </a:p>
      </dgm:t>
    </dgm:pt>
    <dgm:pt modelId="{64EA8B4B-2CEB-4047-9D9E-C23CE55ABA95}" type="pres">
      <dgm:prSet presAssocID="{CB93653F-7F4C-47F7-92D0-FC88A84D1176}" presName="connectorText" presStyleLbl="sibTrans2D1" presStyleIdx="0" presStyleCnt="3"/>
      <dgm:spPr/>
      <dgm:t>
        <a:bodyPr/>
        <a:lstStyle/>
        <a:p>
          <a:endParaRPr lang="fr-FR"/>
        </a:p>
      </dgm:t>
    </dgm:pt>
    <dgm:pt modelId="{2BC4B0A4-DC1A-4A45-BBB9-2ACEF82D29B0}" type="pres">
      <dgm:prSet presAssocID="{F1C548C3-3896-4D63-AB65-72BA8C92734A}" presName="node" presStyleLbl="node1" presStyleIdx="1" presStyleCnt="4">
        <dgm:presLayoutVars>
          <dgm:bulletEnabled val="1"/>
        </dgm:presLayoutVars>
      </dgm:prSet>
      <dgm:spPr/>
      <dgm:t>
        <a:bodyPr/>
        <a:lstStyle/>
        <a:p>
          <a:endParaRPr lang="fr-FR"/>
        </a:p>
      </dgm:t>
    </dgm:pt>
    <dgm:pt modelId="{5BF175D1-64FB-4614-8662-3E777C33EE14}" type="pres">
      <dgm:prSet presAssocID="{11666BEE-7F4B-4900-A3A5-454557F46615}" presName="sibTrans" presStyleLbl="sibTrans2D1" presStyleIdx="1" presStyleCnt="3"/>
      <dgm:spPr/>
      <dgm:t>
        <a:bodyPr/>
        <a:lstStyle/>
        <a:p>
          <a:endParaRPr lang="fr-FR"/>
        </a:p>
      </dgm:t>
    </dgm:pt>
    <dgm:pt modelId="{69261258-6713-4052-B094-2A24C30A35AD}" type="pres">
      <dgm:prSet presAssocID="{11666BEE-7F4B-4900-A3A5-454557F46615}" presName="connectorText" presStyleLbl="sibTrans2D1" presStyleIdx="1" presStyleCnt="3"/>
      <dgm:spPr/>
      <dgm:t>
        <a:bodyPr/>
        <a:lstStyle/>
        <a:p>
          <a:endParaRPr lang="fr-FR"/>
        </a:p>
      </dgm:t>
    </dgm:pt>
    <dgm:pt modelId="{3EA70545-5FA8-4019-B8CF-04C6632262A2}" type="pres">
      <dgm:prSet presAssocID="{5D055860-BD55-4F7E-A649-7E4789C8A9D1}" presName="node" presStyleLbl="node1" presStyleIdx="2" presStyleCnt="4">
        <dgm:presLayoutVars>
          <dgm:bulletEnabled val="1"/>
        </dgm:presLayoutVars>
      </dgm:prSet>
      <dgm:spPr/>
      <dgm:t>
        <a:bodyPr/>
        <a:lstStyle/>
        <a:p>
          <a:endParaRPr lang="fr-FR"/>
        </a:p>
      </dgm:t>
    </dgm:pt>
    <dgm:pt modelId="{6A6E47EF-853B-4CD4-AD63-D2A95AACAA99}" type="pres">
      <dgm:prSet presAssocID="{9AEF8EBE-3877-4222-BE00-DA160E911064}" presName="sibTrans" presStyleLbl="sibTrans2D1" presStyleIdx="2" presStyleCnt="3"/>
      <dgm:spPr/>
      <dgm:t>
        <a:bodyPr/>
        <a:lstStyle/>
        <a:p>
          <a:endParaRPr lang="fr-FR"/>
        </a:p>
      </dgm:t>
    </dgm:pt>
    <dgm:pt modelId="{441EA255-3DFE-4867-B7A0-8415756927F3}" type="pres">
      <dgm:prSet presAssocID="{9AEF8EBE-3877-4222-BE00-DA160E911064}" presName="connectorText" presStyleLbl="sibTrans2D1" presStyleIdx="2" presStyleCnt="3"/>
      <dgm:spPr/>
      <dgm:t>
        <a:bodyPr/>
        <a:lstStyle/>
        <a:p>
          <a:endParaRPr lang="fr-FR"/>
        </a:p>
      </dgm:t>
    </dgm:pt>
    <dgm:pt modelId="{F6CBA9DF-07A1-41DF-A581-54A3ECD21D63}" type="pres">
      <dgm:prSet presAssocID="{17F75E55-DD23-4DC1-A77D-4188A0D9B708}" presName="node" presStyleLbl="node1" presStyleIdx="3" presStyleCnt="4">
        <dgm:presLayoutVars>
          <dgm:bulletEnabled val="1"/>
        </dgm:presLayoutVars>
      </dgm:prSet>
      <dgm:spPr/>
      <dgm:t>
        <a:bodyPr/>
        <a:lstStyle/>
        <a:p>
          <a:endParaRPr lang="fr-FR"/>
        </a:p>
      </dgm:t>
    </dgm:pt>
  </dgm:ptLst>
  <dgm:cxnLst>
    <dgm:cxn modelId="{56B004C7-032D-4808-A0A5-99AF40DE8B1F}" type="presOf" srcId="{9AEF8EBE-3877-4222-BE00-DA160E911064}" destId="{6A6E47EF-853B-4CD4-AD63-D2A95AACAA99}" srcOrd="0" destOrd="0" presId="urn:microsoft.com/office/officeart/2005/8/layout/process2"/>
    <dgm:cxn modelId="{EB632DC8-BF96-460D-8AD8-BF459632ED36}" type="presOf" srcId="{CB93653F-7F4C-47F7-92D0-FC88A84D1176}" destId="{4C9A1C98-4F01-4ACC-ADAE-EC8A9BF99346}" srcOrd="0" destOrd="0" presId="urn:microsoft.com/office/officeart/2005/8/layout/process2"/>
    <dgm:cxn modelId="{519D1F81-ADD4-4581-8F8F-F0BAAD16039B}" type="presOf" srcId="{5D055860-BD55-4F7E-A649-7E4789C8A9D1}" destId="{3EA70545-5FA8-4019-B8CF-04C6632262A2}" srcOrd="0" destOrd="0" presId="urn:microsoft.com/office/officeart/2005/8/layout/process2"/>
    <dgm:cxn modelId="{9F85BECA-FE93-45B9-8FAE-70BB8EB0861C}" type="presOf" srcId="{9AEF8EBE-3877-4222-BE00-DA160E911064}" destId="{441EA255-3DFE-4867-B7A0-8415756927F3}" srcOrd="1" destOrd="0" presId="urn:microsoft.com/office/officeart/2005/8/layout/process2"/>
    <dgm:cxn modelId="{B98386C0-CE83-4B4B-92EE-36B547CC5F25}" srcId="{681F712C-3282-43D0-BF9F-8D8F9964A5BB}" destId="{CE08C15E-39D0-4FB3-B011-2C8C2E519F2E}" srcOrd="0" destOrd="0" parTransId="{AB4623E9-1E85-49CC-A3D8-4954B9F46BE4}" sibTransId="{CB93653F-7F4C-47F7-92D0-FC88A84D1176}"/>
    <dgm:cxn modelId="{784750D4-2BF5-4965-B387-521E8D3C8319}" type="presOf" srcId="{681F712C-3282-43D0-BF9F-8D8F9964A5BB}" destId="{6E56298A-D39A-452B-BED2-1BA1040E103B}" srcOrd="0" destOrd="0" presId="urn:microsoft.com/office/officeart/2005/8/layout/process2"/>
    <dgm:cxn modelId="{B29FDEF1-5BEC-4960-8A56-0689736E0197}" srcId="{681F712C-3282-43D0-BF9F-8D8F9964A5BB}" destId="{F1C548C3-3896-4D63-AB65-72BA8C92734A}" srcOrd="1" destOrd="0" parTransId="{7536DCB7-72FA-4A9F-B1FA-6931470A0049}" sibTransId="{11666BEE-7F4B-4900-A3A5-454557F46615}"/>
    <dgm:cxn modelId="{50B51463-6935-4888-8F6D-29043135B041}" type="presOf" srcId="{CB93653F-7F4C-47F7-92D0-FC88A84D1176}" destId="{64EA8B4B-2CEB-4047-9D9E-C23CE55ABA95}" srcOrd="1" destOrd="0" presId="urn:microsoft.com/office/officeart/2005/8/layout/process2"/>
    <dgm:cxn modelId="{A464B71B-D166-4583-A5E9-0DFD4D5A149E}" srcId="{681F712C-3282-43D0-BF9F-8D8F9964A5BB}" destId="{17F75E55-DD23-4DC1-A77D-4188A0D9B708}" srcOrd="3" destOrd="0" parTransId="{5F43E4D4-FD57-484B-A86D-960DADB5D6B5}" sibTransId="{3F38FA2E-6C5E-4ED6-BF63-277C409B9AE7}"/>
    <dgm:cxn modelId="{098E1F55-F592-4027-9E94-61BEACD8A2E7}" type="presOf" srcId="{11666BEE-7F4B-4900-A3A5-454557F46615}" destId="{5BF175D1-64FB-4614-8662-3E777C33EE14}" srcOrd="0" destOrd="0" presId="urn:microsoft.com/office/officeart/2005/8/layout/process2"/>
    <dgm:cxn modelId="{42587750-3930-4EDC-ADF9-3110E4E901A9}" type="presOf" srcId="{11666BEE-7F4B-4900-A3A5-454557F46615}" destId="{69261258-6713-4052-B094-2A24C30A35AD}" srcOrd="1" destOrd="0" presId="urn:microsoft.com/office/officeart/2005/8/layout/process2"/>
    <dgm:cxn modelId="{3B532564-F8D5-462A-8F68-B243C6027366}" srcId="{681F712C-3282-43D0-BF9F-8D8F9964A5BB}" destId="{5D055860-BD55-4F7E-A649-7E4789C8A9D1}" srcOrd="2" destOrd="0" parTransId="{FA2F364E-6508-4065-B147-C355CDDB181E}" sibTransId="{9AEF8EBE-3877-4222-BE00-DA160E911064}"/>
    <dgm:cxn modelId="{586111F0-36C2-46E2-877D-523040F72EC3}" type="presOf" srcId="{F1C548C3-3896-4D63-AB65-72BA8C92734A}" destId="{2BC4B0A4-DC1A-4A45-BBB9-2ACEF82D29B0}" srcOrd="0" destOrd="0" presId="urn:microsoft.com/office/officeart/2005/8/layout/process2"/>
    <dgm:cxn modelId="{96AAB3A1-B66B-4453-9381-19178E8E1221}" type="presOf" srcId="{17F75E55-DD23-4DC1-A77D-4188A0D9B708}" destId="{F6CBA9DF-07A1-41DF-A581-54A3ECD21D63}" srcOrd="0" destOrd="0" presId="urn:microsoft.com/office/officeart/2005/8/layout/process2"/>
    <dgm:cxn modelId="{F9E10E6E-8998-467E-A810-3F1E6E157D98}" type="presOf" srcId="{CE08C15E-39D0-4FB3-B011-2C8C2E519F2E}" destId="{9A2AF725-926C-4D74-B597-0E7BD40FA9B9}" srcOrd="0" destOrd="0" presId="urn:microsoft.com/office/officeart/2005/8/layout/process2"/>
    <dgm:cxn modelId="{2D7B1792-349C-4A36-B73D-02D0A0B57DDC}" type="presParOf" srcId="{6E56298A-D39A-452B-BED2-1BA1040E103B}" destId="{9A2AF725-926C-4D74-B597-0E7BD40FA9B9}" srcOrd="0" destOrd="0" presId="urn:microsoft.com/office/officeart/2005/8/layout/process2"/>
    <dgm:cxn modelId="{79811824-0E2B-4EAB-A96C-1A9975D45CCE}" type="presParOf" srcId="{6E56298A-D39A-452B-BED2-1BA1040E103B}" destId="{4C9A1C98-4F01-4ACC-ADAE-EC8A9BF99346}" srcOrd="1" destOrd="0" presId="urn:microsoft.com/office/officeart/2005/8/layout/process2"/>
    <dgm:cxn modelId="{D7C79BB8-6E84-409B-A95E-B36CE13925E0}" type="presParOf" srcId="{4C9A1C98-4F01-4ACC-ADAE-EC8A9BF99346}" destId="{64EA8B4B-2CEB-4047-9D9E-C23CE55ABA95}" srcOrd="0" destOrd="0" presId="urn:microsoft.com/office/officeart/2005/8/layout/process2"/>
    <dgm:cxn modelId="{B85CF9FC-6942-4589-9EFE-34368E99250A}" type="presParOf" srcId="{6E56298A-D39A-452B-BED2-1BA1040E103B}" destId="{2BC4B0A4-DC1A-4A45-BBB9-2ACEF82D29B0}" srcOrd="2" destOrd="0" presId="urn:microsoft.com/office/officeart/2005/8/layout/process2"/>
    <dgm:cxn modelId="{E053176A-249F-4FBE-A705-664CF871E204}" type="presParOf" srcId="{6E56298A-D39A-452B-BED2-1BA1040E103B}" destId="{5BF175D1-64FB-4614-8662-3E777C33EE14}" srcOrd="3" destOrd="0" presId="urn:microsoft.com/office/officeart/2005/8/layout/process2"/>
    <dgm:cxn modelId="{815E5E43-2521-4D97-ACC4-1CC558C1C6DB}" type="presParOf" srcId="{5BF175D1-64FB-4614-8662-3E777C33EE14}" destId="{69261258-6713-4052-B094-2A24C30A35AD}" srcOrd="0" destOrd="0" presId="urn:microsoft.com/office/officeart/2005/8/layout/process2"/>
    <dgm:cxn modelId="{0E862BF6-63ED-4817-B6AC-D52D16397A10}" type="presParOf" srcId="{6E56298A-D39A-452B-BED2-1BA1040E103B}" destId="{3EA70545-5FA8-4019-B8CF-04C6632262A2}" srcOrd="4" destOrd="0" presId="urn:microsoft.com/office/officeart/2005/8/layout/process2"/>
    <dgm:cxn modelId="{E1CD0F6F-1973-428B-9555-1450E83B083D}" type="presParOf" srcId="{6E56298A-D39A-452B-BED2-1BA1040E103B}" destId="{6A6E47EF-853B-4CD4-AD63-D2A95AACAA99}" srcOrd="5" destOrd="0" presId="urn:microsoft.com/office/officeart/2005/8/layout/process2"/>
    <dgm:cxn modelId="{67421B4A-F1E0-49CB-8C85-2233819447F2}" type="presParOf" srcId="{6A6E47EF-853B-4CD4-AD63-D2A95AACAA99}" destId="{441EA255-3DFE-4867-B7A0-8415756927F3}" srcOrd="0" destOrd="0" presId="urn:microsoft.com/office/officeart/2005/8/layout/process2"/>
    <dgm:cxn modelId="{4A396250-1F52-4453-8964-BD3A6263EBA6}" type="presParOf" srcId="{6E56298A-D39A-452B-BED2-1BA1040E103B}" destId="{F6CBA9DF-07A1-41DF-A581-54A3ECD21D63}"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1F712C-3282-43D0-BF9F-8D8F9964A5B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fr-FR"/>
        </a:p>
      </dgm:t>
    </dgm:pt>
    <dgm:pt modelId="{CE08C15E-39D0-4FB3-B011-2C8C2E519F2E}">
      <dgm:prSet phldrT="[Texte]">
        <dgm:style>
          <a:lnRef idx="2">
            <a:schemeClr val="accent5"/>
          </a:lnRef>
          <a:fillRef idx="1">
            <a:schemeClr val="lt1"/>
          </a:fillRef>
          <a:effectRef idx="0">
            <a:schemeClr val="accent5"/>
          </a:effectRef>
          <a:fontRef idx="minor">
            <a:schemeClr val="dk1"/>
          </a:fontRef>
        </dgm:style>
      </dgm:prSet>
      <dgm:spPr/>
      <dgm:t>
        <a:bodyPr/>
        <a:lstStyle/>
        <a:p>
          <a:r>
            <a:rPr lang="fr-FR" dirty="0" err="1" smtClean="0"/>
            <a:t>Analyze</a:t>
          </a:r>
          <a:endParaRPr lang="fr-FR" dirty="0"/>
        </a:p>
      </dgm:t>
    </dgm:pt>
    <dgm:pt modelId="{AB4623E9-1E85-49CC-A3D8-4954B9F46BE4}" type="parTrans" cxnId="{B98386C0-CE83-4B4B-92EE-36B547CC5F25}">
      <dgm:prSet/>
      <dgm:spPr/>
      <dgm:t>
        <a:bodyPr/>
        <a:lstStyle/>
        <a:p>
          <a:endParaRPr lang="fr-FR"/>
        </a:p>
      </dgm:t>
    </dgm:pt>
    <dgm:pt modelId="{CB93653F-7F4C-47F7-92D0-FC88A84D1176}" type="sibTrans" cxnId="{B98386C0-CE83-4B4B-92EE-36B547CC5F25}">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F1C548C3-3896-4D63-AB65-72BA8C92734A}">
      <dgm:prSet phldrT="[Texte]">
        <dgm:style>
          <a:lnRef idx="2">
            <a:schemeClr val="accent5"/>
          </a:lnRef>
          <a:fillRef idx="1">
            <a:schemeClr val="lt1"/>
          </a:fillRef>
          <a:effectRef idx="0">
            <a:schemeClr val="accent5"/>
          </a:effectRef>
          <a:fontRef idx="minor">
            <a:schemeClr val="dk1"/>
          </a:fontRef>
        </dgm:style>
      </dgm:prSet>
      <dgm:spPr/>
      <dgm:t>
        <a:bodyPr/>
        <a:lstStyle/>
        <a:p>
          <a:r>
            <a:rPr lang="fr-FR" dirty="0" err="1" smtClean="0"/>
            <a:t>Nonparametric</a:t>
          </a:r>
          <a:r>
            <a:rPr lang="fr-FR" dirty="0" smtClean="0"/>
            <a:t> Testes</a:t>
          </a:r>
          <a:endParaRPr lang="fr-FR" dirty="0"/>
        </a:p>
      </dgm:t>
    </dgm:pt>
    <dgm:pt modelId="{7536DCB7-72FA-4A9F-B1FA-6931470A0049}" type="parTrans" cxnId="{B29FDEF1-5BEC-4960-8A56-0689736E0197}">
      <dgm:prSet/>
      <dgm:spPr/>
      <dgm:t>
        <a:bodyPr/>
        <a:lstStyle/>
        <a:p>
          <a:endParaRPr lang="fr-FR"/>
        </a:p>
      </dgm:t>
    </dgm:pt>
    <dgm:pt modelId="{11666BEE-7F4B-4900-A3A5-454557F46615}" type="sibTrans" cxnId="{B29FDEF1-5BEC-4960-8A56-0689736E0197}">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5D055860-BD55-4F7E-A649-7E4789C8A9D1}">
      <dgm:prSet phldrT="[Texte]">
        <dgm:style>
          <a:lnRef idx="2">
            <a:schemeClr val="accent5"/>
          </a:lnRef>
          <a:fillRef idx="1">
            <a:schemeClr val="lt1"/>
          </a:fillRef>
          <a:effectRef idx="0">
            <a:schemeClr val="accent5"/>
          </a:effectRef>
          <a:fontRef idx="minor">
            <a:schemeClr val="dk1"/>
          </a:fontRef>
        </dgm:style>
      </dgm:prSet>
      <dgm:spPr/>
      <dgm:t>
        <a:bodyPr/>
        <a:lstStyle/>
        <a:p>
          <a:r>
            <a:rPr lang="fr-FR" dirty="0" err="1" smtClean="0"/>
            <a:t>Legacy</a:t>
          </a:r>
          <a:r>
            <a:rPr lang="fr-FR" dirty="0" smtClean="0"/>
            <a:t> </a:t>
          </a:r>
          <a:r>
            <a:rPr lang="fr-FR" dirty="0" err="1" smtClean="0"/>
            <a:t>Dialogs</a:t>
          </a:r>
          <a:endParaRPr lang="fr-FR" dirty="0"/>
        </a:p>
      </dgm:t>
    </dgm:pt>
    <dgm:pt modelId="{FA2F364E-6508-4065-B147-C355CDDB181E}" type="parTrans" cxnId="{3B532564-F8D5-462A-8F68-B243C6027366}">
      <dgm:prSet/>
      <dgm:spPr/>
      <dgm:t>
        <a:bodyPr/>
        <a:lstStyle/>
        <a:p>
          <a:endParaRPr lang="fr-FR"/>
        </a:p>
      </dgm:t>
    </dgm:pt>
    <dgm:pt modelId="{9AEF8EBE-3877-4222-BE00-DA160E911064}" type="sibTrans" cxnId="{3B532564-F8D5-462A-8F68-B243C6027366}">
      <dgm:prSet>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17F75E55-DD23-4DC1-A77D-4188A0D9B708}">
      <dgm:prSet>
        <dgm:style>
          <a:lnRef idx="2">
            <a:schemeClr val="accent5"/>
          </a:lnRef>
          <a:fillRef idx="1">
            <a:schemeClr val="lt1"/>
          </a:fillRef>
          <a:effectRef idx="0">
            <a:schemeClr val="accent5"/>
          </a:effectRef>
          <a:fontRef idx="minor">
            <a:schemeClr val="dk1"/>
          </a:fontRef>
        </dgm:style>
      </dgm:prSet>
      <dgm:spPr/>
      <dgm:t>
        <a:bodyPr/>
        <a:lstStyle/>
        <a:p>
          <a:r>
            <a:rPr lang="fr-FR" u="sng" dirty="0" smtClean="0"/>
            <a:t>K</a:t>
          </a:r>
          <a:r>
            <a:rPr lang="fr-FR" dirty="0" smtClean="0"/>
            <a:t> Independent </a:t>
          </a:r>
          <a:r>
            <a:rPr lang="fr-FR" dirty="0" err="1" smtClean="0"/>
            <a:t>Samples</a:t>
          </a:r>
          <a:endParaRPr lang="fr-FR" dirty="0"/>
        </a:p>
      </dgm:t>
    </dgm:pt>
    <dgm:pt modelId="{5F43E4D4-FD57-484B-A86D-960DADB5D6B5}" type="parTrans" cxnId="{A464B71B-D166-4583-A5E9-0DFD4D5A149E}">
      <dgm:prSet/>
      <dgm:spPr/>
      <dgm:t>
        <a:bodyPr/>
        <a:lstStyle/>
        <a:p>
          <a:endParaRPr lang="fr-FR"/>
        </a:p>
      </dgm:t>
    </dgm:pt>
    <dgm:pt modelId="{3F38FA2E-6C5E-4ED6-BF63-277C409B9AE7}" type="sibTrans" cxnId="{A464B71B-D166-4583-A5E9-0DFD4D5A149E}">
      <dgm:prSet/>
      <dgm:spPr/>
      <dgm:t>
        <a:bodyPr/>
        <a:lstStyle/>
        <a:p>
          <a:endParaRPr lang="fr-FR"/>
        </a:p>
      </dgm:t>
    </dgm:pt>
    <dgm:pt modelId="{6E56298A-D39A-452B-BED2-1BA1040E103B}" type="pres">
      <dgm:prSet presAssocID="{681F712C-3282-43D0-BF9F-8D8F9964A5BB}" presName="linearFlow" presStyleCnt="0">
        <dgm:presLayoutVars>
          <dgm:resizeHandles val="exact"/>
        </dgm:presLayoutVars>
      </dgm:prSet>
      <dgm:spPr/>
      <dgm:t>
        <a:bodyPr/>
        <a:lstStyle/>
        <a:p>
          <a:endParaRPr lang="fr-FR"/>
        </a:p>
      </dgm:t>
    </dgm:pt>
    <dgm:pt modelId="{9A2AF725-926C-4D74-B597-0E7BD40FA9B9}" type="pres">
      <dgm:prSet presAssocID="{CE08C15E-39D0-4FB3-B011-2C8C2E519F2E}" presName="node" presStyleLbl="node1" presStyleIdx="0" presStyleCnt="4">
        <dgm:presLayoutVars>
          <dgm:bulletEnabled val="1"/>
        </dgm:presLayoutVars>
      </dgm:prSet>
      <dgm:spPr/>
      <dgm:t>
        <a:bodyPr/>
        <a:lstStyle/>
        <a:p>
          <a:endParaRPr lang="fr-FR"/>
        </a:p>
      </dgm:t>
    </dgm:pt>
    <dgm:pt modelId="{4C9A1C98-4F01-4ACC-ADAE-EC8A9BF99346}" type="pres">
      <dgm:prSet presAssocID="{CB93653F-7F4C-47F7-92D0-FC88A84D1176}" presName="sibTrans" presStyleLbl="sibTrans2D1" presStyleIdx="0" presStyleCnt="3"/>
      <dgm:spPr/>
      <dgm:t>
        <a:bodyPr/>
        <a:lstStyle/>
        <a:p>
          <a:endParaRPr lang="fr-FR"/>
        </a:p>
      </dgm:t>
    </dgm:pt>
    <dgm:pt modelId="{64EA8B4B-2CEB-4047-9D9E-C23CE55ABA95}" type="pres">
      <dgm:prSet presAssocID="{CB93653F-7F4C-47F7-92D0-FC88A84D1176}" presName="connectorText" presStyleLbl="sibTrans2D1" presStyleIdx="0" presStyleCnt="3"/>
      <dgm:spPr/>
      <dgm:t>
        <a:bodyPr/>
        <a:lstStyle/>
        <a:p>
          <a:endParaRPr lang="fr-FR"/>
        </a:p>
      </dgm:t>
    </dgm:pt>
    <dgm:pt modelId="{2BC4B0A4-DC1A-4A45-BBB9-2ACEF82D29B0}" type="pres">
      <dgm:prSet presAssocID="{F1C548C3-3896-4D63-AB65-72BA8C92734A}" presName="node" presStyleLbl="node1" presStyleIdx="1" presStyleCnt="4">
        <dgm:presLayoutVars>
          <dgm:bulletEnabled val="1"/>
        </dgm:presLayoutVars>
      </dgm:prSet>
      <dgm:spPr/>
      <dgm:t>
        <a:bodyPr/>
        <a:lstStyle/>
        <a:p>
          <a:endParaRPr lang="fr-FR"/>
        </a:p>
      </dgm:t>
    </dgm:pt>
    <dgm:pt modelId="{5BF175D1-64FB-4614-8662-3E777C33EE14}" type="pres">
      <dgm:prSet presAssocID="{11666BEE-7F4B-4900-A3A5-454557F46615}" presName="sibTrans" presStyleLbl="sibTrans2D1" presStyleIdx="1" presStyleCnt="3"/>
      <dgm:spPr/>
      <dgm:t>
        <a:bodyPr/>
        <a:lstStyle/>
        <a:p>
          <a:endParaRPr lang="fr-FR"/>
        </a:p>
      </dgm:t>
    </dgm:pt>
    <dgm:pt modelId="{69261258-6713-4052-B094-2A24C30A35AD}" type="pres">
      <dgm:prSet presAssocID="{11666BEE-7F4B-4900-A3A5-454557F46615}" presName="connectorText" presStyleLbl="sibTrans2D1" presStyleIdx="1" presStyleCnt="3"/>
      <dgm:spPr/>
      <dgm:t>
        <a:bodyPr/>
        <a:lstStyle/>
        <a:p>
          <a:endParaRPr lang="fr-FR"/>
        </a:p>
      </dgm:t>
    </dgm:pt>
    <dgm:pt modelId="{3EA70545-5FA8-4019-B8CF-04C6632262A2}" type="pres">
      <dgm:prSet presAssocID="{5D055860-BD55-4F7E-A649-7E4789C8A9D1}" presName="node" presStyleLbl="node1" presStyleIdx="2" presStyleCnt="4">
        <dgm:presLayoutVars>
          <dgm:bulletEnabled val="1"/>
        </dgm:presLayoutVars>
      </dgm:prSet>
      <dgm:spPr/>
      <dgm:t>
        <a:bodyPr/>
        <a:lstStyle/>
        <a:p>
          <a:endParaRPr lang="fr-FR"/>
        </a:p>
      </dgm:t>
    </dgm:pt>
    <dgm:pt modelId="{6A6E47EF-853B-4CD4-AD63-D2A95AACAA99}" type="pres">
      <dgm:prSet presAssocID="{9AEF8EBE-3877-4222-BE00-DA160E911064}" presName="sibTrans" presStyleLbl="sibTrans2D1" presStyleIdx="2" presStyleCnt="3"/>
      <dgm:spPr/>
      <dgm:t>
        <a:bodyPr/>
        <a:lstStyle/>
        <a:p>
          <a:endParaRPr lang="fr-FR"/>
        </a:p>
      </dgm:t>
    </dgm:pt>
    <dgm:pt modelId="{441EA255-3DFE-4867-B7A0-8415756927F3}" type="pres">
      <dgm:prSet presAssocID="{9AEF8EBE-3877-4222-BE00-DA160E911064}" presName="connectorText" presStyleLbl="sibTrans2D1" presStyleIdx="2" presStyleCnt="3"/>
      <dgm:spPr/>
      <dgm:t>
        <a:bodyPr/>
        <a:lstStyle/>
        <a:p>
          <a:endParaRPr lang="fr-FR"/>
        </a:p>
      </dgm:t>
    </dgm:pt>
    <dgm:pt modelId="{F6CBA9DF-07A1-41DF-A581-54A3ECD21D63}" type="pres">
      <dgm:prSet presAssocID="{17F75E55-DD23-4DC1-A77D-4188A0D9B708}" presName="node" presStyleLbl="node1" presStyleIdx="3" presStyleCnt="4">
        <dgm:presLayoutVars>
          <dgm:bulletEnabled val="1"/>
        </dgm:presLayoutVars>
      </dgm:prSet>
      <dgm:spPr/>
      <dgm:t>
        <a:bodyPr/>
        <a:lstStyle/>
        <a:p>
          <a:endParaRPr lang="fr-FR"/>
        </a:p>
      </dgm:t>
    </dgm:pt>
  </dgm:ptLst>
  <dgm:cxnLst>
    <dgm:cxn modelId="{D687FAD8-2FE4-479E-94C6-D0C5274243FD}" type="presOf" srcId="{9AEF8EBE-3877-4222-BE00-DA160E911064}" destId="{6A6E47EF-853B-4CD4-AD63-D2A95AACAA99}" srcOrd="0" destOrd="0" presId="urn:microsoft.com/office/officeart/2005/8/layout/process2"/>
    <dgm:cxn modelId="{CB6AEF34-1DBE-455F-A1D2-172F18F15F53}" type="presOf" srcId="{F1C548C3-3896-4D63-AB65-72BA8C92734A}" destId="{2BC4B0A4-DC1A-4A45-BBB9-2ACEF82D29B0}" srcOrd="0" destOrd="0" presId="urn:microsoft.com/office/officeart/2005/8/layout/process2"/>
    <dgm:cxn modelId="{B98386C0-CE83-4B4B-92EE-36B547CC5F25}" srcId="{681F712C-3282-43D0-BF9F-8D8F9964A5BB}" destId="{CE08C15E-39D0-4FB3-B011-2C8C2E519F2E}" srcOrd="0" destOrd="0" parTransId="{AB4623E9-1E85-49CC-A3D8-4954B9F46BE4}" sibTransId="{CB93653F-7F4C-47F7-92D0-FC88A84D1176}"/>
    <dgm:cxn modelId="{6C5D3F5A-AEFC-4A78-9739-5D3486D25A9E}" type="presOf" srcId="{CE08C15E-39D0-4FB3-B011-2C8C2E519F2E}" destId="{9A2AF725-926C-4D74-B597-0E7BD40FA9B9}" srcOrd="0" destOrd="0" presId="urn:microsoft.com/office/officeart/2005/8/layout/process2"/>
    <dgm:cxn modelId="{36341612-4352-41A4-8B88-DD6465FED800}" type="presOf" srcId="{17F75E55-DD23-4DC1-A77D-4188A0D9B708}" destId="{F6CBA9DF-07A1-41DF-A581-54A3ECD21D63}" srcOrd="0" destOrd="0" presId="urn:microsoft.com/office/officeart/2005/8/layout/process2"/>
    <dgm:cxn modelId="{CDC728E1-2E93-44C9-BCA5-DACF52DF2179}" type="presOf" srcId="{CB93653F-7F4C-47F7-92D0-FC88A84D1176}" destId="{4C9A1C98-4F01-4ACC-ADAE-EC8A9BF99346}" srcOrd="0" destOrd="0" presId="urn:microsoft.com/office/officeart/2005/8/layout/process2"/>
    <dgm:cxn modelId="{B29FDEF1-5BEC-4960-8A56-0689736E0197}" srcId="{681F712C-3282-43D0-BF9F-8D8F9964A5BB}" destId="{F1C548C3-3896-4D63-AB65-72BA8C92734A}" srcOrd="1" destOrd="0" parTransId="{7536DCB7-72FA-4A9F-B1FA-6931470A0049}" sibTransId="{11666BEE-7F4B-4900-A3A5-454557F46615}"/>
    <dgm:cxn modelId="{3FD8E929-78FF-4F56-B8C4-4063E1EE84D3}" type="presOf" srcId="{9AEF8EBE-3877-4222-BE00-DA160E911064}" destId="{441EA255-3DFE-4867-B7A0-8415756927F3}" srcOrd="1" destOrd="0" presId="urn:microsoft.com/office/officeart/2005/8/layout/process2"/>
    <dgm:cxn modelId="{A464B71B-D166-4583-A5E9-0DFD4D5A149E}" srcId="{681F712C-3282-43D0-BF9F-8D8F9964A5BB}" destId="{17F75E55-DD23-4DC1-A77D-4188A0D9B708}" srcOrd="3" destOrd="0" parTransId="{5F43E4D4-FD57-484B-A86D-960DADB5D6B5}" sibTransId="{3F38FA2E-6C5E-4ED6-BF63-277C409B9AE7}"/>
    <dgm:cxn modelId="{8FD369AF-BBA2-4F73-8990-5970867894D0}" type="presOf" srcId="{5D055860-BD55-4F7E-A649-7E4789C8A9D1}" destId="{3EA70545-5FA8-4019-B8CF-04C6632262A2}" srcOrd="0" destOrd="0" presId="urn:microsoft.com/office/officeart/2005/8/layout/process2"/>
    <dgm:cxn modelId="{C3E93276-F67A-45D2-87CB-163E01812298}" type="presOf" srcId="{681F712C-3282-43D0-BF9F-8D8F9964A5BB}" destId="{6E56298A-D39A-452B-BED2-1BA1040E103B}" srcOrd="0" destOrd="0" presId="urn:microsoft.com/office/officeart/2005/8/layout/process2"/>
    <dgm:cxn modelId="{FA1CECDB-5DA6-42C0-8A92-9A28BB51B41F}" type="presOf" srcId="{11666BEE-7F4B-4900-A3A5-454557F46615}" destId="{5BF175D1-64FB-4614-8662-3E777C33EE14}" srcOrd="0" destOrd="0" presId="urn:microsoft.com/office/officeart/2005/8/layout/process2"/>
    <dgm:cxn modelId="{BEBE1AB9-D8F4-42A7-B170-BE1A98EA3925}" type="presOf" srcId="{11666BEE-7F4B-4900-A3A5-454557F46615}" destId="{69261258-6713-4052-B094-2A24C30A35AD}" srcOrd="1" destOrd="0" presId="urn:microsoft.com/office/officeart/2005/8/layout/process2"/>
    <dgm:cxn modelId="{3B532564-F8D5-462A-8F68-B243C6027366}" srcId="{681F712C-3282-43D0-BF9F-8D8F9964A5BB}" destId="{5D055860-BD55-4F7E-A649-7E4789C8A9D1}" srcOrd="2" destOrd="0" parTransId="{FA2F364E-6508-4065-B147-C355CDDB181E}" sibTransId="{9AEF8EBE-3877-4222-BE00-DA160E911064}"/>
    <dgm:cxn modelId="{950D988C-ECE0-4D32-8468-40EE0B05AE51}" type="presOf" srcId="{CB93653F-7F4C-47F7-92D0-FC88A84D1176}" destId="{64EA8B4B-2CEB-4047-9D9E-C23CE55ABA95}" srcOrd="1" destOrd="0" presId="urn:microsoft.com/office/officeart/2005/8/layout/process2"/>
    <dgm:cxn modelId="{AD27A2B9-8B34-4A1B-9FA8-A0F9F579063E}" type="presParOf" srcId="{6E56298A-D39A-452B-BED2-1BA1040E103B}" destId="{9A2AF725-926C-4D74-B597-0E7BD40FA9B9}" srcOrd="0" destOrd="0" presId="urn:microsoft.com/office/officeart/2005/8/layout/process2"/>
    <dgm:cxn modelId="{665AA0C0-004D-43D0-8898-77C3CF16DDC2}" type="presParOf" srcId="{6E56298A-D39A-452B-BED2-1BA1040E103B}" destId="{4C9A1C98-4F01-4ACC-ADAE-EC8A9BF99346}" srcOrd="1" destOrd="0" presId="urn:microsoft.com/office/officeart/2005/8/layout/process2"/>
    <dgm:cxn modelId="{6DE5694A-6420-44A5-BBBD-3482678C223C}" type="presParOf" srcId="{4C9A1C98-4F01-4ACC-ADAE-EC8A9BF99346}" destId="{64EA8B4B-2CEB-4047-9D9E-C23CE55ABA95}" srcOrd="0" destOrd="0" presId="urn:microsoft.com/office/officeart/2005/8/layout/process2"/>
    <dgm:cxn modelId="{5749E799-8DA4-49B0-83A5-909F33240FDA}" type="presParOf" srcId="{6E56298A-D39A-452B-BED2-1BA1040E103B}" destId="{2BC4B0A4-DC1A-4A45-BBB9-2ACEF82D29B0}" srcOrd="2" destOrd="0" presId="urn:microsoft.com/office/officeart/2005/8/layout/process2"/>
    <dgm:cxn modelId="{FCFF1A26-F27E-4776-B94B-3014FB9FF478}" type="presParOf" srcId="{6E56298A-D39A-452B-BED2-1BA1040E103B}" destId="{5BF175D1-64FB-4614-8662-3E777C33EE14}" srcOrd="3" destOrd="0" presId="urn:microsoft.com/office/officeart/2005/8/layout/process2"/>
    <dgm:cxn modelId="{AAB69978-21FE-4E5F-8E35-EFE34A389A64}" type="presParOf" srcId="{5BF175D1-64FB-4614-8662-3E777C33EE14}" destId="{69261258-6713-4052-B094-2A24C30A35AD}" srcOrd="0" destOrd="0" presId="urn:microsoft.com/office/officeart/2005/8/layout/process2"/>
    <dgm:cxn modelId="{4C8D92DC-4A86-4810-BA18-B4597ECFBBDA}" type="presParOf" srcId="{6E56298A-D39A-452B-BED2-1BA1040E103B}" destId="{3EA70545-5FA8-4019-B8CF-04C6632262A2}" srcOrd="4" destOrd="0" presId="urn:microsoft.com/office/officeart/2005/8/layout/process2"/>
    <dgm:cxn modelId="{E3FF3C42-95EB-49F5-AC80-BF09359D1814}" type="presParOf" srcId="{6E56298A-D39A-452B-BED2-1BA1040E103B}" destId="{6A6E47EF-853B-4CD4-AD63-D2A95AACAA99}" srcOrd="5" destOrd="0" presId="urn:microsoft.com/office/officeart/2005/8/layout/process2"/>
    <dgm:cxn modelId="{EC612F40-CCC8-4E43-A9C9-7990BC73DA6E}" type="presParOf" srcId="{6A6E47EF-853B-4CD4-AD63-D2A95AACAA99}" destId="{441EA255-3DFE-4867-B7A0-8415756927F3}" srcOrd="0" destOrd="0" presId="urn:microsoft.com/office/officeart/2005/8/layout/process2"/>
    <dgm:cxn modelId="{F2E5454C-821E-4058-BF9C-A5B4EAACAFE1}" type="presParOf" srcId="{6E56298A-D39A-452B-BED2-1BA1040E103B}" destId="{F6CBA9DF-07A1-41DF-A581-54A3ECD21D63}"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C4967F-3AD5-4D80-AC4A-E1CF69FCB958}" type="datetimeFigureOut">
              <a:rPr lang="fr-FR" smtClean="0"/>
              <a:pPr/>
              <a:t>29/10/2019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A14948-BF54-40F3-8D79-00C0E4257ABB}" type="slidenum">
              <a:rPr lang="fr-FR" smtClean="0"/>
              <a:pPr/>
              <a:t>‹N°›</a:t>
            </a:fld>
            <a:endParaRPr lang="fr-FR"/>
          </a:p>
        </p:txBody>
      </p:sp>
    </p:spTree>
    <p:extLst>
      <p:ext uri="{BB962C8B-B14F-4D97-AF65-F5344CB8AC3E}">
        <p14:creationId xmlns:p14="http://schemas.microsoft.com/office/powerpoint/2010/main" xmlns="" val="2453058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72CD6-6A75-4484-B65E-3C1FF456A1E7}" type="datetimeFigureOut">
              <a:rPr lang="fr-FR" smtClean="0"/>
              <a:pPr/>
              <a:t>29/10/2019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84256-5274-49E8-B9D7-17622C68C735}" type="slidenum">
              <a:rPr lang="fr-FR" smtClean="0"/>
              <a:pPr/>
              <a:t>‹N°›</a:t>
            </a:fld>
            <a:endParaRPr lang="fr-FR"/>
          </a:p>
        </p:txBody>
      </p:sp>
    </p:spTree>
    <p:extLst>
      <p:ext uri="{BB962C8B-B14F-4D97-AF65-F5344CB8AC3E}">
        <p14:creationId xmlns:p14="http://schemas.microsoft.com/office/powerpoint/2010/main" xmlns="" val="429157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SA" dirty="0" smtClean="0"/>
          </a:p>
          <a:p>
            <a:endParaRPr lang="ar-SA" dirty="0" smtClean="0"/>
          </a:p>
          <a:p>
            <a:endParaRPr lang="fr-FR" dirty="0"/>
          </a:p>
        </p:txBody>
      </p:sp>
      <p:sp>
        <p:nvSpPr>
          <p:cNvPr id="4" name="Espace réservé du numéro de diapositive 3"/>
          <p:cNvSpPr>
            <a:spLocks noGrp="1"/>
          </p:cNvSpPr>
          <p:nvPr>
            <p:ph type="sldNum" sz="quarter" idx="10"/>
          </p:nvPr>
        </p:nvSpPr>
        <p:spPr/>
        <p:txBody>
          <a:bodyPr/>
          <a:lstStyle/>
          <a:p>
            <a:fld id="{B3484256-5274-49E8-B9D7-17622C68C735}" type="slidenum">
              <a:rPr lang="fr-FR" smtClean="0"/>
              <a:pPr/>
              <a:t>1</a:t>
            </a:fld>
            <a:endParaRPr lang="fr-FR"/>
          </a:p>
        </p:txBody>
      </p:sp>
    </p:spTree>
    <p:extLst>
      <p:ext uri="{BB962C8B-B14F-4D97-AF65-F5344CB8AC3E}">
        <p14:creationId xmlns:p14="http://schemas.microsoft.com/office/powerpoint/2010/main" xmlns="" val="202395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313EE6-C240-4620-B0E5-E416BC3772F0}" type="slidenum">
              <a:rPr lang="en-US"/>
              <a:pPr/>
              <a:t>81</a:t>
            </a:fld>
            <a:endParaRPr lang="en-US"/>
          </a:p>
        </p:txBody>
      </p:sp>
      <p:sp>
        <p:nvSpPr>
          <p:cNvPr id="41986" name="Rectangle 2"/>
          <p:cNvSpPr>
            <a:spLocks noGrp="1" noRot="1" noChangeAspect="1" noChangeArrowheads="1" noTextEdit="1"/>
          </p:cNvSpPr>
          <p:nvPr>
            <p:ph type="sldImg"/>
          </p:nvPr>
        </p:nvSpPr>
        <p:spPr>
          <a:xfrm>
            <a:off x="1144588" y="685800"/>
            <a:ext cx="4570412" cy="3427413"/>
          </a:xfrm>
          <a:ln/>
        </p:spPr>
      </p:sp>
      <p:sp>
        <p:nvSpPr>
          <p:cNvPr id="41987"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20AF5-0319-46EC-84B2-E62AA3B224C4}" type="slidenum">
              <a:rPr lang="en-US"/>
              <a:pPr/>
              <a:t>82</a:t>
            </a:fld>
            <a:endParaRPr lang="en-US"/>
          </a:p>
        </p:txBody>
      </p:sp>
      <p:sp>
        <p:nvSpPr>
          <p:cNvPr id="44034" name="Rectangle 2"/>
          <p:cNvSpPr>
            <a:spLocks noGrp="1" noRot="1" noChangeAspect="1" noTextEdit="1"/>
          </p:cNvSpPr>
          <p:nvPr>
            <p:ph type="sldImg"/>
          </p:nvPr>
        </p:nvSpPr>
        <p:spPr>
          <a:xfrm>
            <a:off x="1144588" y="685800"/>
            <a:ext cx="4570412" cy="3427413"/>
          </a:xfrm>
          <a:ln/>
        </p:spPr>
      </p:sp>
      <p:sp>
        <p:nvSpPr>
          <p:cNvPr id="44035"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5F3EE-E5F7-4E31-A0BA-CBF118E3A6E4}" type="slidenum">
              <a:rPr lang="en-US"/>
              <a:pPr/>
              <a:t>83</a:t>
            </a:fld>
            <a:endParaRPr lang="en-US"/>
          </a:p>
        </p:txBody>
      </p:sp>
      <p:sp>
        <p:nvSpPr>
          <p:cNvPr id="46082" name="Rectangle 2"/>
          <p:cNvSpPr>
            <a:spLocks noGrp="1" noRot="1" noChangeAspect="1" noTextEdit="1"/>
          </p:cNvSpPr>
          <p:nvPr>
            <p:ph type="sldImg"/>
          </p:nvPr>
        </p:nvSpPr>
        <p:spPr>
          <a:xfrm>
            <a:off x="1144588" y="685800"/>
            <a:ext cx="4570412" cy="3427413"/>
          </a:xfrm>
          <a:ln/>
        </p:spPr>
      </p:sp>
      <p:sp>
        <p:nvSpPr>
          <p:cNvPr id="46083"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30797-8563-4976-816B-7172DBB8EECB}" type="slidenum">
              <a:rPr lang="en-US"/>
              <a:pPr/>
              <a:t>84</a:t>
            </a:fld>
            <a:endParaRPr lang="en-US"/>
          </a:p>
        </p:txBody>
      </p:sp>
      <p:sp>
        <p:nvSpPr>
          <p:cNvPr id="48130" name="Rectangle 2"/>
          <p:cNvSpPr>
            <a:spLocks noGrp="1" noRot="1" noChangeAspect="1" noChangeArrowheads="1" noTextEdit="1"/>
          </p:cNvSpPr>
          <p:nvPr>
            <p:ph type="sldImg"/>
          </p:nvPr>
        </p:nvSpPr>
        <p:spPr>
          <a:xfrm>
            <a:off x="1144588" y="685800"/>
            <a:ext cx="4570412" cy="3427413"/>
          </a:xfrm>
          <a:ln/>
        </p:spPr>
      </p:sp>
      <p:sp>
        <p:nvSpPr>
          <p:cNvPr id="48131"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6DAFE-7F54-49F5-9719-50A38BD3944B}" type="slidenum">
              <a:rPr lang="en-US"/>
              <a:pPr/>
              <a:t>85</a:t>
            </a:fld>
            <a:endParaRPr lang="en-US"/>
          </a:p>
        </p:txBody>
      </p:sp>
      <p:sp>
        <p:nvSpPr>
          <p:cNvPr id="50178" name="Rectangle 2"/>
          <p:cNvSpPr>
            <a:spLocks noGrp="1" noRot="1" noChangeAspect="1" noTextEdit="1"/>
          </p:cNvSpPr>
          <p:nvPr>
            <p:ph type="sldImg"/>
          </p:nvPr>
        </p:nvSpPr>
        <p:spPr>
          <a:xfrm>
            <a:off x="1144588" y="685800"/>
            <a:ext cx="4570412" cy="3427413"/>
          </a:xfrm>
          <a:ln/>
        </p:spPr>
      </p:sp>
      <p:sp>
        <p:nvSpPr>
          <p:cNvPr id="50179"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86EA1-79F2-4620-AF65-6C03CE8D71AF}" type="slidenum">
              <a:rPr lang="en-US"/>
              <a:pPr/>
              <a:t>86</a:t>
            </a:fld>
            <a:endParaRPr lang="en-US"/>
          </a:p>
        </p:txBody>
      </p:sp>
      <p:sp>
        <p:nvSpPr>
          <p:cNvPr id="52226" name="Rectangle 2"/>
          <p:cNvSpPr>
            <a:spLocks noGrp="1" noRot="1" noChangeAspect="1" noChangeArrowheads="1" noTextEdit="1"/>
          </p:cNvSpPr>
          <p:nvPr>
            <p:ph type="sldImg"/>
          </p:nvPr>
        </p:nvSpPr>
        <p:spPr>
          <a:xfrm>
            <a:off x="1144588" y="685800"/>
            <a:ext cx="4570412" cy="3427413"/>
          </a:xfrm>
          <a:ln/>
        </p:spPr>
      </p:sp>
      <p:sp>
        <p:nvSpPr>
          <p:cNvPr id="52227"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D8D41-1E57-45B8-B1D5-CA406DC4126C}" type="slidenum">
              <a:rPr lang="en-US"/>
              <a:pPr/>
              <a:t>87</a:t>
            </a:fld>
            <a:endParaRPr lang="en-US"/>
          </a:p>
        </p:txBody>
      </p:sp>
      <p:sp>
        <p:nvSpPr>
          <p:cNvPr id="54274" name="Rectangle 2"/>
          <p:cNvSpPr>
            <a:spLocks noGrp="1" noRot="1" noChangeAspect="1" noTextEdit="1"/>
          </p:cNvSpPr>
          <p:nvPr>
            <p:ph type="sldImg"/>
          </p:nvPr>
        </p:nvSpPr>
        <p:spPr>
          <a:xfrm>
            <a:off x="1144588" y="685800"/>
            <a:ext cx="4570412" cy="3427413"/>
          </a:xfrm>
          <a:ln/>
        </p:spPr>
      </p:sp>
      <p:sp>
        <p:nvSpPr>
          <p:cNvPr id="54275"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EABDB-1C29-4B71-A042-0069CF5A67D4}" type="slidenum">
              <a:rPr lang="en-US"/>
              <a:pPr/>
              <a:t>88</a:t>
            </a:fld>
            <a:endParaRPr lang="en-US"/>
          </a:p>
        </p:txBody>
      </p:sp>
      <p:sp>
        <p:nvSpPr>
          <p:cNvPr id="56322" name="Rectangle 2"/>
          <p:cNvSpPr>
            <a:spLocks noGrp="1" noRot="1" noChangeAspect="1" noTextEdit="1"/>
          </p:cNvSpPr>
          <p:nvPr>
            <p:ph type="sldImg"/>
          </p:nvPr>
        </p:nvSpPr>
        <p:spPr>
          <a:xfrm>
            <a:off x="1144588" y="685800"/>
            <a:ext cx="4570412" cy="3427413"/>
          </a:xfrm>
          <a:ln/>
        </p:spPr>
      </p:sp>
      <p:sp>
        <p:nvSpPr>
          <p:cNvPr id="56323"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746C0-9B57-4D8B-82A7-512E1F3A2DC8}" type="slidenum">
              <a:rPr lang="en-US"/>
              <a:pPr/>
              <a:t>89</a:t>
            </a:fld>
            <a:endParaRPr lang="en-US"/>
          </a:p>
        </p:txBody>
      </p:sp>
      <p:sp>
        <p:nvSpPr>
          <p:cNvPr id="58370" name="Rectangle 2"/>
          <p:cNvSpPr>
            <a:spLocks noGrp="1" noRot="1" noChangeAspect="1" noTextEdit="1"/>
          </p:cNvSpPr>
          <p:nvPr>
            <p:ph type="sldImg"/>
          </p:nvPr>
        </p:nvSpPr>
        <p:spPr>
          <a:xfrm>
            <a:off x="1144588" y="685800"/>
            <a:ext cx="4570412" cy="3427413"/>
          </a:xfrm>
          <a:ln/>
        </p:spPr>
      </p:sp>
      <p:sp>
        <p:nvSpPr>
          <p:cNvPr id="58371"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B10CF-6BD2-4B36-836E-5D0BC2E57E11}" type="slidenum">
              <a:rPr lang="en-US"/>
              <a:pPr/>
              <a:t>90</a:t>
            </a:fld>
            <a:endParaRPr lang="en-US"/>
          </a:p>
        </p:txBody>
      </p:sp>
      <p:sp>
        <p:nvSpPr>
          <p:cNvPr id="60418" name="Rectangle 2"/>
          <p:cNvSpPr>
            <a:spLocks noGrp="1" noRot="1" noChangeAspect="1" noTextEdit="1"/>
          </p:cNvSpPr>
          <p:nvPr>
            <p:ph type="sldImg"/>
          </p:nvPr>
        </p:nvSpPr>
        <p:spPr>
          <a:xfrm>
            <a:off x="1144588" y="685800"/>
            <a:ext cx="4570412" cy="3427413"/>
          </a:xfrm>
          <a:ln/>
        </p:spPr>
      </p:sp>
      <p:sp>
        <p:nvSpPr>
          <p:cNvPr id="60419"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15D75-1167-4BCB-9514-71FB2849EE20}" type="slidenum">
              <a:rPr lang="en-US"/>
              <a:pPr/>
              <a:t>91</a:t>
            </a:fld>
            <a:endParaRPr lang="en-US"/>
          </a:p>
        </p:txBody>
      </p:sp>
      <p:sp>
        <p:nvSpPr>
          <p:cNvPr id="62466" name="Rectangle 2"/>
          <p:cNvSpPr>
            <a:spLocks noGrp="1" noRot="1" noChangeAspect="1" noTextEdit="1"/>
          </p:cNvSpPr>
          <p:nvPr>
            <p:ph type="sldImg"/>
          </p:nvPr>
        </p:nvSpPr>
        <p:spPr>
          <a:xfrm>
            <a:off x="1144588" y="685800"/>
            <a:ext cx="4570412" cy="3427413"/>
          </a:xfrm>
          <a:ln/>
        </p:spPr>
      </p:sp>
      <p:sp>
        <p:nvSpPr>
          <p:cNvPr id="62467"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4D87A-18CF-4697-981B-6E3E255A22C4}" type="slidenum">
              <a:rPr lang="en-US"/>
              <a:pPr/>
              <a:t>92</a:t>
            </a:fld>
            <a:endParaRPr lang="en-US"/>
          </a:p>
        </p:txBody>
      </p:sp>
      <p:sp>
        <p:nvSpPr>
          <p:cNvPr id="64514" name="Rectangle 2"/>
          <p:cNvSpPr>
            <a:spLocks noGrp="1" noRot="1" noChangeAspect="1" noTextEdit="1"/>
          </p:cNvSpPr>
          <p:nvPr>
            <p:ph type="sldImg"/>
          </p:nvPr>
        </p:nvSpPr>
        <p:spPr>
          <a:xfrm>
            <a:off x="1144588" y="685800"/>
            <a:ext cx="4570412" cy="3427413"/>
          </a:xfrm>
          <a:ln/>
        </p:spPr>
      </p:sp>
      <p:sp>
        <p:nvSpPr>
          <p:cNvPr id="64515"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D5B23-FABF-4A51-86F2-5CDF4A22A839}" type="slidenum">
              <a:rPr lang="en-US"/>
              <a:pPr/>
              <a:t>93</a:t>
            </a:fld>
            <a:endParaRPr lang="en-US"/>
          </a:p>
        </p:txBody>
      </p:sp>
      <p:sp>
        <p:nvSpPr>
          <p:cNvPr id="66562" name="Rectangle 2"/>
          <p:cNvSpPr>
            <a:spLocks noGrp="1" noRot="1" noChangeAspect="1" noChangeArrowheads="1" noTextEdit="1"/>
          </p:cNvSpPr>
          <p:nvPr>
            <p:ph type="sldImg"/>
          </p:nvPr>
        </p:nvSpPr>
        <p:spPr>
          <a:xfrm>
            <a:off x="1144588" y="685800"/>
            <a:ext cx="4570412" cy="3427413"/>
          </a:xfrm>
          <a:ln/>
        </p:spPr>
      </p:sp>
      <p:sp>
        <p:nvSpPr>
          <p:cNvPr id="66563"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2C255-983D-48DD-99A1-5434D491177D}" type="slidenum">
              <a:rPr lang="en-US"/>
              <a:pPr/>
              <a:t>94</a:t>
            </a:fld>
            <a:endParaRPr lang="en-US"/>
          </a:p>
        </p:txBody>
      </p:sp>
      <p:sp>
        <p:nvSpPr>
          <p:cNvPr id="68610" name="Rectangle 2"/>
          <p:cNvSpPr>
            <a:spLocks noGrp="1" noRot="1" noChangeAspect="1" noChangeArrowheads="1" noTextEdit="1"/>
          </p:cNvSpPr>
          <p:nvPr>
            <p:ph type="sldImg"/>
          </p:nvPr>
        </p:nvSpPr>
        <p:spPr>
          <a:xfrm>
            <a:off x="1144588" y="685800"/>
            <a:ext cx="4570412" cy="3427413"/>
          </a:xfrm>
          <a:ln/>
        </p:spPr>
      </p:sp>
      <p:sp>
        <p:nvSpPr>
          <p:cNvPr id="68611"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C4A70-64FE-4D11-8EFF-1910FF7422E0}" type="slidenum">
              <a:rPr lang="en-US"/>
              <a:pPr/>
              <a:t>95</a:t>
            </a:fld>
            <a:endParaRPr lang="en-US"/>
          </a:p>
        </p:txBody>
      </p:sp>
      <p:sp>
        <p:nvSpPr>
          <p:cNvPr id="70658" name="Rectangle 2"/>
          <p:cNvSpPr>
            <a:spLocks noGrp="1" noRot="1" noChangeAspect="1" noChangeArrowheads="1" noTextEdit="1"/>
          </p:cNvSpPr>
          <p:nvPr>
            <p:ph type="sldImg"/>
          </p:nvPr>
        </p:nvSpPr>
        <p:spPr>
          <a:xfrm>
            <a:off x="1144588" y="685800"/>
            <a:ext cx="4570412" cy="3427413"/>
          </a:xfrm>
          <a:ln/>
        </p:spPr>
      </p:sp>
      <p:sp>
        <p:nvSpPr>
          <p:cNvPr id="70659"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FAF04-4A1F-4CF6-9D14-90D6A9F38574}" type="slidenum">
              <a:rPr lang="en-US"/>
              <a:pPr/>
              <a:t>96</a:t>
            </a:fld>
            <a:endParaRPr lang="en-US"/>
          </a:p>
        </p:txBody>
      </p:sp>
      <p:sp>
        <p:nvSpPr>
          <p:cNvPr id="72706" name="Rectangle 2"/>
          <p:cNvSpPr>
            <a:spLocks noGrp="1" noRot="1" noChangeAspect="1" noChangeArrowheads="1" noTextEdit="1"/>
          </p:cNvSpPr>
          <p:nvPr>
            <p:ph type="sldImg"/>
          </p:nvPr>
        </p:nvSpPr>
        <p:spPr>
          <a:xfrm>
            <a:off x="1144588" y="685800"/>
            <a:ext cx="4570412" cy="3427413"/>
          </a:xfrm>
          <a:ln/>
        </p:spPr>
      </p:sp>
      <p:sp>
        <p:nvSpPr>
          <p:cNvPr id="72707"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F8650-6D99-489A-B582-19F6EDF96379}" type="slidenum">
              <a:rPr lang="en-US"/>
              <a:pPr/>
              <a:t>97</a:t>
            </a:fld>
            <a:endParaRPr lang="en-US"/>
          </a:p>
        </p:txBody>
      </p:sp>
      <p:sp>
        <p:nvSpPr>
          <p:cNvPr id="74754" name="Rectangle 2"/>
          <p:cNvSpPr>
            <a:spLocks noGrp="1" noRot="1" noChangeAspect="1" noChangeArrowheads="1" noTextEdit="1"/>
          </p:cNvSpPr>
          <p:nvPr>
            <p:ph type="sldImg"/>
          </p:nvPr>
        </p:nvSpPr>
        <p:spPr>
          <a:xfrm>
            <a:off x="1144588" y="685800"/>
            <a:ext cx="4570412" cy="3427413"/>
          </a:xfrm>
          <a:ln/>
        </p:spPr>
      </p:sp>
      <p:sp>
        <p:nvSpPr>
          <p:cNvPr id="74755"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ar-SA" dirty="0" smtClean="0"/>
              <a:t>                                                 </a:t>
            </a:r>
            <a:endParaRPr lang="fr-FR" dirty="0"/>
          </a:p>
        </p:txBody>
      </p:sp>
      <p:sp>
        <p:nvSpPr>
          <p:cNvPr id="4" name="Espace réservé du numéro de diapositive 3"/>
          <p:cNvSpPr>
            <a:spLocks noGrp="1"/>
          </p:cNvSpPr>
          <p:nvPr>
            <p:ph type="sldNum" sz="quarter" idx="10"/>
          </p:nvPr>
        </p:nvSpPr>
        <p:spPr/>
        <p:txBody>
          <a:bodyPr/>
          <a:lstStyle/>
          <a:p>
            <a:fld id="{B3484256-5274-49E8-B9D7-17622C68C735}" type="slidenum">
              <a:rPr lang="fr-FR" smtClean="0"/>
              <a:pPr/>
              <a:t>9</a:t>
            </a:fld>
            <a:endParaRPr lang="fr-FR"/>
          </a:p>
        </p:txBody>
      </p:sp>
    </p:spTree>
    <p:extLst>
      <p:ext uri="{BB962C8B-B14F-4D97-AF65-F5344CB8AC3E}">
        <p14:creationId xmlns:p14="http://schemas.microsoft.com/office/powerpoint/2010/main" xmlns="" val="233616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439A5-F0B8-4492-9133-EC12777DAC18}" type="slidenum">
              <a:rPr lang="en-US"/>
              <a:pPr/>
              <a:t>70</a:t>
            </a:fld>
            <a:endParaRPr lang="en-US"/>
          </a:p>
        </p:txBody>
      </p:sp>
      <p:sp>
        <p:nvSpPr>
          <p:cNvPr id="107522" name="Rectangle 2"/>
          <p:cNvSpPr>
            <a:spLocks noGrp="1" noRot="1" noChangeAspect="1" noTextEdit="1"/>
          </p:cNvSpPr>
          <p:nvPr>
            <p:ph type="sldImg"/>
          </p:nvPr>
        </p:nvSpPr>
        <p:spPr>
          <a:xfrm>
            <a:off x="1144588" y="685800"/>
            <a:ext cx="4570412" cy="3427413"/>
          </a:xfrm>
          <a:ln/>
        </p:spPr>
      </p:sp>
      <p:sp>
        <p:nvSpPr>
          <p:cNvPr id="107523" name="Rectangle 3"/>
          <p:cNvSpPr>
            <a:spLocks noGrp="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0E8888-F522-44FD-B1BF-7F6E828EC915}" type="slidenum">
              <a:rPr lang="en-US"/>
              <a:pPr/>
              <a:t>71</a:t>
            </a:fld>
            <a:endParaRPr lang="en-US"/>
          </a:p>
        </p:txBody>
      </p:sp>
      <p:sp>
        <p:nvSpPr>
          <p:cNvPr id="109570" name="Rectangle 2"/>
          <p:cNvSpPr>
            <a:spLocks noGrp="1" noRot="1" noChangeAspect="1" noChangeArrowheads="1" noTextEdit="1"/>
          </p:cNvSpPr>
          <p:nvPr>
            <p:ph type="sldImg"/>
          </p:nvPr>
        </p:nvSpPr>
        <p:spPr>
          <a:xfrm>
            <a:off x="1144588" y="685800"/>
            <a:ext cx="4570412" cy="3427413"/>
          </a:xfrm>
          <a:ln/>
        </p:spPr>
      </p:sp>
      <p:sp>
        <p:nvSpPr>
          <p:cNvPr id="109571"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6056A-CC3B-427A-B74F-C902FB76865E}" type="slidenum">
              <a:rPr lang="en-US"/>
              <a:pPr/>
              <a:t>72</a:t>
            </a:fld>
            <a:endParaRPr lang="en-US"/>
          </a:p>
        </p:txBody>
      </p:sp>
      <p:sp>
        <p:nvSpPr>
          <p:cNvPr id="111618" name="Rectangle 2"/>
          <p:cNvSpPr>
            <a:spLocks noGrp="1" noRot="1" noChangeAspect="1" noChangeArrowheads="1" noTextEdit="1"/>
          </p:cNvSpPr>
          <p:nvPr>
            <p:ph type="sldImg"/>
          </p:nvPr>
        </p:nvSpPr>
        <p:spPr>
          <a:xfrm>
            <a:off x="1144588" y="685800"/>
            <a:ext cx="4570412" cy="3427413"/>
          </a:xfrm>
          <a:ln/>
        </p:spPr>
      </p:sp>
      <p:sp>
        <p:nvSpPr>
          <p:cNvPr id="111619"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A8255-19FA-4C3B-9F5E-05E6A76FD2BF}" type="slidenum">
              <a:rPr lang="en-US"/>
              <a:pPr/>
              <a:t>73</a:t>
            </a:fld>
            <a:endParaRPr lang="en-US"/>
          </a:p>
        </p:txBody>
      </p:sp>
      <p:sp>
        <p:nvSpPr>
          <p:cNvPr id="113666" name="Rectangle 2"/>
          <p:cNvSpPr>
            <a:spLocks noGrp="1" noRot="1" noChangeAspect="1" noChangeArrowheads="1" noTextEdit="1"/>
          </p:cNvSpPr>
          <p:nvPr>
            <p:ph type="sldImg"/>
          </p:nvPr>
        </p:nvSpPr>
        <p:spPr>
          <a:xfrm>
            <a:off x="1144588" y="685800"/>
            <a:ext cx="4570412" cy="3427413"/>
          </a:xfrm>
          <a:ln/>
        </p:spPr>
      </p:sp>
      <p:sp>
        <p:nvSpPr>
          <p:cNvPr id="113667"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D03EF-A35C-44F4-8B10-1E89853149C7}" type="slidenum">
              <a:rPr lang="en-US"/>
              <a:pPr/>
              <a:t>79</a:t>
            </a:fld>
            <a:endParaRPr lang="en-US"/>
          </a:p>
        </p:txBody>
      </p:sp>
      <p:sp>
        <p:nvSpPr>
          <p:cNvPr id="37890" name="Rectangle 2"/>
          <p:cNvSpPr>
            <a:spLocks noGrp="1" noRot="1" noChangeAspect="1" noChangeArrowheads="1" noTextEdit="1"/>
          </p:cNvSpPr>
          <p:nvPr>
            <p:ph type="sldImg"/>
          </p:nvPr>
        </p:nvSpPr>
        <p:spPr>
          <a:xfrm>
            <a:off x="1144588" y="685800"/>
            <a:ext cx="4570412" cy="3427413"/>
          </a:xfrm>
          <a:ln/>
        </p:spPr>
      </p:sp>
      <p:sp>
        <p:nvSpPr>
          <p:cNvPr id="37891"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FA4F6-B169-47CE-8B6D-B6602EF7F7D7}" type="slidenum">
              <a:rPr lang="en-US"/>
              <a:pPr/>
              <a:t>80</a:t>
            </a:fld>
            <a:endParaRPr lang="en-US"/>
          </a:p>
        </p:txBody>
      </p:sp>
      <p:sp>
        <p:nvSpPr>
          <p:cNvPr id="39938" name="Rectangle 2"/>
          <p:cNvSpPr>
            <a:spLocks noGrp="1" noRot="1" noChangeAspect="1" noChangeArrowheads="1" noTextEdit="1"/>
          </p:cNvSpPr>
          <p:nvPr>
            <p:ph type="sldImg"/>
          </p:nvPr>
        </p:nvSpPr>
        <p:spPr>
          <a:xfrm>
            <a:off x="1144588" y="685800"/>
            <a:ext cx="4570412" cy="3427413"/>
          </a:xfrm>
          <a:ln/>
        </p:spPr>
      </p:sp>
      <p:sp>
        <p:nvSpPr>
          <p:cNvPr id="39939" name="Rectangle 3"/>
          <p:cNvSpPr>
            <a:spLocks noGrp="1" noChangeArrowheads="1"/>
          </p:cNvSpPr>
          <p:nvPr>
            <p:ph type="body" idx="1"/>
          </p:nvPr>
        </p:nvSpPr>
        <p:spPr>
          <a:xfrm>
            <a:off x="685800" y="4341813"/>
            <a:ext cx="5486400" cy="4116387"/>
          </a:xfrm>
        </p:spPr>
        <p:txBody>
          <a:bodyPr lIns="91421" tIns="45711" rIns="91421" bIns="45711"/>
          <a:lstStyle/>
          <a:p>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282692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113565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362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pPr>
              <a:defRPr/>
            </a:pPr>
            <a:r>
              <a:rPr lang="en-US"/>
              <a:t>http://faculty.ksu.edu.sa/amustafa</a:t>
            </a:r>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pPr>
              <a:defRPr/>
            </a:pPr>
            <a:fld id="{0FDB2C85-DEF6-4522-B3D6-F5827E6C97C6}" type="slidenum">
              <a:rPr lang="en-US"/>
              <a:pPr>
                <a:defRPr/>
              </a:pPr>
              <a:t>‹N°›</a:t>
            </a:fld>
            <a:endParaRPr lang="en-US"/>
          </a:p>
        </p:txBody>
      </p:sp>
      <p:sp>
        <p:nvSpPr>
          <p:cNvPr id="8" name="Date Placeholder 7"/>
          <p:cNvSpPr>
            <a:spLocks noGrp="1"/>
          </p:cNvSpPr>
          <p:nvPr>
            <p:ph type="dt" sz="half" idx="12"/>
          </p:nvPr>
        </p:nvSpPr>
        <p:spPr>
          <a:xfrm>
            <a:off x="457200" y="6245225"/>
            <a:ext cx="2133600" cy="476250"/>
          </a:xfr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r>
              <a:rPr lang="en-US"/>
              <a:t>http://faculty.ksu.edu.sa/amustafa</a:t>
            </a: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D120F0BE-E085-44DB-ABBA-C8490DD637AA}" type="slidenum">
              <a:rPr lang="en-US"/>
              <a:pPr>
                <a:defRPr/>
              </a:pPr>
              <a:t>‹N°›</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52946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13091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21988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235187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91526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390487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329221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5E825EE-1152-4B61-A849-CC1E1DBB78BA}" type="datetimeFigureOut">
              <a:rPr lang="fr-FR" smtClean="0"/>
              <a:pPr/>
              <a:t>29/10/2019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119623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825EE-1152-4B61-A849-CC1E1DBB78BA}" type="datetimeFigureOut">
              <a:rPr lang="fr-FR" smtClean="0"/>
              <a:pPr/>
              <a:t>29/10/2019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2AEA0-8205-4ECD-B56D-5010E276DBCF}" type="slidenum">
              <a:rPr lang="fr-FR" smtClean="0"/>
              <a:pPr/>
              <a:t>‹N°›</a:t>
            </a:fld>
            <a:endParaRPr lang="fr-FR"/>
          </a:p>
        </p:txBody>
      </p:sp>
    </p:spTree>
    <p:extLst>
      <p:ext uri="{BB962C8B-B14F-4D97-AF65-F5344CB8AC3E}">
        <p14:creationId xmlns:p14="http://schemas.microsoft.com/office/powerpoint/2010/main" xmlns="" val="3166598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7.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8.v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subTitle" idx="1"/>
          </p:nvPr>
        </p:nvSpPr>
        <p:spPr>
          <a:xfrm>
            <a:off x="644450" y="642918"/>
            <a:ext cx="7921625" cy="3577550"/>
          </a:xfrm>
          <a:ln w="76200" cmpd="tri">
            <a:solidFill>
              <a:schemeClr val="tx1"/>
            </a:solidFill>
            <a:miter lim="800000"/>
            <a:headEnd/>
            <a:tailEnd/>
          </a:ln>
        </p:spPr>
        <p:txBody>
          <a:bodyPr>
            <a:normAutofit/>
          </a:bodyPr>
          <a:lstStyle/>
          <a:p>
            <a:pPr algn="ctr" rtl="1" eaLnBrk="1" hangingPunct="1">
              <a:buFontTx/>
              <a:buNone/>
            </a:pPr>
            <a:r>
              <a:rPr lang="ar-SA" b="1" dirty="0" smtClean="0">
                <a:solidFill>
                  <a:schemeClr val="tx1"/>
                </a:solidFill>
              </a:rPr>
              <a:t>الاختبارات </a:t>
            </a:r>
            <a:r>
              <a:rPr lang="ar-SA" b="1" dirty="0" err="1" smtClean="0">
                <a:solidFill>
                  <a:schemeClr val="tx1"/>
                </a:solidFill>
              </a:rPr>
              <a:t>المعلمية</a:t>
            </a:r>
            <a:r>
              <a:rPr lang="ar-SA" b="1" dirty="0" smtClean="0">
                <a:solidFill>
                  <a:schemeClr val="tx1"/>
                </a:solidFill>
              </a:rPr>
              <a:t> و </a:t>
            </a:r>
            <a:r>
              <a:rPr lang="ar-SA" b="1" dirty="0" err="1" smtClean="0">
                <a:solidFill>
                  <a:schemeClr val="tx1"/>
                </a:solidFill>
              </a:rPr>
              <a:t>اللامعلمية</a:t>
            </a:r>
            <a:r>
              <a:rPr lang="ar-SA" b="1" dirty="0" smtClean="0">
                <a:solidFill>
                  <a:schemeClr val="tx1"/>
                </a:solidFill>
              </a:rPr>
              <a:t> </a:t>
            </a:r>
            <a:endParaRPr lang="fr-FR" b="1" dirty="0" smtClean="0">
              <a:solidFill>
                <a:schemeClr val="tx1"/>
              </a:solidFill>
            </a:endParaRPr>
          </a:p>
          <a:p>
            <a:pPr algn="ctr" rtl="1" eaLnBrk="1" hangingPunct="1">
              <a:buFontTx/>
              <a:buNone/>
            </a:pPr>
            <a:r>
              <a:rPr lang="ar-SA" b="1" dirty="0" smtClean="0">
                <a:solidFill>
                  <a:schemeClr val="tx1"/>
                </a:solidFill>
              </a:rPr>
              <a:t> باستخدام البرنامج الإحصائي </a:t>
            </a:r>
            <a:r>
              <a:rPr lang="fr-FR" b="1" dirty="0" smtClean="0">
                <a:solidFill>
                  <a:schemeClr val="tx1"/>
                </a:solidFill>
              </a:rPr>
              <a:t>SPSS</a:t>
            </a:r>
            <a:endParaRPr lang="fr-FR" dirty="0" smtClean="0">
              <a:solidFill>
                <a:schemeClr val="tx1"/>
              </a:solidFill>
            </a:endParaRPr>
          </a:p>
        </p:txBody>
      </p:sp>
    </p:spTree>
    <p:extLst>
      <p:ext uri="{BB962C8B-B14F-4D97-AF65-F5344CB8AC3E}">
        <p14:creationId xmlns:p14="http://schemas.microsoft.com/office/powerpoint/2010/main" xmlns="" val="772441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dirty="0" smtClean="0"/>
              <a:t>البيانات </a:t>
            </a:r>
            <a:r>
              <a:rPr lang="ar-SA" dirty="0" err="1" smtClean="0"/>
              <a:t>المعلمية</a:t>
            </a:r>
            <a:r>
              <a:rPr lang="ar-SA" dirty="0" smtClean="0"/>
              <a:t> </a:t>
            </a:r>
            <a:r>
              <a:rPr lang="ar-SA" dirty="0" err="1" smtClean="0"/>
              <a:t>واللامعلمية</a:t>
            </a:r>
            <a:endParaRPr lang="fr-FR" dirty="0"/>
          </a:p>
        </p:txBody>
      </p:sp>
      <p:sp>
        <p:nvSpPr>
          <p:cNvPr id="3" name="Espace réservé du texte 2"/>
          <p:cNvSpPr>
            <a:spLocks noGrp="1"/>
          </p:cNvSpPr>
          <p:nvPr>
            <p:ph type="body" idx="1"/>
          </p:nvPr>
        </p:nvSpPr>
        <p:spPr/>
        <p:txBody>
          <a:bodyPr>
            <a:normAutofit/>
          </a:bodyPr>
          <a:lstStyle/>
          <a:p>
            <a:pPr algn="r" rtl="1"/>
            <a:r>
              <a:rPr lang="ar-SA" sz="2800" dirty="0" smtClean="0">
                <a:solidFill>
                  <a:srgbClr val="FF0000"/>
                </a:solidFill>
              </a:rPr>
              <a:t>تكون البيانات </a:t>
            </a:r>
            <a:r>
              <a:rPr lang="ar-SA" sz="2800" dirty="0" err="1" smtClean="0">
                <a:solidFill>
                  <a:srgbClr val="FF0000"/>
                </a:solidFill>
              </a:rPr>
              <a:t>لامعلمية</a:t>
            </a:r>
            <a:r>
              <a:rPr lang="ar-SA" sz="2800" dirty="0" smtClean="0">
                <a:solidFill>
                  <a:srgbClr val="FF0000"/>
                </a:solidFill>
              </a:rPr>
              <a:t> إذا كانت:</a:t>
            </a:r>
            <a:endParaRPr lang="fr-FR" sz="2800" dirty="0">
              <a:solidFill>
                <a:srgbClr val="FF0000"/>
              </a:solidFill>
            </a:endParaRPr>
          </a:p>
        </p:txBody>
      </p:sp>
      <p:sp>
        <p:nvSpPr>
          <p:cNvPr id="4" name="Espace réservé du contenu 3"/>
          <p:cNvSpPr>
            <a:spLocks noGrp="1"/>
          </p:cNvSpPr>
          <p:nvPr>
            <p:ph sz="half" idx="2"/>
          </p:nvPr>
        </p:nvSpPr>
        <p:spPr>
          <a:xfrm>
            <a:off x="457200" y="2780927"/>
            <a:ext cx="4040188" cy="3345235"/>
          </a:xfrm>
        </p:spPr>
        <p:txBody>
          <a:bodyPr/>
          <a:lstStyle/>
          <a:p>
            <a:pPr algn="r" rtl="1"/>
            <a:r>
              <a:rPr lang="ar-SA" sz="3200" dirty="0" smtClean="0"/>
              <a:t>مقاييس البيانات وصفية         ( تصنيفي ، تسلسلي).</a:t>
            </a:r>
          </a:p>
          <a:p>
            <a:pPr algn="r" rtl="1"/>
            <a:r>
              <a:rPr lang="ar-SA" sz="3200" dirty="0" smtClean="0"/>
              <a:t>مقاييس البيانات كمية             ( نسبي أو فئوي ) لا تتبع التوزيع الطبيعي.</a:t>
            </a:r>
            <a:endParaRPr lang="fr-FR" sz="3200" dirty="0"/>
          </a:p>
        </p:txBody>
      </p:sp>
      <p:sp>
        <p:nvSpPr>
          <p:cNvPr id="5" name="Espace réservé du texte 4"/>
          <p:cNvSpPr>
            <a:spLocks noGrp="1"/>
          </p:cNvSpPr>
          <p:nvPr>
            <p:ph type="body" sz="quarter" idx="3"/>
          </p:nvPr>
        </p:nvSpPr>
        <p:spPr/>
        <p:txBody>
          <a:bodyPr>
            <a:noAutofit/>
          </a:bodyPr>
          <a:lstStyle/>
          <a:p>
            <a:pPr algn="r" rtl="1"/>
            <a:r>
              <a:rPr lang="ar-SA" sz="2800" dirty="0" smtClean="0">
                <a:solidFill>
                  <a:srgbClr val="FF0000"/>
                </a:solidFill>
              </a:rPr>
              <a:t>تكون البيانات </a:t>
            </a:r>
            <a:r>
              <a:rPr lang="ar-SA" sz="2800" dirty="0" err="1" smtClean="0">
                <a:solidFill>
                  <a:srgbClr val="FF0000"/>
                </a:solidFill>
              </a:rPr>
              <a:t>معلمية</a:t>
            </a:r>
            <a:r>
              <a:rPr lang="ar-SA" sz="2800" dirty="0" smtClean="0">
                <a:solidFill>
                  <a:srgbClr val="FF0000"/>
                </a:solidFill>
              </a:rPr>
              <a:t> إذا تحقق:</a:t>
            </a:r>
            <a:endParaRPr lang="fr-FR" sz="2800" dirty="0">
              <a:solidFill>
                <a:srgbClr val="FF0000"/>
              </a:solidFill>
            </a:endParaRPr>
          </a:p>
        </p:txBody>
      </p:sp>
      <p:sp>
        <p:nvSpPr>
          <p:cNvPr id="6" name="Espace réservé du contenu 5"/>
          <p:cNvSpPr>
            <a:spLocks noGrp="1"/>
          </p:cNvSpPr>
          <p:nvPr>
            <p:ph sz="quarter" idx="4"/>
          </p:nvPr>
        </p:nvSpPr>
        <p:spPr>
          <a:xfrm>
            <a:off x="4645025" y="2636913"/>
            <a:ext cx="4041775" cy="3489250"/>
          </a:xfrm>
        </p:spPr>
        <p:txBody>
          <a:bodyPr>
            <a:normAutofit/>
          </a:bodyPr>
          <a:lstStyle/>
          <a:p>
            <a:pPr algn="r" rtl="1"/>
            <a:r>
              <a:rPr lang="ar-SA" sz="3200" dirty="0" smtClean="0"/>
              <a:t>مقاييس البيانات كمية                     (نسبي ، فئوي).</a:t>
            </a:r>
          </a:p>
          <a:p>
            <a:pPr algn="r" rtl="1"/>
            <a:r>
              <a:rPr lang="ar-SA" sz="3200" dirty="0" smtClean="0"/>
              <a:t>يتبع التوزيع الطبيعي</a:t>
            </a:r>
            <a:endParaRPr lang="fr-FR" sz="3200" dirty="0"/>
          </a:p>
        </p:txBody>
      </p:sp>
    </p:spTree>
    <p:extLst>
      <p:ext uri="{BB962C8B-B14F-4D97-AF65-F5344CB8AC3E}">
        <p14:creationId xmlns:p14="http://schemas.microsoft.com/office/powerpoint/2010/main" xmlns="" val="3729916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b="1" dirty="0" smtClean="0"/>
              <a:t>تحديد </a:t>
            </a:r>
            <a:r>
              <a:rPr lang="ar-SA" b="1" dirty="0" err="1" smtClean="0"/>
              <a:t>معلمية</a:t>
            </a:r>
            <a:r>
              <a:rPr lang="ar-SA" b="1" dirty="0" smtClean="0"/>
              <a:t> البيانات ولا </a:t>
            </a:r>
            <a:r>
              <a:rPr lang="ar-SA" b="1" dirty="0" err="1" smtClean="0"/>
              <a:t>معلميتها</a:t>
            </a:r>
            <a:r>
              <a:rPr lang="ar-SA" b="1" dirty="0" smtClean="0"/>
              <a:t> بالاعتماد على </a:t>
            </a:r>
            <a:r>
              <a:rPr lang="fr-FR" b="1" dirty="0" smtClean="0"/>
              <a:t>SPSS</a:t>
            </a:r>
            <a:r>
              <a:rPr lang="ar-SA" b="1" dirty="0" smtClean="0"/>
              <a:t>برنامج </a:t>
            </a:r>
            <a:endParaRPr lang="fr-FR" b="1" dirty="0"/>
          </a:p>
        </p:txBody>
      </p:sp>
      <p:sp>
        <p:nvSpPr>
          <p:cNvPr id="3" name="Espace réservé du contenu 2"/>
          <p:cNvSpPr>
            <a:spLocks noGrp="1"/>
          </p:cNvSpPr>
          <p:nvPr>
            <p:ph idx="1"/>
          </p:nvPr>
        </p:nvSpPr>
        <p:spPr/>
        <p:txBody>
          <a:bodyPr/>
          <a:lstStyle/>
          <a:p>
            <a:pPr algn="r" rtl="1"/>
            <a:r>
              <a:rPr lang="ar-SA" dirty="0" smtClean="0"/>
              <a:t>إذا كانت  مقاييس البيانات وصفية فإنه وكما سبق الإشارة إليه فإن البيانات </a:t>
            </a:r>
            <a:r>
              <a:rPr lang="ar-SA" dirty="0" err="1" smtClean="0"/>
              <a:t>معلمية</a:t>
            </a:r>
            <a:r>
              <a:rPr lang="ar-SA" dirty="0" smtClean="0"/>
              <a:t> وبالتالي يلجأ إلى الأساليب الإحصائية </a:t>
            </a:r>
            <a:r>
              <a:rPr lang="ar-SA" dirty="0" err="1" smtClean="0"/>
              <a:t>اللامعلمية</a:t>
            </a:r>
            <a:r>
              <a:rPr lang="ar-SA" dirty="0" smtClean="0"/>
              <a:t>.</a:t>
            </a:r>
          </a:p>
          <a:p>
            <a:pPr algn="r" rtl="1"/>
            <a:r>
              <a:rPr lang="ar-SA" dirty="0" smtClean="0"/>
              <a:t>أما إذا كانت مقاييس البيانات كمية فإن أهم مرحلة  - بل أولها -  ينبغي على الباحث القيام بها قبل تحديد الأساليب الإحصائية هي التعرف على طبيعة التوزيع الاحتمالي لها وذلك بالاعتماد على أحد الاختبارين</a:t>
            </a:r>
            <a:r>
              <a:rPr lang="fr-FR" dirty="0" smtClean="0"/>
              <a:t> </a:t>
            </a:r>
            <a:r>
              <a:rPr lang="ar-SA" dirty="0" smtClean="0"/>
              <a:t> </a:t>
            </a:r>
            <a:r>
              <a:rPr lang="ar-SA" dirty="0" err="1" smtClean="0"/>
              <a:t>كولموغروف</a:t>
            </a:r>
            <a:r>
              <a:rPr lang="ar-SA" dirty="0" smtClean="0"/>
              <a:t> سمير نوف </a:t>
            </a:r>
            <a:r>
              <a:rPr lang="ar-SA" dirty="0" err="1" smtClean="0"/>
              <a:t>وشبيرو</a:t>
            </a:r>
            <a:r>
              <a:rPr lang="ar-SA" dirty="0" smtClean="0"/>
              <a:t> ويلك وفق ما يلي: </a:t>
            </a:r>
            <a:endParaRPr lang="fr-FR" dirty="0"/>
          </a:p>
        </p:txBody>
      </p:sp>
    </p:spTree>
    <p:extLst>
      <p:ext uri="{BB962C8B-B14F-4D97-AF65-F5344CB8AC3E}">
        <p14:creationId xmlns:p14="http://schemas.microsoft.com/office/powerpoint/2010/main" xmlns="" val="2059087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b="1" dirty="0" smtClean="0"/>
              <a:t>متى يتم استخدام كل  من </a:t>
            </a:r>
            <a:r>
              <a:rPr lang="ar-SA" b="1" dirty="0" err="1" smtClean="0"/>
              <a:t>كولموغروف</a:t>
            </a:r>
            <a:r>
              <a:rPr lang="ar-SA" b="1" dirty="0" smtClean="0"/>
              <a:t> سمير نوف  </a:t>
            </a:r>
            <a:r>
              <a:rPr lang="ar-SA" b="1" dirty="0" err="1" smtClean="0"/>
              <a:t>وشبيرو</a:t>
            </a:r>
            <a:r>
              <a:rPr lang="ar-SA" b="1" dirty="0" smtClean="0"/>
              <a:t> ويلك </a:t>
            </a:r>
            <a:r>
              <a:rPr lang="ar-SA" dirty="0" smtClean="0"/>
              <a:t>؟</a:t>
            </a:r>
            <a:endParaRPr lang="fr-FR" dirty="0"/>
          </a:p>
        </p:txBody>
      </p:sp>
      <p:sp>
        <p:nvSpPr>
          <p:cNvPr id="3" name="Espace réservé du contenu 2"/>
          <p:cNvSpPr>
            <a:spLocks noGrp="1"/>
          </p:cNvSpPr>
          <p:nvPr>
            <p:ph idx="1"/>
          </p:nvPr>
        </p:nvSpPr>
        <p:spPr>
          <a:xfrm>
            <a:off x="457200" y="2204865"/>
            <a:ext cx="8229600" cy="3384376"/>
          </a:xfrm>
        </p:spPr>
        <p:txBody>
          <a:bodyPr/>
          <a:lstStyle/>
          <a:p>
            <a:pPr algn="r" rtl="1"/>
            <a:r>
              <a:rPr lang="ar-SA" b="1" dirty="0" smtClean="0"/>
              <a:t>اختبار </a:t>
            </a:r>
            <a:r>
              <a:rPr lang="ar-SA" b="1" dirty="0" err="1" smtClean="0"/>
              <a:t>كولموغروف</a:t>
            </a:r>
            <a:r>
              <a:rPr lang="ar-SA" b="1" dirty="0" smtClean="0"/>
              <a:t> سمير نوف:</a:t>
            </a:r>
          </a:p>
          <a:p>
            <a:pPr marL="0" indent="0" algn="r" rtl="1">
              <a:buNone/>
            </a:pPr>
            <a:r>
              <a:rPr lang="ar-SA" dirty="0" smtClean="0"/>
              <a:t>إذا كان عدد الحالات أكبر من</a:t>
            </a:r>
            <a:r>
              <a:rPr lang="fr-FR" dirty="0" smtClean="0"/>
              <a:t>50 </a:t>
            </a:r>
            <a:r>
              <a:rPr lang="ar-SA" dirty="0" smtClean="0"/>
              <a:t> في كل مجموعة.</a:t>
            </a:r>
          </a:p>
          <a:p>
            <a:pPr algn="r" rtl="1"/>
            <a:r>
              <a:rPr lang="ar-SA" b="1" dirty="0" smtClean="0"/>
              <a:t>اختبار </a:t>
            </a:r>
            <a:r>
              <a:rPr lang="ar-SA" b="1" dirty="0" err="1" smtClean="0"/>
              <a:t>شبيرو</a:t>
            </a:r>
            <a:r>
              <a:rPr lang="ar-SA" b="1" dirty="0" smtClean="0"/>
              <a:t> ويلك :</a:t>
            </a:r>
          </a:p>
          <a:p>
            <a:pPr marL="0" indent="0" algn="r" rtl="1">
              <a:buNone/>
            </a:pPr>
            <a:r>
              <a:rPr lang="ar-SA" dirty="0"/>
              <a:t> </a:t>
            </a:r>
            <a:r>
              <a:rPr lang="ar-SA" dirty="0" smtClean="0"/>
              <a:t>إذا كان عدد الحالات </a:t>
            </a:r>
            <a:r>
              <a:rPr lang="fr-FR" dirty="0">
                <a:solidFill>
                  <a:prstClr val="black"/>
                </a:solidFill>
              </a:rPr>
              <a:t>50</a:t>
            </a:r>
            <a:r>
              <a:rPr lang="ar-SA" smtClean="0"/>
              <a:t> فأقل </a:t>
            </a:r>
            <a:r>
              <a:rPr lang="ar-SA" dirty="0" smtClean="0"/>
              <a:t>في كل مجموعة.</a:t>
            </a:r>
            <a:endParaRPr lang="fr-FR" dirty="0" smtClean="0"/>
          </a:p>
          <a:p>
            <a:pPr marL="0" indent="0" algn="r" rtl="1">
              <a:buNone/>
            </a:pPr>
            <a:endParaRPr lang="ar-SA" dirty="0" smtClean="0"/>
          </a:p>
        </p:txBody>
      </p:sp>
    </p:spTree>
    <p:extLst>
      <p:ext uri="{BB962C8B-B14F-4D97-AF65-F5344CB8AC3E}">
        <p14:creationId xmlns:p14="http://schemas.microsoft.com/office/powerpoint/2010/main" xmlns="" val="4131329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dirty="0" smtClean="0"/>
              <a:t>خطوات تنفيذ اختبار التوزيع الطبيعي بالاعتماد على برنامج </a:t>
            </a:r>
            <a:r>
              <a:rPr lang="fr-FR" dirty="0" smtClean="0"/>
              <a:t>SPSS</a:t>
            </a:r>
            <a:endParaRPr lang="fr-FR" dirty="0"/>
          </a:p>
        </p:txBody>
      </p:sp>
      <p:sp>
        <p:nvSpPr>
          <p:cNvPr id="3" name="Espace réservé du contenu 2"/>
          <p:cNvSpPr>
            <a:spLocks noGrp="1"/>
          </p:cNvSpPr>
          <p:nvPr>
            <p:ph idx="1"/>
          </p:nvPr>
        </p:nvSpPr>
        <p:spPr>
          <a:xfrm>
            <a:off x="4499992" y="1484784"/>
            <a:ext cx="4186808" cy="2952328"/>
          </a:xfrm>
        </p:spPr>
        <p:txBody>
          <a:bodyPr/>
          <a:lstStyle/>
          <a:p>
            <a:pPr marL="0" indent="0" algn="just" rtl="1">
              <a:buNone/>
            </a:pPr>
            <a:r>
              <a:rPr lang="fr-FR" dirty="0"/>
              <a:t>1</a:t>
            </a:r>
            <a:r>
              <a:rPr lang="ar-SA" dirty="0" smtClean="0"/>
              <a:t>- </a:t>
            </a:r>
            <a:r>
              <a:rPr lang="ar-SA" sz="2400" dirty="0" smtClean="0"/>
              <a:t>من قائمة شريط القوائم نختار  </a:t>
            </a:r>
            <a:r>
              <a:rPr lang="fr-FR" sz="2400" dirty="0" err="1" smtClean="0"/>
              <a:t>Analyze</a:t>
            </a:r>
            <a:endParaRPr lang="fr-FR" dirty="0" smtClean="0"/>
          </a:p>
          <a:p>
            <a:pPr marL="0" indent="0" algn="just" rtl="1">
              <a:buNone/>
            </a:pPr>
            <a:r>
              <a:rPr lang="fr-FR" dirty="0" smtClean="0"/>
              <a:t>2</a:t>
            </a:r>
            <a:r>
              <a:rPr lang="ar-SA" dirty="0" smtClean="0"/>
              <a:t>- </a:t>
            </a:r>
            <a:r>
              <a:rPr lang="ar-SA" sz="2400" dirty="0" smtClean="0"/>
              <a:t>ثم نختار </a:t>
            </a:r>
            <a:r>
              <a:rPr lang="fr-FR" sz="2400" dirty="0" smtClean="0"/>
              <a:t>Descriptive </a:t>
            </a:r>
            <a:r>
              <a:rPr lang="fr-FR" sz="2400" dirty="0" err="1" smtClean="0"/>
              <a:t>Statistics</a:t>
            </a:r>
            <a:endParaRPr lang="fr-FR" dirty="0" smtClean="0"/>
          </a:p>
          <a:p>
            <a:pPr marL="0" indent="0" algn="just" rtl="1">
              <a:buNone/>
            </a:pPr>
            <a:r>
              <a:rPr lang="fr-FR" dirty="0" smtClean="0"/>
              <a:t>3</a:t>
            </a:r>
            <a:r>
              <a:rPr lang="ar-SA" dirty="0" smtClean="0"/>
              <a:t>- </a:t>
            </a:r>
            <a:r>
              <a:rPr lang="ar-SA" sz="2400" dirty="0" smtClean="0"/>
              <a:t>ثم نختار </a:t>
            </a:r>
            <a:r>
              <a:rPr lang="fr-FR" sz="2400" dirty="0" smtClean="0"/>
              <a:t>Explore</a:t>
            </a:r>
          </a:p>
          <a:p>
            <a:pPr marL="0" indent="0" algn="just" rtl="1">
              <a:buNone/>
            </a:pPr>
            <a:endParaRPr lang="fr-F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340767"/>
            <a:ext cx="4104456" cy="45365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Connecteur droit avec flèche 4"/>
          <p:cNvCxnSpPr/>
          <p:nvPr/>
        </p:nvCxnSpPr>
        <p:spPr>
          <a:xfrm flipH="1" flipV="1">
            <a:off x="755576" y="1484784"/>
            <a:ext cx="6696744" cy="86409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 name="Connecteur droit avec flèche 6"/>
          <p:cNvCxnSpPr/>
          <p:nvPr/>
        </p:nvCxnSpPr>
        <p:spPr>
          <a:xfrm flipH="1" flipV="1">
            <a:off x="1907704" y="2204864"/>
            <a:ext cx="2736304" cy="57606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Connecteur droit avec flèche 8"/>
          <p:cNvCxnSpPr/>
          <p:nvPr/>
        </p:nvCxnSpPr>
        <p:spPr>
          <a:xfrm flipH="1" flipV="1">
            <a:off x="3635896" y="2996953"/>
            <a:ext cx="2592288" cy="3060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943776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4048" y="273050"/>
            <a:ext cx="3682752" cy="5853113"/>
          </a:xfrm>
        </p:spPr>
        <p:txBody>
          <a:bodyPr/>
          <a:lstStyle/>
          <a:p>
            <a:pPr marL="0" indent="0" algn="just" rtl="1">
              <a:buNone/>
            </a:pPr>
            <a:r>
              <a:rPr lang="fr-FR" dirty="0"/>
              <a:t>4</a:t>
            </a:r>
            <a:r>
              <a:rPr lang="ar-SA" dirty="0" smtClean="0"/>
              <a:t>- بعد هذا تظهر الشاشة الموالية والتي منها </a:t>
            </a:r>
          </a:p>
          <a:p>
            <a:pPr marL="0" indent="0" algn="just" rtl="1">
              <a:buNone/>
            </a:pPr>
            <a:r>
              <a:rPr lang="ar-SA" dirty="0" smtClean="0"/>
              <a:t>نقوم بوضع المتغير في خانة </a:t>
            </a:r>
            <a:r>
              <a:rPr lang="fr-FR" dirty="0" err="1" smtClean="0"/>
              <a:t>Dependent</a:t>
            </a:r>
            <a:endParaRPr lang="ar-SA" dirty="0" smtClean="0"/>
          </a:p>
          <a:p>
            <a:pPr marL="0" indent="0" algn="just" rtl="1">
              <a:buNone/>
            </a:pPr>
            <a:r>
              <a:rPr lang="fr-FR" dirty="0" smtClean="0"/>
              <a:t>5</a:t>
            </a:r>
            <a:r>
              <a:rPr lang="ar-SA" dirty="0" smtClean="0"/>
              <a:t>- نضغط على مستطيل </a:t>
            </a:r>
            <a:r>
              <a:rPr lang="fr-FR" dirty="0" smtClean="0"/>
              <a:t> Plots  </a:t>
            </a:r>
            <a:r>
              <a:rPr lang="ar-SA" dirty="0" smtClean="0"/>
              <a:t> </a:t>
            </a:r>
            <a:r>
              <a:rPr lang="ar-SA" dirty="0" err="1" smtClean="0"/>
              <a:t>ليظهرصندوق</a:t>
            </a:r>
            <a:r>
              <a:rPr lang="ar-SA" dirty="0" smtClean="0"/>
              <a:t> الحوار الموالي:</a:t>
            </a:r>
            <a:endParaRPr lang="fr-FR" dirty="0" smtClean="0"/>
          </a:p>
          <a:p>
            <a:pPr marL="0" indent="0" algn="just" rtl="1">
              <a:buNone/>
            </a:pPr>
            <a:endParaRPr lang="fr-FR" dirty="0"/>
          </a:p>
        </p:txBody>
      </p:sp>
      <p:sp>
        <p:nvSpPr>
          <p:cNvPr id="4" name="Espace réservé du texte 3"/>
          <p:cNvSpPr>
            <a:spLocks noGrp="1"/>
          </p:cNvSpPr>
          <p:nvPr>
            <p:ph type="body" sz="half" idx="2"/>
          </p:nvPr>
        </p:nvSpPr>
        <p:spPr>
          <a:xfrm>
            <a:off x="457200" y="620688"/>
            <a:ext cx="4546848" cy="5505475"/>
          </a:xfrm>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548680"/>
            <a:ext cx="4680520"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2942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60032" y="273050"/>
            <a:ext cx="3826768" cy="5853113"/>
          </a:xfrm>
        </p:spPr>
        <p:txBody>
          <a:bodyPr>
            <a:normAutofit/>
          </a:bodyPr>
          <a:lstStyle/>
          <a:p>
            <a:pPr algn="r" rtl="1"/>
            <a:r>
              <a:rPr lang="ar-SA" dirty="0" smtClean="0"/>
              <a:t>من قائمة</a:t>
            </a:r>
            <a:r>
              <a:rPr lang="fr-FR" dirty="0" smtClean="0"/>
              <a:t> Box Plots </a:t>
            </a:r>
            <a:r>
              <a:rPr lang="ar-SA" dirty="0" smtClean="0"/>
              <a:t>  نختار </a:t>
            </a:r>
            <a:r>
              <a:rPr lang="fr-FR" dirty="0" smtClean="0"/>
              <a:t>None</a:t>
            </a:r>
            <a:r>
              <a:rPr lang="ar-SA" dirty="0" smtClean="0"/>
              <a:t>.</a:t>
            </a:r>
          </a:p>
          <a:p>
            <a:pPr algn="r" rtl="1"/>
            <a:r>
              <a:rPr lang="ar-SA" dirty="0" smtClean="0"/>
              <a:t>ونختار </a:t>
            </a:r>
            <a:r>
              <a:rPr lang="fr-FR" dirty="0" err="1" smtClean="0"/>
              <a:t>Normality</a:t>
            </a:r>
            <a:r>
              <a:rPr lang="fr-FR" dirty="0" smtClean="0"/>
              <a:t> Plots </a:t>
            </a:r>
            <a:r>
              <a:rPr lang="fr-FR" dirty="0" err="1" smtClean="0"/>
              <a:t>With</a:t>
            </a:r>
            <a:r>
              <a:rPr lang="fr-FR" dirty="0" smtClean="0"/>
              <a:t> Tests</a:t>
            </a:r>
            <a:r>
              <a:rPr lang="ar-SA" dirty="0" smtClean="0"/>
              <a:t>.</a:t>
            </a:r>
            <a:endParaRPr lang="fr-FR" dirty="0" smtClean="0"/>
          </a:p>
          <a:p>
            <a:pPr algn="r" rtl="1"/>
            <a:r>
              <a:rPr lang="ar-SA" dirty="0" smtClean="0"/>
              <a:t>ثم نضغط على </a:t>
            </a:r>
          </a:p>
          <a:p>
            <a:pPr marL="0" indent="0" algn="r" rtl="1">
              <a:buNone/>
            </a:pPr>
            <a:r>
              <a:rPr lang="fr-FR" dirty="0" smtClean="0"/>
              <a:t>    Continue    </a:t>
            </a:r>
            <a:r>
              <a:rPr lang="ar-SA" dirty="0" smtClean="0"/>
              <a:t>  </a:t>
            </a:r>
            <a:endParaRPr lang="fr-FR" dirty="0" smtClean="0"/>
          </a:p>
          <a:p>
            <a:pPr algn="r" rtl="1"/>
            <a:r>
              <a:rPr lang="ar-SA" dirty="0" smtClean="0"/>
              <a:t>ثم نضغط على </a:t>
            </a:r>
            <a:r>
              <a:rPr lang="fr-FR" dirty="0" smtClean="0"/>
              <a:t>Ok </a:t>
            </a:r>
            <a:r>
              <a:rPr lang="ar-SA" dirty="0" smtClean="0"/>
              <a:t> من شاشة </a:t>
            </a:r>
            <a:r>
              <a:rPr lang="fr-FR" dirty="0" smtClean="0"/>
              <a:t>Explore</a:t>
            </a:r>
          </a:p>
          <a:p>
            <a:pPr marL="0" indent="0" algn="r" rtl="1">
              <a:buNone/>
            </a:pPr>
            <a:endParaRPr lang="fr-FR" dirty="0"/>
          </a:p>
        </p:txBody>
      </p:sp>
      <p:sp>
        <p:nvSpPr>
          <p:cNvPr id="4" name="Espace réservé du texte 3"/>
          <p:cNvSpPr>
            <a:spLocks noGrp="1"/>
          </p:cNvSpPr>
          <p:nvPr>
            <p:ph type="body" sz="half" idx="2"/>
          </p:nvPr>
        </p:nvSpPr>
        <p:spPr>
          <a:xfrm>
            <a:off x="395536" y="260648"/>
            <a:ext cx="4536504" cy="6408712"/>
          </a:xfrm>
        </p:spPr>
        <p:txBody>
          <a:bodyPr/>
          <a:lstStyle/>
          <a:p>
            <a:endParaRPr lang="fr-F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5276" y="476672"/>
            <a:ext cx="4104456"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276" y="3573016"/>
            <a:ext cx="4104456"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Connecteur droit avec flèche 5"/>
          <p:cNvCxnSpPr/>
          <p:nvPr/>
        </p:nvCxnSpPr>
        <p:spPr>
          <a:xfrm flipH="1">
            <a:off x="1619672" y="476672"/>
            <a:ext cx="3888432" cy="43204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Connecteur droit avec flèche 10"/>
          <p:cNvCxnSpPr/>
          <p:nvPr/>
        </p:nvCxnSpPr>
        <p:spPr>
          <a:xfrm flipH="1">
            <a:off x="1619672" y="1196752"/>
            <a:ext cx="4896544" cy="2880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Connecteur droit avec flèche 13"/>
          <p:cNvCxnSpPr/>
          <p:nvPr/>
        </p:nvCxnSpPr>
        <p:spPr>
          <a:xfrm flipH="1">
            <a:off x="2987824" y="1700808"/>
            <a:ext cx="2520280"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Connecteur droit avec flèche 15"/>
          <p:cNvCxnSpPr/>
          <p:nvPr/>
        </p:nvCxnSpPr>
        <p:spPr>
          <a:xfrm flipH="1" flipV="1">
            <a:off x="1907704" y="3356992"/>
            <a:ext cx="4752528" cy="720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Connecteur droit avec flèche 17"/>
          <p:cNvCxnSpPr/>
          <p:nvPr/>
        </p:nvCxnSpPr>
        <p:spPr>
          <a:xfrm flipH="1">
            <a:off x="1907704" y="3933056"/>
            <a:ext cx="3744416" cy="21602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556457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2339752" y="2348880"/>
            <a:ext cx="648070" cy="288032"/>
          </a:xfrm>
          <a:prstGeom prst="ellipse">
            <a:avLst/>
          </a:prstGeom>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Ellipse 4"/>
          <p:cNvSpPr/>
          <p:nvPr/>
        </p:nvSpPr>
        <p:spPr>
          <a:xfrm>
            <a:off x="2555776" y="2348880"/>
            <a:ext cx="432046"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5508104" y="1268760"/>
            <a:ext cx="3178696" cy="4857403"/>
          </a:xfrm>
        </p:spPr>
        <p:txBody>
          <a:bodyPr/>
          <a:lstStyle/>
          <a:p>
            <a:pPr algn="just" rtl="1"/>
            <a:r>
              <a:rPr lang="ar-SA" dirty="0" smtClean="0"/>
              <a:t>فتظهر نتائج الاختبار في الجدول المقابل.</a:t>
            </a:r>
          </a:p>
          <a:p>
            <a:pPr algn="just" rtl="1"/>
            <a:r>
              <a:rPr lang="ar-SA" dirty="0" smtClean="0"/>
              <a:t>عدد الحالات (حجم العينة ) أكبر من </a:t>
            </a:r>
            <a:r>
              <a:rPr lang="fr-FR" dirty="0" smtClean="0"/>
              <a:t>50</a:t>
            </a:r>
            <a:r>
              <a:rPr lang="ar-SA" dirty="0" smtClean="0"/>
              <a:t> وبالتالي يتم الاعتماد على</a:t>
            </a:r>
            <a:r>
              <a:rPr lang="fr-FR" dirty="0" smtClean="0"/>
              <a:t> </a:t>
            </a:r>
            <a:r>
              <a:rPr lang="ar-SA" dirty="0" smtClean="0"/>
              <a:t>اختبار </a:t>
            </a:r>
            <a:r>
              <a:rPr lang="ar-SA" dirty="0" err="1" smtClean="0"/>
              <a:t>كولموغروف</a:t>
            </a:r>
            <a:r>
              <a:rPr lang="ar-SA" dirty="0" smtClean="0"/>
              <a:t> سمير نوف.</a:t>
            </a:r>
            <a:endParaRPr lang="fr-FR" dirty="0"/>
          </a:p>
        </p:txBody>
      </p:sp>
      <p:sp>
        <p:nvSpPr>
          <p:cNvPr id="4" name="Espace réservé du texte 3"/>
          <p:cNvSpPr>
            <a:spLocks noGrp="1"/>
          </p:cNvSpPr>
          <p:nvPr>
            <p:ph type="body" sz="half" idx="2"/>
          </p:nvPr>
        </p:nvSpPr>
        <p:spPr>
          <a:xfrm>
            <a:off x="395536" y="626305"/>
            <a:ext cx="4834880" cy="5683015"/>
          </a:xfrm>
        </p:spPr>
        <p:txBody>
          <a:bodyPr/>
          <a:lstStyle/>
          <a:p>
            <a:endParaRPr lang="ar-SA" b="1" dirty="0" smtClean="0"/>
          </a:p>
          <a:p>
            <a:endParaRPr lang="ar-SA" b="1" dirty="0"/>
          </a:p>
          <a:p>
            <a:endParaRPr lang="ar-SA" b="1" dirty="0" smtClean="0"/>
          </a:p>
          <a:p>
            <a:endParaRPr lang="ar-SA" b="1" dirty="0"/>
          </a:p>
          <a:p>
            <a:endParaRPr lang="ar-SA" b="1" dirty="0" smtClean="0"/>
          </a:p>
          <a:p>
            <a:endParaRPr lang="ar-SA" b="1" dirty="0"/>
          </a:p>
          <a:p>
            <a:endParaRPr lang="ar-SA" b="1" dirty="0" smtClean="0"/>
          </a:p>
          <a:p>
            <a:endParaRPr lang="ar-SA" b="1" dirty="0"/>
          </a:p>
          <a:p>
            <a:endParaRPr lang="ar-SA" b="1" dirty="0" smtClean="0"/>
          </a:p>
          <a:p>
            <a:endParaRPr lang="ar-SA" b="1" dirty="0"/>
          </a:p>
          <a:p>
            <a:pPr algn="r" rtl="1"/>
            <a:endParaRPr lang="ar-SA" b="1" dirty="0" smtClean="0"/>
          </a:p>
          <a:p>
            <a:pPr algn="r" rtl="1"/>
            <a:endParaRPr lang="ar-SA" b="1" dirty="0" smtClean="0"/>
          </a:p>
          <a:p>
            <a:pPr algn="r" rtl="1"/>
            <a:endParaRPr lang="ar-SA" b="1" dirty="0"/>
          </a:p>
          <a:p>
            <a:pPr algn="just" rtl="1"/>
            <a:r>
              <a:rPr lang="ar-SA" sz="2400" dirty="0" smtClean="0"/>
              <a:t>وحيث أن  مستوى  الدلالة </a:t>
            </a:r>
            <a:r>
              <a:rPr lang="fr-FR" sz="2400" dirty="0" smtClean="0"/>
              <a:t>0.003 </a:t>
            </a:r>
            <a:r>
              <a:rPr lang="ar-SA" sz="2400" dirty="0" smtClean="0"/>
              <a:t>  وهو أقل من </a:t>
            </a:r>
            <a:r>
              <a:rPr lang="fr-FR" sz="2400" dirty="0" smtClean="0"/>
              <a:t>0.05 </a:t>
            </a:r>
            <a:r>
              <a:rPr lang="ar-SA" sz="2400" dirty="0" smtClean="0"/>
              <a:t>  فإن  بيانات المتغير </a:t>
            </a:r>
            <a:r>
              <a:rPr lang="fr-FR" sz="2400" dirty="0" smtClean="0"/>
              <a:t>TI</a:t>
            </a:r>
            <a:r>
              <a:rPr lang="ar-SA" sz="2400" dirty="0" smtClean="0"/>
              <a:t> لا تتبع التوزيع الطبيعي.</a:t>
            </a:r>
            <a:endParaRPr lang="fr-F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0" y="993660"/>
            <a:ext cx="4896543"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Connecteur droit avec flèche 9"/>
          <p:cNvCxnSpPr/>
          <p:nvPr/>
        </p:nvCxnSpPr>
        <p:spPr>
          <a:xfrm flipH="1">
            <a:off x="2339752" y="1700808"/>
            <a:ext cx="4320480" cy="7920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Connecteur droit avec flèche 11"/>
          <p:cNvCxnSpPr/>
          <p:nvPr/>
        </p:nvCxnSpPr>
        <p:spPr>
          <a:xfrm flipV="1">
            <a:off x="2123728" y="2636912"/>
            <a:ext cx="648071" cy="13681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909459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3200" b="1" dirty="0" smtClean="0">
                <a:solidFill>
                  <a:srgbClr val="FF0000"/>
                </a:solidFill>
              </a:rPr>
              <a:t>أهم الأساليب الإحصائية للتحقق من الفروض الارتباطية</a:t>
            </a:r>
            <a:endParaRPr lang="fr-FR" sz="3200" b="1" dirty="0">
              <a:solidFill>
                <a:srgbClr val="FF0000"/>
              </a:solidFill>
            </a:endParaRPr>
          </a:p>
        </p:txBody>
      </p:sp>
      <p:sp>
        <p:nvSpPr>
          <p:cNvPr id="3" name="Espace réservé du contenu 2"/>
          <p:cNvSpPr>
            <a:spLocks noGrp="1"/>
          </p:cNvSpPr>
          <p:nvPr>
            <p:ph idx="1"/>
          </p:nvPr>
        </p:nvSpPr>
        <p:spPr/>
        <p:txBody>
          <a:bodyPr/>
          <a:lstStyle/>
          <a:p>
            <a:pPr marL="0" indent="0" algn="just" rtl="1">
              <a:buNone/>
            </a:pPr>
            <a:r>
              <a:rPr lang="ar-SA" dirty="0" smtClean="0"/>
              <a:t>توجد العديد من الأساليب الإحصائية لحساب معاملات الارتباط بين المتغيرات، حيث يتوقف كل أسلوب على عدد وطبيعة المتغيرات.</a:t>
            </a:r>
          </a:p>
          <a:p>
            <a:pPr marL="0" indent="0" algn="just" rtl="1">
              <a:buNone/>
            </a:pPr>
            <a:r>
              <a:rPr lang="ar-SA" dirty="0" smtClean="0"/>
              <a:t>ولحساب معامل الارتباط بالاعتماد على برنامج </a:t>
            </a:r>
            <a:r>
              <a:rPr lang="fr-FR" dirty="0" smtClean="0"/>
              <a:t> SPSS</a:t>
            </a:r>
            <a:r>
              <a:rPr lang="ar-SA" dirty="0" smtClean="0"/>
              <a:t> نقوم بالخطوات التالية:</a:t>
            </a:r>
            <a:endParaRPr lang="fr-FR" dirty="0"/>
          </a:p>
        </p:txBody>
      </p:sp>
    </p:spTree>
    <p:extLst>
      <p:ext uri="{BB962C8B-B14F-4D97-AF65-F5344CB8AC3E}">
        <p14:creationId xmlns:p14="http://schemas.microsoft.com/office/powerpoint/2010/main" xmlns="" val="4035310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4648200" y="404664"/>
            <a:ext cx="4038600" cy="5721499"/>
          </a:xfrm>
        </p:spPr>
        <p:txBody>
          <a:bodyPr>
            <a:normAutofit fontScale="85000" lnSpcReduction="10000"/>
          </a:bodyPr>
          <a:lstStyle/>
          <a:p>
            <a:pPr lvl="0" algn="r" rtl="1"/>
            <a:r>
              <a:rPr lang="ar-SA" b="1" dirty="0">
                <a:solidFill>
                  <a:srgbClr val="FF0000"/>
                </a:solidFill>
              </a:rPr>
              <a:t>خطوات تنفيذ معامل الارتباط</a:t>
            </a:r>
            <a:endParaRPr lang="fr-FR" b="1" dirty="0">
              <a:solidFill>
                <a:srgbClr val="FF0000"/>
              </a:solidFill>
            </a:endParaRPr>
          </a:p>
          <a:p>
            <a:pPr marL="0" lvl="0" indent="0" algn="r" rtl="1">
              <a:buNone/>
            </a:pPr>
            <a:endParaRPr lang="ar-SA" sz="2400" dirty="0" smtClean="0">
              <a:solidFill>
                <a:prstClr val="black"/>
              </a:solidFill>
            </a:endParaRPr>
          </a:p>
          <a:p>
            <a:pPr lvl="0" algn="r" rtl="1"/>
            <a:endParaRPr lang="ar-SA" sz="2400" dirty="0">
              <a:solidFill>
                <a:prstClr val="black"/>
              </a:solidFill>
            </a:endParaRPr>
          </a:p>
          <a:p>
            <a:pPr lvl="0" algn="r" rtl="1"/>
            <a:endParaRPr lang="fr-FR" sz="2400" dirty="0">
              <a:solidFill>
                <a:prstClr val="black"/>
              </a:solidFill>
            </a:endParaRPr>
          </a:p>
          <a:p>
            <a:pPr lvl="0" algn="r" rtl="1">
              <a:buFontTx/>
              <a:buChar char="-"/>
            </a:pPr>
            <a:r>
              <a:rPr lang="ar-SA" sz="2400" dirty="0">
                <a:solidFill>
                  <a:prstClr val="black"/>
                </a:solidFill>
              </a:rPr>
              <a:t>يظهر صندوق الحوار الموجود أسفل اليسار.</a:t>
            </a:r>
          </a:p>
          <a:p>
            <a:pPr lvl="0" algn="r" rtl="1">
              <a:buFontTx/>
              <a:buChar char="-"/>
            </a:pPr>
            <a:r>
              <a:rPr lang="ar-SA" sz="2400" dirty="0">
                <a:solidFill>
                  <a:prstClr val="black"/>
                </a:solidFill>
              </a:rPr>
              <a:t>نقوم بإدخال المتغيرات في مستطيل </a:t>
            </a:r>
            <a:r>
              <a:rPr lang="fr-FR" sz="2400" dirty="0">
                <a:solidFill>
                  <a:prstClr val="black"/>
                </a:solidFill>
              </a:rPr>
              <a:t>Variable</a:t>
            </a:r>
            <a:r>
              <a:rPr lang="ar-SA" sz="2400" dirty="0">
                <a:solidFill>
                  <a:prstClr val="black"/>
                </a:solidFill>
              </a:rPr>
              <a:t>.</a:t>
            </a:r>
          </a:p>
          <a:p>
            <a:pPr lvl="0" algn="r" rtl="1">
              <a:buFontTx/>
              <a:buChar char="-"/>
            </a:pPr>
            <a:r>
              <a:rPr lang="ar-SA" sz="2400" dirty="0">
                <a:solidFill>
                  <a:prstClr val="black"/>
                </a:solidFill>
              </a:rPr>
              <a:t>نحدد نوع معامل الارتباط من قائمة </a:t>
            </a:r>
            <a:r>
              <a:rPr lang="fr-FR" sz="2400" dirty="0" err="1">
                <a:solidFill>
                  <a:prstClr val="black"/>
                </a:solidFill>
              </a:rPr>
              <a:t>correlation</a:t>
            </a:r>
            <a:r>
              <a:rPr lang="fr-FR" sz="2400" dirty="0">
                <a:solidFill>
                  <a:prstClr val="black"/>
                </a:solidFill>
              </a:rPr>
              <a:t> coefficient </a:t>
            </a:r>
            <a:r>
              <a:rPr lang="ar-SA" sz="2400" dirty="0">
                <a:solidFill>
                  <a:prstClr val="black"/>
                </a:solidFill>
              </a:rPr>
              <a:t> بناء على نوع المتغيرات كما يلي:</a:t>
            </a:r>
          </a:p>
          <a:p>
            <a:pPr lvl="0" algn="r" rtl="1">
              <a:buFontTx/>
              <a:buChar char="-"/>
            </a:pPr>
            <a:r>
              <a:rPr lang="ar-SA" sz="2400" dirty="0">
                <a:solidFill>
                  <a:prstClr val="black"/>
                </a:solidFill>
              </a:rPr>
              <a:t>معامل بيرسون لما تكون المتغيرات كمية</a:t>
            </a:r>
          </a:p>
          <a:p>
            <a:pPr lvl="0" algn="r" rtl="1">
              <a:buFontTx/>
              <a:buChar char="-"/>
            </a:pPr>
            <a:r>
              <a:rPr lang="ar-SA" sz="2400" dirty="0">
                <a:solidFill>
                  <a:prstClr val="black"/>
                </a:solidFill>
              </a:rPr>
              <a:t>معاملي </a:t>
            </a:r>
            <a:r>
              <a:rPr lang="ar-SA" sz="2400" dirty="0" err="1">
                <a:solidFill>
                  <a:prstClr val="black"/>
                </a:solidFill>
              </a:rPr>
              <a:t>كندال</a:t>
            </a:r>
            <a:r>
              <a:rPr lang="ar-SA" sz="2400" dirty="0">
                <a:solidFill>
                  <a:prstClr val="black"/>
                </a:solidFill>
              </a:rPr>
              <a:t> </a:t>
            </a:r>
            <a:r>
              <a:rPr lang="ar-SA" sz="2400" dirty="0" err="1">
                <a:solidFill>
                  <a:prstClr val="black"/>
                </a:solidFill>
              </a:rPr>
              <a:t>وسبيرمان</a:t>
            </a:r>
            <a:r>
              <a:rPr lang="ar-SA" sz="2400" dirty="0">
                <a:solidFill>
                  <a:prstClr val="black"/>
                </a:solidFill>
              </a:rPr>
              <a:t> لما تكون البيانات غير كمية.</a:t>
            </a:r>
          </a:p>
          <a:p>
            <a:pPr lvl="0" algn="r" rtl="1">
              <a:buFontTx/>
              <a:buChar char="-"/>
            </a:pPr>
            <a:r>
              <a:rPr lang="ar-SA" sz="2400" dirty="0">
                <a:solidFill>
                  <a:prstClr val="black"/>
                </a:solidFill>
              </a:rPr>
              <a:t>إذا لم تكن الفرضية محددة الاتجاه نختار </a:t>
            </a:r>
            <a:r>
              <a:rPr lang="fr-FR" sz="2400" dirty="0" err="1">
                <a:solidFill>
                  <a:prstClr val="black"/>
                </a:solidFill>
              </a:rPr>
              <a:t>Two</a:t>
            </a:r>
            <a:r>
              <a:rPr lang="fr-FR" sz="2400" dirty="0">
                <a:solidFill>
                  <a:prstClr val="black"/>
                </a:solidFill>
              </a:rPr>
              <a:t> </a:t>
            </a:r>
            <a:r>
              <a:rPr lang="fr-FR" sz="2400" dirty="0" err="1">
                <a:solidFill>
                  <a:prstClr val="black"/>
                </a:solidFill>
              </a:rPr>
              <a:t>Tailed</a:t>
            </a:r>
            <a:r>
              <a:rPr lang="ar-SA" sz="2400" dirty="0">
                <a:solidFill>
                  <a:prstClr val="black"/>
                </a:solidFill>
              </a:rPr>
              <a:t>.</a:t>
            </a:r>
          </a:p>
          <a:p>
            <a:pPr lvl="0" algn="r" rtl="1">
              <a:buFontTx/>
              <a:buChar char="-"/>
            </a:pPr>
            <a:r>
              <a:rPr lang="ar-SA" sz="2400" dirty="0">
                <a:solidFill>
                  <a:prstClr val="black"/>
                </a:solidFill>
              </a:rPr>
              <a:t>ثم نضغط على </a:t>
            </a:r>
            <a:r>
              <a:rPr lang="fr-FR" sz="2400" dirty="0">
                <a:solidFill>
                  <a:prstClr val="black"/>
                </a:solidFill>
              </a:rPr>
              <a:t>.Ok</a:t>
            </a:r>
            <a:r>
              <a:rPr lang="ar-SA" sz="2400" dirty="0">
                <a:solidFill>
                  <a:prstClr val="black"/>
                </a:solidFill>
              </a:rPr>
              <a:t>فتظهر نتائج الاختبار كما يلي:</a:t>
            </a:r>
          </a:p>
          <a:p>
            <a:pPr lvl="0" algn="r" rtl="1">
              <a:buFontTx/>
              <a:buChar char="-"/>
            </a:pPr>
            <a:endParaRPr lang="fr-FR" sz="2400" dirty="0">
              <a:solidFill>
                <a:prstClr val="black"/>
              </a:solidFill>
            </a:endParaRPr>
          </a:p>
          <a:p>
            <a:endParaRPr lang="fr-FR" dirty="0"/>
          </a:p>
        </p:txBody>
      </p:sp>
      <p:graphicFrame>
        <p:nvGraphicFramePr>
          <p:cNvPr id="5" name="Diagramme 4"/>
          <p:cNvGraphicFramePr/>
          <p:nvPr>
            <p:extLst>
              <p:ext uri="{D42A27DB-BD31-4B8C-83A1-F6EECF244321}">
                <p14:modId xmlns:p14="http://schemas.microsoft.com/office/powerpoint/2010/main" xmlns="" val="190993431"/>
              </p:ext>
            </p:extLst>
          </p:nvPr>
        </p:nvGraphicFramePr>
        <p:xfrm>
          <a:off x="5220072" y="980728"/>
          <a:ext cx="3336032"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Grp="1" noChangeAspect="1" noChangeArrowheads="1"/>
          </p:cNvPicPr>
          <p:nvPr>
            <p:ph sz="half" idx="1"/>
          </p:nvPr>
        </p:nvPicPr>
        <p:blipFill>
          <a:blip r:embed="rId6">
            <a:extLst>
              <a:ext uri="{28A0092B-C50C-407E-A947-70E740481C1C}">
                <a14:useLocalDpi xmlns:a14="http://schemas.microsoft.com/office/drawing/2010/main" xmlns="" val="0"/>
              </a:ext>
            </a:extLst>
          </a:blip>
          <a:srcRect/>
          <a:stretch>
            <a:fillRect/>
          </a:stretch>
        </p:blipFill>
        <p:spPr bwMode="auto">
          <a:xfrm>
            <a:off x="467544" y="404664"/>
            <a:ext cx="3364925"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331640" y="3717032"/>
            <a:ext cx="3227437" cy="2874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Connecteur droit avec flèche 8"/>
          <p:cNvCxnSpPr/>
          <p:nvPr/>
        </p:nvCxnSpPr>
        <p:spPr>
          <a:xfrm flipH="1" flipV="1">
            <a:off x="899592" y="476672"/>
            <a:ext cx="7056784" cy="64807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Connecteur droit avec flèche 10"/>
          <p:cNvCxnSpPr/>
          <p:nvPr/>
        </p:nvCxnSpPr>
        <p:spPr>
          <a:xfrm flipH="1">
            <a:off x="1331640" y="1340768"/>
            <a:ext cx="5328592" cy="93610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Connecteur droit avec flèche 12"/>
          <p:cNvCxnSpPr/>
          <p:nvPr/>
        </p:nvCxnSpPr>
        <p:spPr>
          <a:xfrm flipH="1">
            <a:off x="3347864" y="1340768"/>
            <a:ext cx="2088232" cy="93610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 name="Connecteur droit avec flèche 14"/>
          <p:cNvCxnSpPr/>
          <p:nvPr/>
        </p:nvCxnSpPr>
        <p:spPr>
          <a:xfrm flipH="1">
            <a:off x="3059832" y="2636912"/>
            <a:ext cx="4248472" cy="144016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7" name="Connecteur droit avec flèche 16"/>
          <p:cNvCxnSpPr/>
          <p:nvPr/>
        </p:nvCxnSpPr>
        <p:spPr>
          <a:xfrm flipH="1">
            <a:off x="2945358" y="4221088"/>
            <a:ext cx="3498850" cy="12961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9" name="Connecteur droit avec flèche 18"/>
          <p:cNvCxnSpPr/>
          <p:nvPr/>
        </p:nvCxnSpPr>
        <p:spPr>
          <a:xfrm flipH="1">
            <a:off x="1547664" y="5013176"/>
            <a:ext cx="5616624" cy="93610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Connecteur droit avec flèche 20"/>
          <p:cNvCxnSpPr/>
          <p:nvPr/>
        </p:nvCxnSpPr>
        <p:spPr>
          <a:xfrm flipH="1">
            <a:off x="2051720" y="5481228"/>
            <a:ext cx="4896544" cy="9001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71783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48681"/>
            <a:ext cx="4038600" cy="3456384"/>
          </a:xfrm>
        </p:spPr>
        <p:txBody>
          <a:bodyPr/>
          <a:lstStyle/>
          <a:p>
            <a:endParaRPr lang="fr-FR" dirty="0"/>
          </a:p>
        </p:txBody>
      </p:sp>
      <p:sp>
        <p:nvSpPr>
          <p:cNvPr id="4" name="Espace réservé du contenu 3"/>
          <p:cNvSpPr>
            <a:spLocks noGrp="1"/>
          </p:cNvSpPr>
          <p:nvPr>
            <p:ph sz="half" idx="2"/>
          </p:nvPr>
        </p:nvSpPr>
        <p:spPr>
          <a:xfrm>
            <a:off x="4648200" y="620689"/>
            <a:ext cx="4038600" cy="3384376"/>
          </a:xfrm>
        </p:spPr>
        <p:txBody>
          <a:bodyPr/>
          <a:lstStyle/>
          <a:p>
            <a:pPr algn="r" rtl="1"/>
            <a:r>
              <a:rPr lang="ar-SA" dirty="0" smtClean="0"/>
              <a:t>أظهرت نتائج هذا المثال على أن قيمة ارتباط </a:t>
            </a:r>
            <a:r>
              <a:rPr lang="ar-SA" dirty="0" err="1" smtClean="0"/>
              <a:t>سبيرمان</a:t>
            </a:r>
            <a:r>
              <a:rPr lang="ar-SA" dirty="0" smtClean="0"/>
              <a:t> تساوي </a:t>
            </a:r>
            <a:r>
              <a:rPr lang="fr-FR" dirty="0" smtClean="0"/>
              <a:t>-0.273 </a:t>
            </a:r>
            <a:r>
              <a:rPr lang="ar-SA" dirty="0" smtClean="0"/>
              <a:t> وأن قيمة مستوى الدلالة</a:t>
            </a:r>
            <a:r>
              <a:rPr lang="fr-FR" dirty="0" smtClean="0"/>
              <a:t> 0.019 </a:t>
            </a:r>
            <a:r>
              <a:rPr lang="ar-SA" dirty="0" smtClean="0"/>
              <a:t>وهذا يعني وجود </a:t>
            </a:r>
            <a:r>
              <a:rPr lang="ar-SA" dirty="0"/>
              <a:t>علاقة دالة إحصائيا </a:t>
            </a:r>
            <a:r>
              <a:rPr lang="ar-SA" dirty="0" smtClean="0"/>
              <a:t>وأن  الارتباط عكسي ضعيف بين المتغيرين.</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412776"/>
            <a:ext cx="3888432"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Connecteur droit avec flèche 5"/>
          <p:cNvCxnSpPr/>
          <p:nvPr/>
        </p:nvCxnSpPr>
        <p:spPr>
          <a:xfrm flipH="1">
            <a:off x="4139952" y="1772816"/>
            <a:ext cx="3024336"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Connecteur droit avec flèche 7"/>
          <p:cNvCxnSpPr/>
          <p:nvPr/>
        </p:nvCxnSpPr>
        <p:spPr>
          <a:xfrm flipH="1">
            <a:off x="4283968" y="2132856"/>
            <a:ext cx="2448272" cy="3600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51551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682" name="Picture 2" descr="L’image contient peut-être : texte"/>
          <p:cNvPicPr>
            <a:picLocks noChangeAspect="1" noChangeArrowheads="1"/>
          </p:cNvPicPr>
          <p:nvPr/>
        </p:nvPicPr>
        <p:blipFill>
          <a:blip r:embed="rId2"/>
          <a:srcRect/>
          <a:stretch>
            <a:fillRect/>
          </a:stretch>
        </p:blipFill>
        <p:spPr bwMode="auto">
          <a:xfrm>
            <a:off x="0" y="0"/>
            <a:ext cx="9144000" cy="70723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ar-SA" sz="3200" b="1" dirty="0" smtClean="0">
                <a:solidFill>
                  <a:srgbClr val="FF0000"/>
                </a:solidFill>
              </a:rPr>
              <a:t>أهم الأساليب الإحصائية للتحقق من الفروق بين العينات</a:t>
            </a:r>
            <a:endParaRPr lang="fr-FR" sz="3200" b="1" dirty="0">
              <a:solidFill>
                <a:srgbClr val="FF0000"/>
              </a:solidFill>
            </a:endParaRPr>
          </a:p>
        </p:txBody>
      </p:sp>
      <p:sp>
        <p:nvSpPr>
          <p:cNvPr id="3" name="Espace réservé du contenu 2"/>
          <p:cNvSpPr>
            <a:spLocks noGrp="1"/>
          </p:cNvSpPr>
          <p:nvPr>
            <p:ph sz="half" idx="1"/>
          </p:nvPr>
        </p:nvSpPr>
        <p:spPr>
          <a:xfrm>
            <a:off x="457200" y="1196752"/>
            <a:ext cx="4038600" cy="4929411"/>
          </a:xfrm>
        </p:spPr>
        <p:txBody>
          <a:bodyPr>
            <a:normAutofit fontScale="92500" lnSpcReduction="20000"/>
          </a:bodyPr>
          <a:lstStyle/>
          <a:p>
            <a:pPr marL="0" indent="0">
              <a:buNone/>
            </a:pPr>
            <a:endParaRPr lang="fr-FR" dirty="0"/>
          </a:p>
        </p:txBody>
      </p:sp>
      <p:sp>
        <p:nvSpPr>
          <p:cNvPr id="4" name="Espace réservé du contenu 3"/>
          <p:cNvSpPr>
            <a:spLocks noGrp="1"/>
          </p:cNvSpPr>
          <p:nvPr>
            <p:ph sz="half" idx="2"/>
          </p:nvPr>
        </p:nvSpPr>
        <p:spPr>
          <a:xfrm>
            <a:off x="4648200" y="908720"/>
            <a:ext cx="4038600" cy="5217443"/>
          </a:xfrm>
        </p:spPr>
        <p:txBody>
          <a:bodyPr>
            <a:normAutofit fontScale="92500" lnSpcReduction="20000"/>
          </a:bodyPr>
          <a:lstStyle/>
          <a:p>
            <a:pPr algn="r" rtl="1"/>
            <a:r>
              <a:rPr lang="ar-SA" sz="2400" dirty="0" smtClean="0"/>
              <a:t>إن اختيار الاختبار المناسب يتوقف على العديد من الاعتبارات يمكن اختصار أهمها في الجدول الموالي:</a:t>
            </a:r>
          </a:p>
          <a:p>
            <a:pPr marL="0" indent="0" algn="r" rtl="1">
              <a:buNone/>
            </a:pPr>
            <a:endParaRPr lang="ar-SA" sz="2400" dirty="0" smtClean="0"/>
          </a:p>
          <a:p>
            <a:pPr algn="r" rtl="1"/>
            <a:endParaRPr lang="ar-SA" sz="2400" dirty="0"/>
          </a:p>
          <a:p>
            <a:pPr algn="r" rtl="1"/>
            <a:endParaRPr lang="ar-SA" sz="2400" dirty="0" smtClean="0"/>
          </a:p>
          <a:p>
            <a:pPr algn="r" rtl="1"/>
            <a:endParaRPr lang="ar-SA" sz="2400" dirty="0"/>
          </a:p>
          <a:p>
            <a:pPr algn="r" rtl="1"/>
            <a:endParaRPr lang="ar-SA" sz="2400" dirty="0" smtClean="0"/>
          </a:p>
          <a:p>
            <a:pPr algn="r" rtl="1"/>
            <a:endParaRPr lang="ar-SA" sz="2400" dirty="0"/>
          </a:p>
          <a:p>
            <a:pPr algn="r" rtl="1"/>
            <a:endParaRPr lang="ar-SA" sz="2400" dirty="0" smtClean="0"/>
          </a:p>
          <a:p>
            <a:pPr lvl="0" algn="r" rtl="1"/>
            <a:endParaRPr lang="ar-SA" sz="2400" dirty="0" smtClean="0">
              <a:solidFill>
                <a:prstClr val="black"/>
              </a:solidFill>
            </a:endParaRPr>
          </a:p>
          <a:p>
            <a:pPr lvl="0" algn="r" rtl="1"/>
            <a:endParaRPr lang="ar-SA" sz="2400" dirty="0" smtClean="0">
              <a:solidFill>
                <a:prstClr val="black"/>
              </a:solidFill>
            </a:endParaRPr>
          </a:p>
          <a:p>
            <a:pPr lvl="0" algn="r" rtl="1"/>
            <a:r>
              <a:rPr lang="ar-SA" sz="2400" dirty="0" smtClean="0">
                <a:solidFill>
                  <a:prstClr val="black"/>
                </a:solidFill>
              </a:rPr>
              <a:t>أما اختبار </a:t>
            </a:r>
            <a:r>
              <a:rPr lang="ar-SA" sz="2400" dirty="0" err="1" smtClean="0">
                <a:solidFill>
                  <a:prstClr val="black"/>
                </a:solidFill>
              </a:rPr>
              <a:t>كاي</a:t>
            </a:r>
            <a:r>
              <a:rPr lang="ar-SA" sz="2400" dirty="0" smtClean="0">
                <a:solidFill>
                  <a:prstClr val="black"/>
                </a:solidFill>
              </a:rPr>
              <a:t> </a:t>
            </a:r>
            <a:r>
              <a:rPr lang="ar-SA" sz="2400" dirty="0">
                <a:solidFill>
                  <a:prstClr val="black"/>
                </a:solidFill>
              </a:rPr>
              <a:t>تربيع </a:t>
            </a:r>
            <a:r>
              <a:rPr lang="ar-SA" sz="2400" dirty="0" smtClean="0">
                <a:solidFill>
                  <a:prstClr val="black"/>
                </a:solidFill>
              </a:rPr>
              <a:t>فيتميز عن </a:t>
            </a:r>
            <a:r>
              <a:rPr lang="ar-SA" sz="2400" dirty="0">
                <a:solidFill>
                  <a:prstClr val="black"/>
                </a:solidFill>
              </a:rPr>
              <a:t>غيره من الاختبارات الإحصائية بأنه يستخدم في الإحصاءات </a:t>
            </a:r>
            <a:r>
              <a:rPr lang="ar-SA" sz="2400" dirty="0" err="1">
                <a:solidFill>
                  <a:prstClr val="black"/>
                </a:solidFill>
              </a:rPr>
              <a:t>المعلمية</a:t>
            </a:r>
            <a:r>
              <a:rPr lang="ar-SA" sz="2400" dirty="0">
                <a:solidFill>
                  <a:prstClr val="black"/>
                </a:solidFill>
              </a:rPr>
              <a:t> وغير </a:t>
            </a:r>
            <a:r>
              <a:rPr lang="ar-SA" sz="2400" dirty="0" err="1">
                <a:solidFill>
                  <a:prstClr val="black"/>
                </a:solidFill>
              </a:rPr>
              <a:t>المعلمية</a:t>
            </a:r>
            <a:r>
              <a:rPr lang="ar-SA" sz="2400" dirty="0" smtClean="0">
                <a:solidFill>
                  <a:prstClr val="black"/>
                </a:solidFill>
              </a:rPr>
              <a:t>.</a:t>
            </a:r>
            <a:endParaRPr lang="ar-SA" sz="2400"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9" y="1556793"/>
            <a:ext cx="2808311" cy="4104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70" y="3899881"/>
            <a:ext cx="3899730" cy="1761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88024" y="2165843"/>
            <a:ext cx="3456384" cy="2526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llipse 5"/>
          <p:cNvSpPr/>
          <p:nvPr/>
        </p:nvSpPr>
        <p:spPr>
          <a:xfrm>
            <a:off x="6041009" y="2174060"/>
            <a:ext cx="1071736" cy="211977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0" name="Ellipse 9"/>
          <p:cNvSpPr/>
          <p:nvPr/>
        </p:nvSpPr>
        <p:spPr>
          <a:xfrm>
            <a:off x="4788024" y="2042217"/>
            <a:ext cx="1174419" cy="266429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2" name="Ellipse 11"/>
          <p:cNvSpPr/>
          <p:nvPr/>
        </p:nvSpPr>
        <p:spPr>
          <a:xfrm>
            <a:off x="1907705" y="1916831"/>
            <a:ext cx="1584176" cy="151216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 name="Ellipse 13"/>
          <p:cNvSpPr/>
          <p:nvPr/>
        </p:nvSpPr>
        <p:spPr>
          <a:xfrm>
            <a:off x="3203848" y="4780565"/>
            <a:ext cx="1584176" cy="106516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8" name="Connecteur droit avec flèche 7"/>
          <p:cNvCxnSpPr/>
          <p:nvPr/>
        </p:nvCxnSpPr>
        <p:spPr>
          <a:xfrm flipH="1">
            <a:off x="3347864" y="2174060"/>
            <a:ext cx="3168354" cy="1028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onnecteur droit avec flèche 14"/>
          <p:cNvCxnSpPr>
            <a:stCxn id="10" idx="1"/>
            <a:endCxn id="14" idx="0"/>
          </p:cNvCxnSpPr>
          <p:nvPr/>
        </p:nvCxnSpPr>
        <p:spPr>
          <a:xfrm flipH="1">
            <a:off x="3995936" y="2432394"/>
            <a:ext cx="964078" cy="234817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Connecteur droit avec flèche 6"/>
          <p:cNvCxnSpPr/>
          <p:nvPr/>
        </p:nvCxnSpPr>
        <p:spPr>
          <a:xfrm flipH="1" flipV="1">
            <a:off x="1547664" y="2415175"/>
            <a:ext cx="4608512" cy="191838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206622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smtClean="0">
                <a:solidFill>
                  <a:srgbClr val="FF0000"/>
                </a:solidFill>
              </a:rPr>
              <a:t>الاختبارات </a:t>
            </a:r>
            <a:r>
              <a:rPr lang="ar-SA" b="1" dirty="0" err="1" smtClean="0">
                <a:solidFill>
                  <a:srgbClr val="FF0000"/>
                </a:solidFill>
              </a:rPr>
              <a:t>اللامعلمية</a:t>
            </a:r>
            <a:endParaRPr lang="fr-FR" b="1" dirty="0">
              <a:solidFill>
                <a:srgbClr val="FF0000"/>
              </a:solidFill>
            </a:endParaRPr>
          </a:p>
        </p:txBody>
      </p:sp>
      <p:sp>
        <p:nvSpPr>
          <p:cNvPr id="3" name="Espace réservé du contenu 2"/>
          <p:cNvSpPr>
            <a:spLocks noGrp="1"/>
          </p:cNvSpPr>
          <p:nvPr>
            <p:ph idx="1"/>
          </p:nvPr>
        </p:nvSpPr>
        <p:spPr/>
        <p:txBody>
          <a:bodyPr/>
          <a:lstStyle/>
          <a:p>
            <a:pPr algn="just" rtl="1"/>
            <a:r>
              <a:rPr lang="ar-SA" b="1" dirty="0" smtClean="0">
                <a:solidFill>
                  <a:srgbClr val="00B050"/>
                </a:solidFill>
                <a:latin typeface="Simplified Arabic" pitchFamily="18" charset="-78"/>
                <a:cs typeface="Simplified Arabic" pitchFamily="18" charset="-78"/>
              </a:rPr>
              <a:t>اختبار العينة الأحادية </a:t>
            </a:r>
          </a:p>
          <a:p>
            <a:pPr marL="0" indent="0" algn="just" rtl="1">
              <a:buNone/>
            </a:pPr>
            <a:r>
              <a:rPr lang="ar-SA" dirty="0" smtClean="0">
                <a:latin typeface="Simplified Arabic" pitchFamily="18" charset="-78"/>
                <a:cs typeface="Simplified Arabic" pitchFamily="18" charset="-78"/>
              </a:rPr>
              <a:t>عندما تكشف نتائج اختبار </a:t>
            </a:r>
            <a:r>
              <a:rPr lang="ar-SA" dirty="0" err="1" smtClean="0">
                <a:latin typeface="Simplified Arabic" pitchFamily="18" charset="-78"/>
                <a:cs typeface="Simplified Arabic" pitchFamily="18" charset="-78"/>
              </a:rPr>
              <a:t>المعلمية</a:t>
            </a:r>
            <a:r>
              <a:rPr lang="ar-SA" dirty="0" smtClean="0">
                <a:latin typeface="Simplified Arabic" pitchFamily="18" charset="-78"/>
                <a:cs typeface="Simplified Arabic" pitchFamily="18" charset="-78"/>
              </a:rPr>
              <a:t> للعينة الأحادية عدم اتباع البيانات للتوزيع الطبيعي فإنه سيتم الاعتماد على اختبار </a:t>
            </a:r>
            <a:r>
              <a:rPr lang="ar-SA" dirty="0" err="1" smtClean="0">
                <a:latin typeface="Simplified Arabic" pitchFamily="18" charset="-78"/>
                <a:cs typeface="Simplified Arabic" pitchFamily="18" charset="-78"/>
              </a:rPr>
              <a:t>ويلكوكسن</a:t>
            </a:r>
            <a:r>
              <a:rPr lang="ar-SA" dirty="0" smtClean="0">
                <a:latin typeface="Simplified Arabic" pitchFamily="18" charset="-78"/>
                <a:cs typeface="Simplified Arabic" pitchFamily="18" charset="-78"/>
              </a:rPr>
              <a:t>، وفق الخطوات التالية: </a:t>
            </a:r>
            <a:endParaRPr lang="fr-FR" dirty="0" smtClean="0">
              <a:latin typeface="Simplified Arabic" pitchFamily="18" charset="-78"/>
              <a:cs typeface="Simplified Arabic" pitchFamily="18" charset="-78"/>
            </a:endParaRPr>
          </a:p>
          <a:p>
            <a:pPr algn="just" rtl="1">
              <a:buFontTx/>
              <a:buChar char="-"/>
            </a:pPr>
            <a:r>
              <a:rPr lang="ar-SA" dirty="0" smtClean="0">
                <a:latin typeface="Simplified Arabic" pitchFamily="18" charset="-78"/>
                <a:cs typeface="Simplified Arabic" pitchFamily="18" charset="-78"/>
              </a:rPr>
              <a:t>نقوم بإضافة عمود جديد يمثل المتوسط، وذلك إما بكتابة هذا الرقم بشكل متسلسل، وهذه العملية تأخذ وقتا كبيرا.</a:t>
            </a:r>
          </a:p>
          <a:p>
            <a:pPr marL="0" indent="0" algn="just" rtl="1">
              <a:buNone/>
            </a:pPr>
            <a:r>
              <a:rPr lang="ar-SA" dirty="0" smtClean="0">
                <a:latin typeface="Simplified Arabic" pitchFamily="18" charset="-78"/>
                <a:cs typeface="Simplified Arabic" pitchFamily="18" charset="-78"/>
              </a:rPr>
              <a:t>أو من قائمة </a:t>
            </a:r>
            <a:r>
              <a:rPr lang="fr-FR" dirty="0" err="1" smtClean="0">
                <a:latin typeface="Simplified Arabic" pitchFamily="18" charset="-78"/>
                <a:cs typeface="Simplified Arabic" pitchFamily="18" charset="-78"/>
              </a:rPr>
              <a:t>Transform</a:t>
            </a:r>
            <a:r>
              <a:rPr lang="ar-SA" dirty="0" smtClean="0">
                <a:latin typeface="Simplified Arabic" pitchFamily="18" charset="-78"/>
                <a:cs typeface="Simplified Arabic" pitchFamily="18" charset="-78"/>
              </a:rPr>
              <a:t> نختار </a:t>
            </a:r>
            <a:r>
              <a:rPr lang="fr-FR" dirty="0" err="1" smtClean="0">
                <a:latin typeface="Simplified Arabic" pitchFamily="18" charset="-78"/>
                <a:cs typeface="Simplified Arabic" pitchFamily="18" charset="-78"/>
              </a:rPr>
              <a:t>Compute</a:t>
            </a:r>
            <a:r>
              <a:rPr lang="ar-SA" dirty="0" smtClean="0">
                <a:latin typeface="Simplified Arabic" pitchFamily="18" charset="-78"/>
                <a:cs typeface="Simplified Arabic" pitchFamily="18" charset="-78"/>
              </a:rPr>
              <a:t> لتظهر الشاشة الموالية:</a:t>
            </a:r>
            <a:endParaRPr lang="fr-FR" dirty="0">
              <a:latin typeface="Simplified Arabic" pitchFamily="18" charset="-78"/>
              <a:cs typeface="Simplified Arabic" pitchFamily="18" charset="-78"/>
            </a:endParaRPr>
          </a:p>
          <a:p>
            <a:pPr marL="0" indent="0" algn="just" rtl="1">
              <a:buNone/>
            </a:pPr>
            <a:endParaRPr lang="fr-FR" dirty="0">
              <a:latin typeface="Simplified Arabic" pitchFamily="18" charset="-78"/>
              <a:cs typeface="Simplified Arabic" pitchFamily="18" charset="-78"/>
            </a:endParaRPr>
          </a:p>
          <a:p>
            <a:pPr marL="0" indent="0" algn="just" rtl="1">
              <a:buNone/>
            </a:pPr>
            <a:endParaRPr lang="fr-FR" dirty="0">
              <a:latin typeface="Simplified Arabic" pitchFamily="18" charset="-78"/>
              <a:cs typeface="Simplified Arabic" pitchFamily="18" charset="-78"/>
            </a:endParaRPr>
          </a:p>
        </p:txBody>
      </p:sp>
    </p:spTree>
    <p:extLst>
      <p:ext uri="{BB962C8B-B14F-4D97-AF65-F5344CB8AC3E}">
        <p14:creationId xmlns:p14="http://schemas.microsoft.com/office/powerpoint/2010/main" xmlns="" val="227492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chor="ctr">
            <a:normAutofit/>
          </a:bodyPr>
          <a:lstStyle/>
          <a:p>
            <a:pPr algn="ctr" eaLnBrk="1" fontAlgn="auto" hangingPunct="1">
              <a:spcAft>
                <a:spcPts val="0"/>
              </a:spcAft>
              <a:defRPr/>
            </a:pPr>
            <a:r>
              <a:rPr lang="ar-EG" sz="3200" b="1" u="sng" dirty="0">
                <a:solidFill>
                  <a:srgbClr val="FF0000"/>
                </a:solidFill>
                <a:effectLst>
                  <a:outerShdw blurRad="38100" dist="38100" dir="2700000" algn="tl">
                    <a:srgbClr val="C0C0C0"/>
                  </a:outerShdw>
                </a:effectLst>
                <a:latin typeface="Times New Roman" pitchFamily="18" charset="0"/>
                <a:cs typeface="Times New Roman" pitchFamily="18" charset="0"/>
              </a:rPr>
              <a:t>انواع الاختبار(الفروض) فى حالة عينه واحده</a:t>
            </a:r>
            <a:endParaRPr lang="en-US" sz="3200" b="1" u="sng"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76803" name="Rectangle 3"/>
          <p:cNvSpPr>
            <a:spLocks noGrp="1" noChangeArrowheads="1"/>
          </p:cNvSpPr>
          <p:nvPr>
            <p:ph type="body" sz="half" idx="1"/>
          </p:nvPr>
        </p:nvSpPr>
        <p:spPr>
          <a:xfrm>
            <a:off x="457200" y="1600200"/>
            <a:ext cx="8229600" cy="4648200"/>
          </a:xfrm>
        </p:spPr>
        <p:txBody>
          <a:bodyPr/>
          <a:lstStyle/>
          <a:p>
            <a:pPr algn="r" rtl="1" eaLnBrk="1" hangingPunct="1">
              <a:lnSpc>
                <a:spcPct val="150000"/>
              </a:lnSpc>
              <a:buFont typeface="Wingdings" pitchFamily="2" charset="2"/>
              <a:buNone/>
            </a:pPr>
            <a:r>
              <a:rPr lang="ar-EG" sz="2400" dirty="0" smtClean="0">
                <a:latin typeface="Times New Roman" pitchFamily="18" charset="0"/>
                <a:ea typeface="Majalla UI"/>
                <a:cs typeface="Times New Roman" pitchFamily="18" charset="0"/>
              </a:rPr>
              <a:t>بفرض </a:t>
            </a:r>
            <a:r>
              <a:rPr lang="ar-EG" sz="2400" dirty="0" err="1" smtClean="0">
                <a:latin typeface="Times New Roman" pitchFamily="18" charset="0"/>
                <a:ea typeface="Majalla UI"/>
                <a:cs typeface="Times New Roman" pitchFamily="18" charset="0"/>
              </a:rPr>
              <a:t>اننا</a:t>
            </a:r>
            <a:r>
              <a:rPr lang="ar-EG" sz="2400" dirty="0" smtClean="0">
                <a:latin typeface="Times New Roman" pitchFamily="18" charset="0"/>
                <a:ea typeface="Majalla UI"/>
                <a:cs typeface="Times New Roman" pitchFamily="18" charset="0"/>
              </a:rPr>
              <a:t> سوف نرمز للمعلم المجهول بالرمز</a:t>
            </a:r>
            <a:r>
              <a:rPr lang="el-GR" sz="2400" dirty="0" smtClean="0">
                <a:latin typeface="Times New Roman" pitchFamily="18" charset="0"/>
                <a:ea typeface="Majalla UI"/>
                <a:cs typeface="Times New Roman" pitchFamily="18" charset="0"/>
              </a:rPr>
              <a:t>Θ</a:t>
            </a:r>
            <a:r>
              <a:rPr lang="ar-EG" sz="2400" dirty="0" smtClean="0">
                <a:latin typeface="Times New Roman" pitchFamily="18" charset="0"/>
                <a:ea typeface="Majalla UI"/>
                <a:cs typeface="Times New Roman" pitchFamily="18" charset="0"/>
              </a:rPr>
              <a:t> ونريد اختبار الفرض القائل </a:t>
            </a:r>
            <a:r>
              <a:rPr lang="ar-EG" sz="2400" dirty="0" err="1" smtClean="0">
                <a:latin typeface="Times New Roman" pitchFamily="18" charset="0"/>
                <a:ea typeface="Majalla UI"/>
                <a:cs typeface="Times New Roman" pitchFamily="18" charset="0"/>
              </a:rPr>
              <a:t>ان</a:t>
            </a:r>
            <a:r>
              <a:rPr lang="ar-EG" sz="2400" dirty="0" smtClean="0">
                <a:latin typeface="Times New Roman" pitchFamily="18" charset="0"/>
                <a:ea typeface="Majalla UI"/>
                <a:cs typeface="Times New Roman" pitchFamily="18" charset="0"/>
              </a:rPr>
              <a:t> قيمته تساوى</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Θ</a:t>
            </a:r>
            <a:r>
              <a:rPr lang="en-US" sz="2400" baseline="-25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ar-EG" sz="2400" dirty="0" smtClean="0">
                <a:latin typeface="Times New Roman" pitchFamily="18" charset="0"/>
                <a:cs typeface="Times New Roman" pitchFamily="18" charset="0"/>
              </a:rPr>
              <a:t>سيكون فرض العدم على الصورة التالية</a:t>
            </a:r>
          </a:p>
          <a:p>
            <a:pPr algn="r" rtl="1" eaLnBrk="1" hangingPunct="1">
              <a:lnSpc>
                <a:spcPct val="150000"/>
              </a:lnSpc>
              <a:buFont typeface="Wingdings" pitchFamily="2" charset="2"/>
              <a:buNone/>
            </a:pPr>
            <a:endParaRPr lang="ar-EG" sz="2400" dirty="0" smtClean="0">
              <a:latin typeface="Times New Roman" pitchFamily="18" charset="0"/>
              <a:cs typeface="Times New Roman" pitchFamily="18" charset="0"/>
            </a:endParaRPr>
          </a:p>
          <a:p>
            <a:pPr algn="r" rtl="1" eaLnBrk="1" hangingPunct="1">
              <a:lnSpc>
                <a:spcPct val="150000"/>
              </a:lnSpc>
              <a:buFont typeface="Wingdings" pitchFamily="2" charset="2"/>
              <a:buNone/>
            </a:pPr>
            <a:r>
              <a:rPr lang="ar-EG" sz="2400" dirty="0" smtClean="0">
                <a:latin typeface="Times New Roman" pitchFamily="18" charset="0"/>
                <a:cs typeface="Times New Roman" pitchFamily="18" charset="0"/>
              </a:rPr>
              <a:t>وسيكون الفرض البديل </a:t>
            </a:r>
            <a:r>
              <a:rPr lang="ar-EG" sz="2400" dirty="0" err="1" smtClean="0">
                <a:latin typeface="Times New Roman" pitchFamily="18" charset="0"/>
                <a:cs typeface="Times New Roman" pitchFamily="18" charset="0"/>
              </a:rPr>
              <a:t>فى</a:t>
            </a:r>
            <a:r>
              <a:rPr lang="ar-EG" sz="2400" dirty="0" smtClean="0">
                <a:latin typeface="Times New Roman" pitchFamily="18" charset="0"/>
                <a:cs typeface="Times New Roman" pitchFamily="18" charset="0"/>
              </a:rPr>
              <a:t> حالة الاختبار ذو طرف واحد</a:t>
            </a:r>
          </a:p>
          <a:p>
            <a:pPr algn="r" rtl="1" eaLnBrk="1" hangingPunct="1">
              <a:lnSpc>
                <a:spcPct val="150000"/>
              </a:lnSpc>
              <a:buFont typeface="Wingdings" pitchFamily="2" charset="2"/>
              <a:buNone/>
            </a:pPr>
            <a:endParaRPr lang="ar-EG" sz="2400" dirty="0" smtClean="0">
              <a:latin typeface="Times New Roman" pitchFamily="18" charset="0"/>
              <a:cs typeface="Times New Roman" pitchFamily="18" charset="0"/>
            </a:endParaRPr>
          </a:p>
          <a:p>
            <a:pPr algn="r" rtl="1" eaLnBrk="1" hangingPunct="1">
              <a:lnSpc>
                <a:spcPct val="150000"/>
              </a:lnSpc>
              <a:buFont typeface="Wingdings" pitchFamily="2" charset="2"/>
              <a:buNone/>
            </a:pPr>
            <a:r>
              <a:rPr lang="ar-EG" sz="2400" dirty="0" smtClean="0">
                <a:latin typeface="Times New Roman" pitchFamily="18" charset="0"/>
                <a:cs typeface="Times New Roman" pitchFamily="18" charset="0"/>
              </a:rPr>
              <a:t>وسيكون الفرض البديل </a:t>
            </a:r>
            <a:r>
              <a:rPr lang="ar-EG" sz="2400" dirty="0" err="1" smtClean="0">
                <a:latin typeface="Times New Roman" pitchFamily="18" charset="0"/>
                <a:cs typeface="Times New Roman" pitchFamily="18" charset="0"/>
              </a:rPr>
              <a:t>فى</a:t>
            </a:r>
            <a:r>
              <a:rPr lang="ar-EG" sz="2400" dirty="0" smtClean="0">
                <a:latin typeface="Times New Roman" pitchFamily="18" charset="0"/>
                <a:cs typeface="Times New Roman" pitchFamily="18" charset="0"/>
              </a:rPr>
              <a:t> حالة الاختبار ذو طرفين</a:t>
            </a:r>
            <a:endParaRPr lang="el-GR" sz="2400" dirty="0" smtClean="0">
              <a:latin typeface="Times New Roman" pitchFamily="18" charset="0"/>
              <a:cs typeface="Times New Roman" pitchFamily="18" charset="0"/>
            </a:endParaRPr>
          </a:p>
        </p:txBody>
      </p:sp>
      <p:graphicFrame>
        <p:nvGraphicFramePr>
          <p:cNvPr id="76806" name="Object 6"/>
          <p:cNvGraphicFramePr>
            <a:graphicFrameLocks noChangeAspect="1"/>
          </p:cNvGraphicFramePr>
          <p:nvPr>
            <p:ph sz="quarter" idx="2"/>
          </p:nvPr>
        </p:nvGraphicFramePr>
        <p:xfrm>
          <a:off x="2363788" y="4032250"/>
          <a:ext cx="3121025" cy="387350"/>
        </p:xfrm>
        <a:graphic>
          <a:graphicData uri="http://schemas.openxmlformats.org/presentationml/2006/ole">
            <p:oleObj spid="_x0000_s1026" name="Equation" r:id="rId3" imgW="1841400" imgH="228600" progId="Equation.3">
              <p:embed/>
            </p:oleObj>
          </a:graphicData>
        </a:graphic>
      </p:graphicFrame>
      <p:graphicFrame>
        <p:nvGraphicFramePr>
          <p:cNvPr id="76808" name="Object 8"/>
          <p:cNvGraphicFramePr>
            <a:graphicFrameLocks noChangeAspect="1"/>
          </p:cNvGraphicFramePr>
          <p:nvPr>
            <p:ph sz="quarter" idx="3"/>
          </p:nvPr>
        </p:nvGraphicFramePr>
        <p:xfrm>
          <a:off x="3124200" y="5413375"/>
          <a:ext cx="1511300" cy="454025"/>
        </p:xfrm>
        <a:graphic>
          <a:graphicData uri="http://schemas.openxmlformats.org/presentationml/2006/ole">
            <p:oleObj spid="_x0000_s1027" name="Equation" r:id="rId4" imgW="761760" imgH="228600" progId="Equation.3">
              <p:embed/>
            </p:oleObj>
          </a:graphicData>
        </a:graphic>
      </p:graphicFrame>
      <p:sp>
        <p:nvSpPr>
          <p:cNvPr id="8" name="Slide Number Placeholder 7"/>
          <p:cNvSpPr>
            <a:spLocks noGrp="1"/>
          </p:cNvSpPr>
          <p:nvPr>
            <p:ph type="sldNum" sz="quarter" idx="11"/>
          </p:nvPr>
        </p:nvSpPr>
        <p:spPr/>
        <p:txBody>
          <a:bodyPr/>
          <a:lstStyle/>
          <a:p>
            <a:pPr>
              <a:defRPr/>
            </a:pPr>
            <a:fld id="{53B89282-C9B3-4EE1-BD25-572DC5B5F33B}" type="slidenum">
              <a:rPr lang="en-US" smtClean="0"/>
              <a:pPr>
                <a:defRPr/>
              </a:pPr>
              <a:t>22</a:t>
            </a:fld>
            <a:endParaRPr lang="en-US"/>
          </a:p>
        </p:txBody>
      </p:sp>
      <p:sp>
        <p:nvSpPr>
          <p:cNvPr id="1032"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rtl="0"/>
            <a:endParaRPr lang="ar-SA"/>
          </a:p>
        </p:txBody>
      </p:sp>
      <p:graphicFrame>
        <p:nvGraphicFramePr>
          <p:cNvPr id="76804" name="Object 4"/>
          <p:cNvGraphicFramePr>
            <a:graphicFrameLocks noChangeAspect="1"/>
          </p:cNvGraphicFramePr>
          <p:nvPr/>
        </p:nvGraphicFramePr>
        <p:xfrm>
          <a:off x="3092450" y="2895600"/>
          <a:ext cx="1739900" cy="457200"/>
        </p:xfrm>
        <a:graphic>
          <a:graphicData uri="http://schemas.openxmlformats.org/presentationml/2006/ole">
            <p:oleObj spid="_x0000_s1028" name="Equation" r:id="rId5" imgW="74916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ox(in)">
                                      <p:cBhvr>
                                        <p:cTn id="7" dur="500"/>
                                        <p:tgtEl>
                                          <p:spTgt spid="7680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animEffect transition="in" filter="box(in)">
                                      <p:cBhvr>
                                        <p:cTn id="11" dur="500"/>
                                        <p:tgtEl>
                                          <p:spTgt spid="76803">
                                            <p:txEl>
                                              <p:pRg st="0" end="0"/>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76804"/>
                                        </p:tgtEl>
                                        <p:attrNameLst>
                                          <p:attrName>style.visibility</p:attrName>
                                        </p:attrNameLst>
                                      </p:cBhvr>
                                      <p:to>
                                        <p:strVal val="visible"/>
                                      </p:to>
                                    </p:set>
                                    <p:animEffect transition="in" filter="box(in)">
                                      <p:cBhvr>
                                        <p:cTn id="15" dur="500"/>
                                        <p:tgtEl>
                                          <p:spTgt spid="7680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6803">
                                            <p:txEl>
                                              <p:pRg st="2" end="2"/>
                                            </p:txEl>
                                          </p:spTgt>
                                        </p:tgtEl>
                                        <p:attrNameLst>
                                          <p:attrName>style.visibility</p:attrName>
                                        </p:attrNameLst>
                                      </p:cBhvr>
                                      <p:to>
                                        <p:strVal val="visible"/>
                                      </p:to>
                                    </p:set>
                                    <p:animEffect transition="in" filter="box(in)">
                                      <p:cBhvr>
                                        <p:cTn id="20" dur="500"/>
                                        <p:tgtEl>
                                          <p:spTgt spid="76803">
                                            <p:txEl>
                                              <p:pRg st="2" end="2"/>
                                            </p:txEl>
                                          </p:spTgt>
                                        </p:tgtEl>
                                      </p:cBhvr>
                                    </p:animEffect>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76806"/>
                                        </p:tgtEl>
                                        <p:attrNameLst>
                                          <p:attrName>style.visibility</p:attrName>
                                        </p:attrNameLst>
                                      </p:cBhvr>
                                      <p:to>
                                        <p:strVal val="visible"/>
                                      </p:to>
                                    </p:set>
                                    <p:animEffect transition="in" filter="box(in)">
                                      <p:cBhvr>
                                        <p:cTn id="24" dur="500"/>
                                        <p:tgtEl>
                                          <p:spTgt spid="7680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76803">
                                            <p:txEl>
                                              <p:pRg st="4" end="4"/>
                                            </p:txEl>
                                          </p:spTgt>
                                        </p:tgtEl>
                                        <p:attrNameLst>
                                          <p:attrName>style.visibility</p:attrName>
                                        </p:attrNameLst>
                                      </p:cBhvr>
                                      <p:to>
                                        <p:strVal val="visible"/>
                                      </p:to>
                                    </p:set>
                                    <p:animEffect transition="in" filter="box(in)">
                                      <p:cBhvr>
                                        <p:cTn id="29" dur="500"/>
                                        <p:tgtEl>
                                          <p:spTgt spid="76803">
                                            <p:txEl>
                                              <p:pRg st="4" end="4"/>
                                            </p:txEl>
                                          </p:spTgt>
                                        </p:tgtEl>
                                      </p:cBhvr>
                                    </p:animEffect>
                                  </p:childTnLst>
                                </p:cTn>
                              </p:par>
                            </p:childTnLst>
                          </p:cTn>
                        </p:par>
                        <p:par>
                          <p:cTn id="30" fill="hold">
                            <p:stCondLst>
                              <p:cond delay="500"/>
                            </p:stCondLst>
                            <p:childTnLst>
                              <p:par>
                                <p:cTn id="31" presetID="4" presetClass="entr" presetSubtype="16" fill="hold" nodeType="afterEffect">
                                  <p:stCondLst>
                                    <p:cond delay="0"/>
                                  </p:stCondLst>
                                  <p:childTnLst>
                                    <p:set>
                                      <p:cBhvr>
                                        <p:cTn id="32" dur="1" fill="hold">
                                          <p:stCondLst>
                                            <p:cond delay="0"/>
                                          </p:stCondLst>
                                        </p:cTn>
                                        <p:tgtEl>
                                          <p:spTgt spid="76808"/>
                                        </p:tgtEl>
                                        <p:attrNameLst>
                                          <p:attrName>style.visibility</p:attrName>
                                        </p:attrNameLst>
                                      </p:cBhvr>
                                      <p:to>
                                        <p:strVal val="visible"/>
                                      </p:to>
                                    </p:set>
                                    <p:animEffect transition="in" filter="box(in)">
                                      <p:cBhvr>
                                        <p:cTn id="33" dur="5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chor="ctr">
            <a:normAutofit/>
          </a:bodyPr>
          <a:lstStyle/>
          <a:p>
            <a:pPr algn="ctr" eaLnBrk="1" fontAlgn="auto" hangingPunct="1">
              <a:spcAft>
                <a:spcPts val="0"/>
              </a:spcAft>
              <a:defRPr/>
            </a:pPr>
            <a:r>
              <a:rPr lang="ar-EG" sz="3200" b="1" u="sng" dirty="0">
                <a:solidFill>
                  <a:srgbClr val="FF0000"/>
                </a:solidFill>
                <a:effectLst>
                  <a:outerShdw blurRad="38100" dist="38100" dir="2700000" algn="tl">
                    <a:srgbClr val="C0C0C0"/>
                  </a:outerShdw>
                </a:effectLst>
                <a:latin typeface="Times New Roman" pitchFamily="18" charset="0"/>
                <a:cs typeface="Times New Roman" pitchFamily="18" charset="0"/>
              </a:rPr>
              <a:t>انواع الاختبار(الفروض) فى حالة عينتين</a:t>
            </a:r>
            <a:endParaRPr lang="en-US" sz="3200" b="1" u="sng"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79875" name="Rectangle 3"/>
          <p:cNvSpPr>
            <a:spLocks noGrp="1" noChangeArrowheads="1"/>
          </p:cNvSpPr>
          <p:nvPr>
            <p:ph type="body" sz="half" idx="1"/>
          </p:nvPr>
        </p:nvSpPr>
        <p:spPr>
          <a:xfrm>
            <a:off x="457200" y="1752600"/>
            <a:ext cx="8229600" cy="4419600"/>
          </a:xfrm>
        </p:spPr>
        <p:txBody>
          <a:bodyPr/>
          <a:lstStyle/>
          <a:p>
            <a:pPr algn="r" rtl="1" eaLnBrk="1" hangingPunct="1">
              <a:lnSpc>
                <a:spcPct val="150000"/>
              </a:lnSpc>
              <a:buFont typeface="Wingdings" pitchFamily="2" charset="2"/>
              <a:buNone/>
            </a:pPr>
            <a:r>
              <a:rPr lang="ar-EG" sz="2400" dirty="0" smtClean="0">
                <a:latin typeface="Times New Roman" pitchFamily="18" charset="0"/>
                <a:ea typeface="Majalla UI"/>
                <a:cs typeface="Times New Roman" pitchFamily="18" charset="0"/>
              </a:rPr>
              <a:t>بفرض </a:t>
            </a:r>
            <a:r>
              <a:rPr lang="ar-EG" sz="2400" dirty="0" err="1" smtClean="0">
                <a:latin typeface="Times New Roman" pitchFamily="18" charset="0"/>
                <a:ea typeface="Majalla UI"/>
                <a:cs typeface="Times New Roman" pitchFamily="18" charset="0"/>
              </a:rPr>
              <a:t>اننا</a:t>
            </a:r>
            <a:r>
              <a:rPr lang="ar-EG" sz="2400" dirty="0" smtClean="0">
                <a:latin typeface="Times New Roman" pitchFamily="18" charset="0"/>
                <a:ea typeface="Majalla UI"/>
                <a:cs typeface="Times New Roman" pitchFamily="18" charset="0"/>
              </a:rPr>
              <a:t> سوف نرمز للمعلم المجهول بالرمز</a:t>
            </a:r>
            <a:r>
              <a:rPr lang="el-GR" sz="2400" dirty="0" smtClean="0">
                <a:latin typeface="Times New Roman" pitchFamily="18" charset="0"/>
                <a:ea typeface="Majalla UI"/>
                <a:cs typeface="Times New Roman" pitchFamily="18" charset="0"/>
              </a:rPr>
              <a:t>Θ</a:t>
            </a:r>
            <a:r>
              <a:rPr lang="ar-EG" sz="2400" dirty="0" smtClean="0">
                <a:latin typeface="Times New Roman" pitchFamily="18" charset="0"/>
                <a:ea typeface="Majalla UI"/>
                <a:cs typeface="Times New Roman" pitchFamily="18" charset="0"/>
              </a:rPr>
              <a:t> ونريد اختبار الفرض القائل </a:t>
            </a:r>
            <a:r>
              <a:rPr lang="ar-EG" sz="2400" dirty="0" err="1" smtClean="0">
                <a:latin typeface="Times New Roman" pitchFamily="18" charset="0"/>
                <a:ea typeface="Majalla UI"/>
                <a:cs typeface="Times New Roman" pitchFamily="18" charset="0"/>
              </a:rPr>
              <a:t>ان</a:t>
            </a:r>
            <a:r>
              <a:rPr lang="ar-EG" sz="2400" dirty="0" smtClean="0">
                <a:latin typeface="Times New Roman" pitchFamily="18" charset="0"/>
                <a:ea typeface="Majalla UI"/>
                <a:cs typeface="Times New Roman" pitchFamily="18" charset="0"/>
              </a:rPr>
              <a:t> قيمته </a:t>
            </a:r>
            <a:r>
              <a:rPr lang="ar-EG" sz="2400" dirty="0" err="1" smtClean="0">
                <a:latin typeface="Times New Roman" pitchFamily="18" charset="0"/>
                <a:ea typeface="Majalla UI"/>
                <a:cs typeface="Times New Roman" pitchFamily="18" charset="0"/>
              </a:rPr>
              <a:t>متساويه</a:t>
            </a:r>
            <a:r>
              <a:rPr lang="ar-EG" sz="2400" dirty="0" smtClean="0">
                <a:latin typeface="Times New Roman" pitchFamily="18" charset="0"/>
                <a:ea typeface="Majalla UI"/>
                <a:cs typeface="Times New Roman" pitchFamily="18" charset="0"/>
              </a:rPr>
              <a:t> </a:t>
            </a:r>
            <a:r>
              <a:rPr lang="ar-EG" sz="2400" dirty="0" err="1" smtClean="0">
                <a:latin typeface="Times New Roman" pitchFamily="18" charset="0"/>
                <a:ea typeface="Majalla UI"/>
                <a:cs typeface="Times New Roman" pitchFamily="18" charset="0"/>
              </a:rPr>
              <a:t>فى</a:t>
            </a:r>
            <a:r>
              <a:rPr lang="ar-EG" sz="2400" dirty="0" smtClean="0">
                <a:latin typeface="Times New Roman" pitchFamily="18" charset="0"/>
                <a:ea typeface="Majalla UI"/>
                <a:cs typeface="Times New Roman" pitchFamily="18" charset="0"/>
              </a:rPr>
              <a:t> المجتمعين</a:t>
            </a:r>
            <a:r>
              <a:rPr lang="en-US" sz="2400" dirty="0" smtClean="0">
                <a:latin typeface="Times New Roman" pitchFamily="18" charset="0"/>
                <a:cs typeface="Times New Roman" pitchFamily="18" charset="0"/>
              </a:rPr>
              <a:t> </a:t>
            </a:r>
            <a:r>
              <a:rPr lang="ar-EG" sz="2400" dirty="0" smtClean="0">
                <a:latin typeface="Times New Roman" pitchFamily="18" charset="0"/>
                <a:cs typeface="Times New Roman" pitchFamily="18" charset="0"/>
              </a:rPr>
              <a:t>سيكون فرض العدم على الصورة التالية</a:t>
            </a:r>
          </a:p>
          <a:p>
            <a:pPr algn="r" rtl="1" eaLnBrk="1" hangingPunct="1">
              <a:lnSpc>
                <a:spcPct val="150000"/>
              </a:lnSpc>
              <a:buFont typeface="Wingdings" pitchFamily="2" charset="2"/>
              <a:buNone/>
            </a:pPr>
            <a:endParaRPr lang="ar-EG" sz="2400" dirty="0" smtClean="0">
              <a:latin typeface="Times New Roman" pitchFamily="18" charset="0"/>
              <a:cs typeface="Times New Roman" pitchFamily="18" charset="0"/>
            </a:endParaRPr>
          </a:p>
          <a:p>
            <a:pPr algn="r" rtl="1" eaLnBrk="1" hangingPunct="1">
              <a:lnSpc>
                <a:spcPct val="150000"/>
              </a:lnSpc>
              <a:buFont typeface="Wingdings" pitchFamily="2" charset="2"/>
              <a:buNone/>
            </a:pPr>
            <a:r>
              <a:rPr lang="ar-EG" sz="2400" dirty="0" smtClean="0">
                <a:latin typeface="Times New Roman" pitchFamily="18" charset="0"/>
                <a:cs typeface="Times New Roman" pitchFamily="18" charset="0"/>
              </a:rPr>
              <a:t>وسيكون الفرض البديل </a:t>
            </a:r>
            <a:r>
              <a:rPr lang="ar-EG" sz="2400" dirty="0" err="1" smtClean="0">
                <a:latin typeface="Times New Roman" pitchFamily="18" charset="0"/>
                <a:cs typeface="Times New Roman" pitchFamily="18" charset="0"/>
              </a:rPr>
              <a:t>فى</a:t>
            </a:r>
            <a:r>
              <a:rPr lang="ar-EG" sz="2400" dirty="0" smtClean="0">
                <a:latin typeface="Times New Roman" pitchFamily="18" charset="0"/>
                <a:cs typeface="Times New Roman" pitchFamily="18" charset="0"/>
              </a:rPr>
              <a:t> حالة الاختبار ذو طرف واحد</a:t>
            </a:r>
          </a:p>
          <a:p>
            <a:pPr algn="r" rtl="1" eaLnBrk="1" hangingPunct="1">
              <a:lnSpc>
                <a:spcPct val="150000"/>
              </a:lnSpc>
              <a:buFont typeface="Wingdings" pitchFamily="2" charset="2"/>
              <a:buNone/>
            </a:pPr>
            <a:endParaRPr lang="ar-EG" sz="2400" dirty="0" smtClean="0">
              <a:latin typeface="Times New Roman" pitchFamily="18" charset="0"/>
              <a:cs typeface="Times New Roman" pitchFamily="18" charset="0"/>
            </a:endParaRPr>
          </a:p>
          <a:p>
            <a:pPr algn="r" rtl="1" eaLnBrk="1" hangingPunct="1">
              <a:lnSpc>
                <a:spcPct val="150000"/>
              </a:lnSpc>
              <a:buFont typeface="Wingdings" pitchFamily="2" charset="2"/>
              <a:buNone/>
            </a:pPr>
            <a:r>
              <a:rPr lang="ar-EG" sz="2400" dirty="0" smtClean="0">
                <a:latin typeface="Times New Roman" pitchFamily="18" charset="0"/>
                <a:cs typeface="Times New Roman" pitchFamily="18" charset="0"/>
              </a:rPr>
              <a:t>وسيكون الفرض البديل </a:t>
            </a:r>
            <a:r>
              <a:rPr lang="ar-EG" sz="2400" dirty="0" err="1" smtClean="0">
                <a:latin typeface="Times New Roman" pitchFamily="18" charset="0"/>
                <a:cs typeface="Times New Roman" pitchFamily="18" charset="0"/>
              </a:rPr>
              <a:t>فى</a:t>
            </a:r>
            <a:r>
              <a:rPr lang="ar-EG" sz="2400" dirty="0" smtClean="0">
                <a:latin typeface="Times New Roman" pitchFamily="18" charset="0"/>
                <a:cs typeface="Times New Roman" pitchFamily="18" charset="0"/>
              </a:rPr>
              <a:t> حالة الاختبار ذو طرفين</a:t>
            </a:r>
            <a:endParaRPr lang="el-GR" sz="2400" dirty="0" smtClean="0">
              <a:latin typeface="Times New Roman" pitchFamily="18" charset="0"/>
              <a:cs typeface="Times New Roman" pitchFamily="18" charset="0"/>
            </a:endParaRPr>
          </a:p>
        </p:txBody>
      </p:sp>
      <p:graphicFrame>
        <p:nvGraphicFramePr>
          <p:cNvPr id="79876" name="Object 4"/>
          <p:cNvGraphicFramePr>
            <a:graphicFrameLocks noChangeAspect="1"/>
          </p:cNvGraphicFramePr>
          <p:nvPr>
            <p:ph sz="quarter" idx="2"/>
          </p:nvPr>
        </p:nvGraphicFramePr>
        <p:xfrm>
          <a:off x="2286000" y="4343400"/>
          <a:ext cx="3124200" cy="368300"/>
        </p:xfrm>
        <a:graphic>
          <a:graphicData uri="http://schemas.openxmlformats.org/presentationml/2006/ole">
            <p:oleObj spid="_x0000_s2050" name="Equation" r:id="rId3" imgW="1942920" imgH="228600" progId="Equation.3">
              <p:embed/>
            </p:oleObj>
          </a:graphicData>
        </a:graphic>
      </p:graphicFrame>
      <p:graphicFrame>
        <p:nvGraphicFramePr>
          <p:cNvPr id="79879" name="Object 7"/>
          <p:cNvGraphicFramePr>
            <a:graphicFrameLocks noChangeAspect="1"/>
          </p:cNvGraphicFramePr>
          <p:nvPr>
            <p:ph sz="quarter" idx="3"/>
          </p:nvPr>
        </p:nvGraphicFramePr>
        <p:xfrm>
          <a:off x="3048000" y="5562600"/>
          <a:ext cx="1511300" cy="425450"/>
        </p:xfrm>
        <a:graphic>
          <a:graphicData uri="http://schemas.openxmlformats.org/presentationml/2006/ole">
            <p:oleObj spid="_x0000_s2051" name="Equation" r:id="rId4" imgW="812520" imgH="228600" progId="Equation.3">
              <p:embed/>
            </p:oleObj>
          </a:graphicData>
        </a:graphic>
      </p:graphicFrame>
      <p:sp>
        <p:nvSpPr>
          <p:cNvPr id="8" name="Slide Number Placeholder 7"/>
          <p:cNvSpPr>
            <a:spLocks noGrp="1"/>
          </p:cNvSpPr>
          <p:nvPr>
            <p:ph type="sldNum" sz="quarter" idx="11"/>
          </p:nvPr>
        </p:nvSpPr>
        <p:spPr/>
        <p:txBody>
          <a:bodyPr/>
          <a:lstStyle/>
          <a:p>
            <a:pPr>
              <a:defRPr/>
            </a:pPr>
            <a:fld id="{D6DE1F7D-1FC4-4BA2-8E81-2F5C6429008A}" type="slidenum">
              <a:rPr lang="en-US" smtClean="0"/>
              <a:pPr>
                <a:defRPr/>
              </a:pPr>
              <a:t>23</a:t>
            </a:fld>
            <a:endParaRPr lang="en-US"/>
          </a:p>
        </p:txBody>
      </p:sp>
      <p:sp>
        <p:nvSpPr>
          <p:cNvPr id="2056"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rtl="0"/>
            <a:endParaRPr lang="ar-SA"/>
          </a:p>
        </p:txBody>
      </p:sp>
      <p:graphicFrame>
        <p:nvGraphicFramePr>
          <p:cNvPr id="79878" name="Object 6"/>
          <p:cNvGraphicFramePr>
            <a:graphicFrameLocks noChangeAspect="1"/>
          </p:cNvGraphicFramePr>
          <p:nvPr/>
        </p:nvGraphicFramePr>
        <p:xfrm>
          <a:off x="3200400" y="3048000"/>
          <a:ext cx="1858963" cy="457200"/>
        </p:xfrm>
        <a:graphic>
          <a:graphicData uri="http://schemas.openxmlformats.org/presentationml/2006/ole">
            <p:oleObj spid="_x0000_s2052" name="Equation" r:id="rId5" imgW="79992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ox(in)">
                                      <p:cBhvr>
                                        <p:cTn id="7" dur="500"/>
                                        <p:tgtEl>
                                          <p:spTgt spid="798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box(in)">
                                      <p:cBhvr>
                                        <p:cTn id="12" dur="500"/>
                                        <p:tgtEl>
                                          <p:spTgt spid="79875">
                                            <p:txEl>
                                              <p:pRg st="0" end="0"/>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79878"/>
                                        </p:tgtEl>
                                        <p:attrNameLst>
                                          <p:attrName>style.visibility</p:attrName>
                                        </p:attrNameLst>
                                      </p:cBhvr>
                                      <p:to>
                                        <p:strVal val="visible"/>
                                      </p:to>
                                    </p:set>
                                    <p:animEffect transition="in" filter="box(in)">
                                      <p:cBhvr>
                                        <p:cTn id="16" dur="500"/>
                                        <p:tgtEl>
                                          <p:spTgt spid="7987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9875">
                                            <p:txEl>
                                              <p:pRg st="2" end="2"/>
                                            </p:txEl>
                                          </p:spTgt>
                                        </p:tgtEl>
                                        <p:attrNameLst>
                                          <p:attrName>style.visibility</p:attrName>
                                        </p:attrNameLst>
                                      </p:cBhvr>
                                      <p:to>
                                        <p:strVal val="visible"/>
                                      </p:to>
                                    </p:set>
                                    <p:animEffect transition="in" filter="box(in)">
                                      <p:cBhvr>
                                        <p:cTn id="21" dur="500"/>
                                        <p:tgtEl>
                                          <p:spTgt spid="79875">
                                            <p:txEl>
                                              <p:pRg st="2" end="2"/>
                                            </p:txEl>
                                          </p:spTgt>
                                        </p:tgtEl>
                                      </p:cBhvr>
                                    </p:animEffect>
                                  </p:childTnLst>
                                </p:cTn>
                              </p:par>
                            </p:childTnLst>
                          </p:cTn>
                        </p:par>
                        <p:par>
                          <p:cTn id="22" fill="hold">
                            <p:stCondLst>
                              <p:cond delay="500"/>
                            </p:stCondLst>
                            <p:childTnLst>
                              <p:par>
                                <p:cTn id="23" presetID="4" presetClass="entr" presetSubtype="16" fill="hold" nodeType="afterEffect">
                                  <p:stCondLst>
                                    <p:cond delay="0"/>
                                  </p:stCondLst>
                                  <p:childTnLst>
                                    <p:set>
                                      <p:cBhvr>
                                        <p:cTn id="24" dur="1" fill="hold">
                                          <p:stCondLst>
                                            <p:cond delay="0"/>
                                          </p:stCondLst>
                                        </p:cTn>
                                        <p:tgtEl>
                                          <p:spTgt spid="79876"/>
                                        </p:tgtEl>
                                        <p:attrNameLst>
                                          <p:attrName>style.visibility</p:attrName>
                                        </p:attrNameLst>
                                      </p:cBhvr>
                                      <p:to>
                                        <p:strVal val="visible"/>
                                      </p:to>
                                    </p:set>
                                    <p:animEffect transition="in" filter="box(in)">
                                      <p:cBhvr>
                                        <p:cTn id="25" dur="500"/>
                                        <p:tgtEl>
                                          <p:spTgt spid="7987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9875">
                                            <p:txEl>
                                              <p:pRg st="4" end="4"/>
                                            </p:txEl>
                                          </p:spTgt>
                                        </p:tgtEl>
                                        <p:attrNameLst>
                                          <p:attrName>style.visibility</p:attrName>
                                        </p:attrNameLst>
                                      </p:cBhvr>
                                      <p:to>
                                        <p:strVal val="visible"/>
                                      </p:to>
                                    </p:set>
                                    <p:animEffect transition="in" filter="box(in)">
                                      <p:cBhvr>
                                        <p:cTn id="30" dur="500"/>
                                        <p:tgtEl>
                                          <p:spTgt spid="79875">
                                            <p:txEl>
                                              <p:pRg st="4" end="4"/>
                                            </p:txEl>
                                          </p:spTgt>
                                        </p:tgtEl>
                                      </p:cBhvr>
                                    </p:animEffect>
                                  </p:childTnLst>
                                </p:cTn>
                              </p:par>
                            </p:childTnLst>
                          </p:cTn>
                        </p:par>
                        <p:par>
                          <p:cTn id="31" fill="hold">
                            <p:stCondLst>
                              <p:cond delay="500"/>
                            </p:stCondLst>
                            <p:childTnLst>
                              <p:par>
                                <p:cTn id="32" presetID="4" presetClass="entr" presetSubtype="16" fill="hold" nodeType="afterEffect">
                                  <p:stCondLst>
                                    <p:cond delay="0"/>
                                  </p:stCondLst>
                                  <p:childTnLst>
                                    <p:set>
                                      <p:cBhvr>
                                        <p:cTn id="33" dur="1" fill="hold">
                                          <p:stCondLst>
                                            <p:cond delay="0"/>
                                          </p:stCondLst>
                                        </p:cTn>
                                        <p:tgtEl>
                                          <p:spTgt spid="79879"/>
                                        </p:tgtEl>
                                        <p:attrNameLst>
                                          <p:attrName>style.visibility</p:attrName>
                                        </p:attrNameLst>
                                      </p:cBhvr>
                                      <p:to>
                                        <p:strVal val="visible"/>
                                      </p:to>
                                    </p:set>
                                    <p:animEffect transition="in" filter="box(in)">
                                      <p:cBhvr>
                                        <p:cTn id="34" dur="500"/>
                                        <p:tgtEl>
                                          <p:spTgt spid="7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685800"/>
            <a:ext cx="8229600" cy="533400"/>
          </a:xfrm>
        </p:spPr>
        <p:txBody>
          <a:bodyPr>
            <a:normAutofit fontScale="90000"/>
          </a:bodyPr>
          <a:lstStyle/>
          <a:p>
            <a:pPr algn="ctr" eaLnBrk="1" fontAlgn="auto" hangingPunct="1">
              <a:spcAft>
                <a:spcPts val="0"/>
              </a:spcAft>
              <a:defRPr/>
            </a:pPr>
            <a:r>
              <a:rPr lang="ar-EG" sz="3200" b="1" u="sng" dirty="0" err="1">
                <a:solidFill>
                  <a:srgbClr val="FF0000"/>
                </a:solidFill>
                <a:effectLst>
                  <a:outerShdw blurRad="38100" dist="38100" dir="2700000" algn="tl">
                    <a:srgbClr val="C0C0C0"/>
                  </a:outerShdw>
                </a:effectLst>
                <a:latin typeface="Times New Roman" pitchFamily="18" charset="0"/>
                <a:cs typeface="Times New Roman" pitchFamily="18" charset="0"/>
              </a:rPr>
              <a:t>انواع</a:t>
            </a:r>
            <a:r>
              <a:rPr lang="ar-EG" sz="3200" b="1" u="sng" dirty="0">
                <a:solidFill>
                  <a:srgbClr val="FF0000"/>
                </a:solidFill>
                <a:effectLst>
                  <a:outerShdw blurRad="38100" dist="38100" dir="2700000" algn="tl">
                    <a:srgbClr val="C0C0C0"/>
                  </a:outerShdw>
                </a:effectLst>
                <a:latin typeface="Times New Roman" pitchFamily="18" charset="0"/>
                <a:cs typeface="Times New Roman" pitchFamily="18" charset="0"/>
              </a:rPr>
              <a:t> الاختبار(الفروض) </a:t>
            </a:r>
            <a:r>
              <a:rPr lang="ar-EG" sz="3200" b="1" u="sng" dirty="0" err="1">
                <a:solidFill>
                  <a:srgbClr val="FF0000"/>
                </a:solidFill>
                <a:effectLst>
                  <a:outerShdw blurRad="38100" dist="38100" dir="2700000" algn="tl">
                    <a:srgbClr val="C0C0C0"/>
                  </a:outerShdw>
                </a:effectLst>
                <a:latin typeface="Times New Roman" pitchFamily="18" charset="0"/>
                <a:cs typeface="Times New Roman" pitchFamily="18" charset="0"/>
              </a:rPr>
              <a:t>فى</a:t>
            </a:r>
            <a:r>
              <a:rPr lang="ar-EG" sz="3200" b="1" u="sng" dirty="0">
                <a:solidFill>
                  <a:srgbClr val="FF0000"/>
                </a:solidFill>
                <a:effectLst>
                  <a:outerShdw blurRad="38100" dist="38100" dir="2700000" algn="tl">
                    <a:srgbClr val="C0C0C0"/>
                  </a:outerShdw>
                </a:effectLst>
                <a:latin typeface="Times New Roman" pitchFamily="18" charset="0"/>
                <a:cs typeface="Times New Roman" pitchFamily="18" charset="0"/>
              </a:rPr>
              <a:t> حالة أكثر من عينتين</a:t>
            </a:r>
            <a:endParaRPr lang="en-US" sz="3200" b="1" u="sng"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80899" name="Rectangle 3"/>
          <p:cNvSpPr>
            <a:spLocks noGrp="1" noChangeArrowheads="1"/>
          </p:cNvSpPr>
          <p:nvPr>
            <p:ph type="body" sz="half" idx="1"/>
          </p:nvPr>
        </p:nvSpPr>
        <p:spPr>
          <a:xfrm>
            <a:off x="533400" y="1295400"/>
            <a:ext cx="8229600" cy="5105400"/>
          </a:xfrm>
        </p:spPr>
        <p:txBody>
          <a:bodyPr/>
          <a:lstStyle/>
          <a:p>
            <a:pPr algn="just" rtl="1" eaLnBrk="1" hangingPunct="1">
              <a:lnSpc>
                <a:spcPct val="150000"/>
              </a:lnSpc>
              <a:buFont typeface="Wingdings" pitchFamily="2" charset="2"/>
              <a:buNone/>
            </a:pPr>
            <a:r>
              <a:rPr lang="ar-EG" sz="2400" dirty="0" smtClean="0">
                <a:latin typeface="Times New Roman" pitchFamily="18" charset="0"/>
                <a:ea typeface="Majalla UI"/>
                <a:cs typeface="Times New Roman" pitchFamily="18" charset="0"/>
              </a:rPr>
              <a:t>بفرض </a:t>
            </a:r>
            <a:r>
              <a:rPr lang="ar-EG" sz="2400" dirty="0" err="1" smtClean="0">
                <a:latin typeface="Times New Roman" pitchFamily="18" charset="0"/>
                <a:ea typeface="Majalla UI"/>
                <a:cs typeface="Times New Roman" pitchFamily="18" charset="0"/>
              </a:rPr>
              <a:t>اننا</a:t>
            </a:r>
            <a:r>
              <a:rPr lang="ar-EG" sz="2400" dirty="0" smtClean="0">
                <a:latin typeface="Times New Roman" pitchFamily="18" charset="0"/>
                <a:ea typeface="Majalla UI"/>
                <a:cs typeface="Times New Roman" pitchFamily="18" charset="0"/>
              </a:rPr>
              <a:t> سوف نرمز للمعلم المجهول بالرمز</a:t>
            </a:r>
            <a:r>
              <a:rPr lang="el-GR" sz="2400" dirty="0" smtClean="0">
                <a:latin typeface="Times New Roman" pitchFamily="18" charset="0"/>
                <a:ea typeface="Majalla UI"/>
                <a:cs typeface="Times New Roman" pitchFamily="18" charset="0"/>
              </a:rPr>
              <a:t>Θ</a:t>
            </a:r>
            <a:r>
              <a:rPr lang="ar-EG" sz="2400" dirty="0" smtClean="0">
                <a:latin typeface="Times New Roman" pitchFamily="18" charset="0"/>
                <a:ea typeface="Majalla UI"/>
                <a:cs typeface="Times New Roman" pitchFamily="18" charset="0"/>
              </a:rPr>
              <a:t> ونريد اختبار الفرض القائل </a:t>
            </a:r>
            <a:r>
              <a:rPr lang="ar-EG" sz="2400" dirty="0" err="1" smtClean="0">
                <a:latin typeface="Times New Roman" pitchFamily="18" charset="0"/>
                <a:ea typeface="Majalla UI"/>
                <a:cs typeface="Times New Roman" pitchFamily="18" charset="0"/>
              </a:rPr>
              <a:t>ان</a:t>
            </a:r>
            <a:r>
              <a:rPr lang="ar-EG" sz="2400" dirty="0" smtClean="0">
                <a:latin typeface="Times New Roman" pitchFamily="18" charset="0"/>
                <a:ea typeface="Majalla UI"/>
                <a:cs typeface="Times New Roman" pitchFamily="18" charset="0"/>
              </a:rPr>
              <a:t> قيمته </a:t>
            </a:r>
            <a:r>
              <a:rPr lang="ar-EG" sz="2400" dirty="0" err="1" smtClean="0">
                <a:latin typeface="Times New Roman" pitchFamily="18" charset="0"/>
                <a:ea typeface="Majalla UI"/>
                <a:cs typeface="Times New Roman" pitchFamily="18" charset="0"/>
              </a:rPr>
              <a:t>متساويه</a:t>
            </a:r>
            <a:r>
              <a:rPr lang="ar-EG" sz="2400" dirty="0" smtClean="0">
                <a:latin typeface="Times New Roman" pitchFamily="18" charset="0"/>
                <a:ea typeface="Majalla UI"/>
                <a:cs typeface="Times New Roman" pitchFamily="18" charset="0"/>
              </a:rPr>
              <a:t> </a:t>
            </a:r>
            <a:r>
              <a:rPr lang="ar-EG" sz="2400" dirty="0" err="1" smtClean="0">
                <a:latin typeface="Times New Roman" pitchFamily="18" charset="0"/>
                <a:ea typeface="Majalla UI"/>
                <a:cs typeface="Times New Roman" pitchFamily="18" charset="0"/>
              </a:rPr>
              <a:t>فى</a:t>
            </a:r>
            <a:r>
              <a:rPr lang="ar-EG" sz="2400" dirty="0" smtClean="0">
                <a:latin typeface="Times New Roman" pitchFamily="18" charset="0"/>
                <a:ea typeface="Majalla UI"/>
                <a:cs typeface="Times New Roman" pitchFamily="18" charset="0"/>
              </a:rPr>
              <a:t> المجتمعات </a:t>
            </a:r>
            <a:r>
              <a:rPr lang="ar-EG" sz="2400" dirty="0" err="1" smtClean="0">
                <a:latin typeface="Times New Roman" pitchFamily="18" charset="0"/>
                <a:ea typeface="Majalla UI"/>
                <a:cs typeface="Times New Roman" pitchFamily="18" charset="0"/>
              </a:rPr>
              <a:t>التى</a:t>
            </a:r>
            <a:r>
              <a:rPr lang="ar-EG" sz="2400" dirty="0" smtClean="0">
                <a:latin typeface="Times New Roman" pitchFamily="18" charset="0"/>
                <a:ea typeface="Majalla UI"/>
                <a:cs typeface="Times New Roman" pitchFamily="18" charset="0"/>
              </a:rPr>
              <a:t> عددها </a:t>
            </a:r>
            <a:r>
              <a:rPr lang="en-US" sz="2400" dirty="0" smtClean="0">
                <a:latin typeface="Times New Roman" pitchFamily="18" charset="0"/>
                <a:cs typeface="Times New Roman" pitchFamily="18" charset="0"/>
              </a:rPr>
              <a:t>r</a:t>
            </a:r>
            <a:r>
              <a:rPr lang="ar-EG"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ar-EG" sz="2400" dirty="0" smtClean="0">
                <a:latin typeface="Times New Roman" pitchFamily="18" charset="0"/>
                <a:cs typeface="Times New Roman" pitchFamily="18" charset="0"/>
              </a:rPr>
              <a:t>سيكون فرض العدم على الصورة التالية</a:t>
            </a:r>
          </a:p>
          <a:p>
            <a:pPr algn="just" rtl="1" eaLnBrk="1" hangingPunct="1">
              <a:lnSpc>
                <a:spcPct val="150000"/>
              </a:lnSpc>
              <a:buFont typeface="Wingdings" pitchFamily="2" charset="2"/>
              <a:buNone/>
            </a:pPr>
            <a:endParaRPr lang="ar-EG" sz="2400"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EG" sz="2400" dirty="0" smtClean="0">
                <a:latin typeface="Times New Roman" pitchFamily="18" charset="0"/>
                <a:cs typeface="Times New Roman" pitchFamily="18" charset="0"/>
              </a:rPr>
              <a:t>وسيكون الفرض البديل</a:t>
            </a:r>
          </a:p>
          <a:p>
            <a:pPr algn="just" rtl="1" eaLnBrk="1" hangingPunct="1">
              <a:lnSpc>
                <a:spcPct val="150000"/>
              </a:lnSpc>
              <a:buFont typeface="Wingdings" pitchFamily="2" charset="2"/>
              <a:buNone/>
            </a:pPr>
            <a:endParaRPr lang="ar-EG" sz="2400"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EG" sz="2400" dirty="0" err="1" smtClean="0">
                <a:latin typeface="Times New Roman" pitchFamily="18" charset="0"/>
                <a:cs typeface="Times New Roman" pitchFamily="18" charset="0"/>
              </a:rPr>
              <a:t>فى</a:t>
            </a:r>
            <a:r>
              <a:rPr lang="ar-EG" sz="2400" dirty="0" smtClean="0">
                <a:latin typeface="Times New Roman" pitchFamily="18" charset="0"/>
                <a:cs typeface="Times New Roman" pitchFamily="18" charset="0"/>
              </a:rPr>
              <a:t> جميع الاختبارات يمكن قياس قوة الاختبار بما يسمى بالخطأ من النوع </a:t>
            </a:r>
            <a:r>
              <a:rPr lang="ar-EG" sz="2400" dirty="0" err="1" smtClean="0">
                <a:latin typeface="Times New Roman" pitchFamily="18" charset="0"/>
                <a:cs typeface="Times New Roman" pitchFamily="18" charset="0"/>
              </a:rPr>
              <a:t>الثانى</a:t>
            </a:r>
            <a:r>
              <a:rPr lang="ar-EG" sz="2400" dirty="0" smtClean="0">
                <a:latin typeface="Times New Roman" pitchFamily="18" charset="0"/>
                <a:cs typeface="Times New Roman" pitchFamily="18" charset="0"/>
              </a:rPr>
              <a:t> </a:t>
            </a:r>
            <a:r>
              <a:rPr lang="en-US" sz="2400" dirty="0" smtClean="0">
                <a:solidFill>
                  <a:srgbClr val="FF3300"/>
                </a:solidFill>
                <a:latin typeface="Times New Roman" pitchFamily="18" charset="0"/>
                <a:cs typeface="Times New Roman" pitchFamily="18" charset="0"/>
              </a:rPr>
              <a:t>Type II Error</a:t>
            </a:r>
            <a:r>
              <a:rPr lang="ar-EG" sz="2400" dirty="0" smtClean="0">
                <a:solidFill>
                  <a:srgbClr val="FF3300"/>
                </a:solidFill>
                <a:latin typeface="Times New Roman" pitchFamily="18" charset="0"/>
                <a:cs typeface="Times New Roman" pitchFamily="18" charset="0"/>
              </a:rPr>
              <a:t> </a:t>
            </a:r>
            <a:r>
              <a:rPr lang="ar-EG" sz="2400" dirty="0" err="1" smtClean="0">
                <a:latin typeface="Times New Roman" pitchFamily="18" charset="0"/>
                <a:cs typeface="Times New Roman" pitchFamily="18" charset="0"/>
              </a:rPr>
              <a:t>والذى</a:t>
            </a:r>
            <a:r>
              <a:rPr lang="ar-EG" sz="2400" dirty="0" smtClean="0">
                <a:latin typeface="Times New Roman" pitchFamily="18" charset="0"/>
                <a:cs typeface="Times New Roman" pitchFamily="18" charset="0"/>
              </a:rPr>
              <a:t> يستخدم بدوره </a:t>
            </a:r>
            <a:r>
              <a:rPr lang="ar-EG" sz="2400" dirty="0" err="1" smtClean="0">
                <a:latin typeface="Times New Roman" pitchFamily="18" charset="0"/>
                <a:cs typeface="Times New Roman" pitchFamily="18" charset="0"/>
              </a:rPr>
              <a:t>فى</a:t>
            </a:r>
            <a:r>
              <a:rPr lang="ar-EG" sz="2400" dirty="0" smtClean="0">
                <a:latin typeface="Times New Roman" pitchFamily="18" charset="0"/>
                <a:cs typeface="Times New Roman" pitchFamily="18" charset="0"/>
              </a:rPr>
              <a:t> حساب دالة القوه</a:t>
            </a:r>
            <a:r>
              <a:rPr lang="en-US" sz="2400" dirty="0" smtClean="0">
                <a:solidFill>
                  <a:srgbClr val="FF3300"/>
                </a:solidFill>
                <a:latin typeface="Times New Roman" pitchFamily="18" charset="0"/>
                <a:cs typeface="Times New Roman" pitchFamily="18" charset="0"/>
              </a:rPr>
              <a:t>Power Function </a:t>
            </a:r>
            <a:endParaRPr lang="ar-EG" sz="2400" dirty="0" smtClean="0">
              <a:solidFill>
                <a:srgbClr val="FF3300"/>
              </a:solidFill>
              <a:latin typeface="Times New Roman" pitchFamily="18" charset="0"/>
              <a:cs typeface="Times New Roman" pitchFamily="18" charset="0"/>
            </a:endParaRPr>
          </a:p>
        </p:txBody>
      </p:sp>
      <p:graphicFrame>
        <p:nvGraphicFramePr>
          <p:cNvPr id="80900" name="Object 4"/>
          <p:cNvGraphicFramePr>
            <a:graphicFrameLocks noChangeAspect="1"/>
          </p:cNvGraphicFramePr>
          <p:nvPr>
            <p:ph sz="quarter" idx="2"/>
          </p:nvPr>
        </p:nvGraphicFramePr>
        <p:xfrm>
          <a:off x="2362200" y="4419600"/>
          <a:ext cx="2863850" cy="368300"/>
        </p:xfrm>
        <a:graphic>
          <a:graphicData uri="http://schemas.openxmlformats.org/presentationml/2006/ole">
            <p:oleObj spid="_x0000_s3074" name="Equation" r:id="rId3" imgW="1777680" imgH="228600" progId="Equation.3">
              <p:embed/>
            </p:oleObj>
          </a:graphicData>
        </a:graphic>
      </p:graphicFrame>
      <p:sp>
        <p:nvSpPr>
          <p:cNvPr id="7" name="Slide Number Placeholder 6"/>
          <p:cNvSpPr>
            <a:spLocks noGrp="1"/>
          </p:cNvSpPr>
          <p:nvPr>
            <p:ph type="sldNum" sz="quarter" idx="11"/>
          </p:nvPr>
        </p:nvSpPr>
        <p:spPr/>
        <p:txBody>
          <a:bodyPr/>
          <a:lstStyle/>
          <a:p>
            <a:pPr>
              <a:defRPr/>
            </a:pPr>
            <a:fld id="{DAFA45A2-0567-4773-B363-776967C21B45}" type="slidenum">
              <a:rPr lang="en-US" smtClean="0"/>
              <a:pPr>
                <a:defRPr/>
              </a:pPr>
              <a:t>24</a:t>
            </a:fld>
            <a:endParaRPr lang="en-US"/>
          </a:p>
        </p:txBody>
      </p:sp>
      <p:sp>
        <p:nvSpPr>
          <p:cNvPr id="3079"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algn="l" rtl="0"/>
            <a:endParaRPr lang="ar-SA"/>
          </a:p>
        </p:txBody>
      </p:sp>
      <p:graphicFrame>
        <p:nvGraphicFramePr>
          <p:cNvPr id="80902" name="Object 6"/>
          <p:cNvGraphicFramePr>
            <a:graphicFrameLocks noChangeAspect="1"/>
          </p:cNvGraphicFramePr>
          <p:nvPr/>
        </p:nvGraphicFramePr>
        <p:xfrm>
          <a:off x="2286000" y="2819400"/>
          <a:ext cx="3275013" cy="457200"/>
        </p:xfrm>
        <a:graphic>
          <a:graphicData uri="http://schemas.openxmlformats.org/presentationml/2006/ole">
            <p:oleObj spid="_x0000_s3075" name="Equation" r:id="rId4" imgW="14094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ox(in)">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box(in)">
                                      <p:cBhvr>
                                        <p:cTn id="12" dur="500"/>
                                        <p:tgtEl>
                                          <p:spTgt spid="80899">
                                            <p:txEl>
                                              <p:pRg st="0" end="0"/>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80902"/>
                                        </p:tgtEl>
                                        <p:attrNameLst>
                                          <p:attrName>style.visibility</p:attrName>
                                        </p:attrNameLst>
                                      </p:cBhvr>
                                      <p:to>
                                        <p:strVal val="visible"/>
                                      </p:to>
                                    </p:set>
                                    <p:animEffect transition="in" filter="box(in)">
                                      <p:cBhvr>
                                        <p:cTn id="16" dur="500"/>
                                        <p:tgtEl>
                                          <p:spTgt spid="8090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0899">
                                            <p:txEl>
                                              <p:pRg st="2" end="2"/>
                                            </p:txEl>
                                          </p:spTgt>
                                        </p:tgtEl>
                                        <p:attrNameLst>
                                          <p:attrName>style.visibility</p:attrName>
                                        </p:attrNameLst>
                                      </p:cBhvr>
                                      <p:to>
                                        <p:strVal val="visible"/>
                                      </p:to>
                                    </p:set>
                                    <p:animEffect transition="in" filter="box(in)">
                                      <p:cBhvr>
                                        <p:cTn id="21" dur="500"/>
                                        <p:tgtEl>
                                          <p:spTgt spid="80899">
                                            <p:txEl>
                                              <p:pRg st="2" end="2"/>
                                            </p:txEl>
                                          </p:spTgt>
                                        </p:tgtEl>
                                      </p:cBhvr>
                                    </p:animEffect>
                                  </p:childTnLst>
                                </p:cTn>
                              </p:par>
                            </p:childTnLst>
                          </p:cTn>
                        </p:par>
                        <p:par>
                          <p:cTn id="22" fill="hold">
                            <p:stCondLst>
                              <p:cond delay="500"/>
                            </p:stCondLst>
                            <p:childTnLst>
                              <p:par>
                                <p:cTn id="23" presetID="4" presetClass="entr" presetSubtype="16" fill="hold" nodeType="afterEffect">
                                  <p:stCondLst>
                                    <p:cond delay="0"/>
                                  </p:stCondLst>
                                  <p:childTnLst>
                                    <p:set>
                                      <p:cBhvr>
                                        <p:cTn id="24" dur="1" fill="hold">
                                          <p:stCondLst>
                                            <p:cond delay="0"/>
                                          </p:stCondLst>
                                        </p:cTn>
                                        <p:tgtEl>
                                          <p:spTgt spid="80900"/>
                                        </p:tgtEl>
                                        <p:attrNameLst>
                                          <p:attrName>style.visibility</p:attrName>
                                        </p:attrNameLst>
                                      </p:cBhvr>
                                      <p:to>
                                        <p:strVal val="visible"/>
                                      </p:to>
                                    </p:set>
                                    <p:animEffect transition="in" filter="box(in)">
                                      <p:cBhvr>
                                        <p:cTn id="25" dur="500"/>
                                        <p:tgtEl>
                                          <p:spTgt spid="8090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0899">
                                            <p:txEl>
                                              <p:pRg st="4" end="4"/>
                                            </p:txEl>
                                          </p:spTgt>
                                        </p:tgtEl>
                                        <p:attrNameLst>
                                          <p:attrName>style.visibility</p:attrName>
                                        </p:attrNameLst>
                                      </p:cBhvr>
                                      <p:to>
                                        <p:strVal val="visible"/>
                                      </p:to>
                                    </p:set>
                                    <p:animEffect transition="in" filter="box(in)">
                                      <p:cBhvr>
                                        <p:cTn id="30" dur="500"/>
                                        <p:tgtEl>
                                          <p:spTgt spid="80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838200"/>
            <a:ext cx="8229600" cy="609600"/>
          </a:xfrm>
        </p:spPr>
        <p:txBody>
          <a:bodyPr>
            <a:normAutofit/>
          </a:bodyPr>
          <a:lstStyle/>
          <a:p>
            <a:pPr algn="ctr" rtl="1" eaLnBrk="1" fontAlgn="auto" hangingPunct="1">
              <a:spcAft>
                <a:spcPts val="0"/>
              </a:spcAft>
              <a:defRPr/>
            </a:pPr>
            <a:r>
              <a:rPr lang="ar-EG" sz="3200" b="1" u="sng" dirty="0">
                <a:solidFill>
                  <a:srgbClr val="FF0000"/>
                </a:solidFill>
                <a:effectLst>
                  <a:outerShdw blurRad="38100" dist="38100" dir="2700000" algn="tl">
                    <a:srgbClr val="C0C0C0"/>
                  </a:outerShdw>
                </a:effectLst>
                <a:latin typeface="Times New Roman" pitchFamily="18" charset="0"/>
                <a:cs typeface="Times New Roman" pitchFamily="18" charset="0"/>
              </a:rPr>
              <a:t>اختبار </a:t>
            </a:r>
            <a:r>
              <a:rPr lang="ar-EG" sz="3200" b="1" u="sng" dirty="0" err="1">
                <a:solidFill>
                  <a:srgbClr val="FF0000"/>
                </a:solidFill>
                <a:effectLst>
                  <a:outerShdw blurRad="38100" dist="38100" dir="2700000" algn="tl">
                    <a:srgbClr val="C0C0C0"/>
                  </a:outerShdw>
                </a:effectLst>
                <a:latin typeface="Times New Roman" pitchFamily="18" charset="0"/>
                <a:cs typeface="Times New Roman" pitchFamily="18" charset="0"/>
              </a:rPr>
              <a:t>ت</a:t>
            </a:r>
            <a:r>
              <a:rPr lang="ar-EG" sz="3200" b="1" u="sng"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u="sng" dirty="0">
                <a:solidFill>
                  <a:srgbClr val="FF0000"/>
                </a:solidFill>
                <a:effectLst>
                  <a:outerShdw blurRad="38100" dist="38100" dir="2700000" algn="tl">
                    <a:srgbClr val="C0C0C0"/>
                  </a:outerShdw>
                </a:effectLst>
                <a:latin typeface="Times New Roman" pitchFamily="18" charset="0"/>
                <a:cs typeface="Times New Roman" pitchFamily="18" charset="0"/>
              </a:rPr>
              <a:t>T Test</a:t>
            </a:r>
          </a:p>
        </p:txBody>
      </p:sp>
      <p:sp>
        <p:nvSpPr>
          <p:cNvPr id="81923" name="Rectangle 3"/>
          <p:cNvSpPr>
            <a:spLocks noGrp="1" noChangeArrowheads="1"/>
          </p:cNvSpPr>
          <p:nvPr>
            <p:ph idx="1"/>
          </p:nvPr>
        </p:nvSpPr>
        <p:spPr>
          <a:xfrm>
            <a:off x="457200" y="1371600"/>
            <a:ext cx="8229600" cy="5029200"/>
          </a:xfrm>
        </p:spPr>
        <p:txBody>
          <a:bodyPr/>
          <a:lstStyle/>
          <a:p>
            <a:pPr marL="609600" indent="-609600" algn="just" rtl="1" eaLnBrk="1" hangingPunct="1">
              <a:lnSpc>
                <a:spcPct val="150000"/>
              </a:lnSpc>
              <a:buClr>
                <a:srgbClr val="FF0000"/>
              </a:buClr>
              <a:buFont typeface="Wingdings" pitchFamily="2" charset="2"/>
              <a:buChar char="Ø"/>
            </a:pPr>
            <a:r>
              <a:rPr lang="ar-EG" sz="2300" dirty="0" err="1" smtClean="0">
                <a:latin typeface="Times New Roman" pitchFamily="18" charset="0"/>
                <a:ea typeface="Majalla UI"/>
                <a:cs typeface="Times New Roman" pitchFamily="18" charset="0"/>
              </a:rPr>
              <a:t>احصاء</a:t>
            </a:r>
            <a:r>
              <a:rPr lang="ar-EG" sz="2300" dirty="0" smtClean="0">
                <a:latin typeface="Times New Roman" pitchFamily="18" charset="0"/>
                <a:ea typeface="Majalla UI"/>
                <a:cs typeface="Times New Roman" pitchFamily="18" charset="0"/>
              </a:rPr>
              <a:t> الاختبار </a:t>
            </a:r>
            <a:r>
              <a:rPr lang="ar-EG" sz="2300" dirty="0" err="1" smtClean="0">
                <a:latin typeface="Times New Roman" pitchFamily="18" charset="0"/>
                <a:ea typeface="Majalla UI"/>
                <a:cs typeface="Times New Roman" pitchFamily="18" charset="0"/>
              </a:rPr>
              <a:t>فى</a:t>
            </a:r>
            <a:r>
              <a:rPr lang="ar-EG" sz="2300" dirty="0" smtClean="0">
                <a:latin typeface="Times New Roman" pitchFamily="18" charset="0"/>
                <a:ea typeface="Majalla UI"/>
                <a:cs typeface="Times New Roman" pitchFamily="18" charset="0"/>
              </a:rPr>
              <a:t> هذه </a:t>
            </a:r>
            <a:r>
              <a:rPr lang="ar-EG" sz="2300" dirty="0" err="1" smtClean="0">
                <a:latin typeface="Times New Roman" pitchFamily="18" charset="0"/>
                <a:ea typeface="Majalla UI"/>
                <a:cs typeface="Times New Roman" pitchFamily="18" charset="0"/>
              </a:rPr>
              <a:t>الحاله</a:t>
            </a:r>
            <a:r>
              <a:rPr lang="ar-EG" sz="2300" dirty="0" smtClean="0">
                <a:latin typeface="Times New Roman" pitchFamily="18" charset="0"/>
                <a:ea typeface="Majalla UI"/>
                <a:cs typeface="Times New Roman" pitchFamily="18" charset="0"/>
              </a:rPr>
              <a:t> له التوزيع </a:t>
            </a:r>
            <a:r>
              <a:rPr lang="ar-EG" sz="2300" dirty="0" err="1" smtClean="0">
                <a:latin typeface="Times New Roman" pitchFamily="18" charset="0"/>
                <a:ea typeface="Majalla UI"/>
                <a:cs typeface="Times New Roman" pitchFamily="18" charset="0"/>
              </a:rPr>
              <a:t>الاحتمالى</a:t>
            </a:r>
            <a:r>
              <a:rPr lang="ar-EG" sz="2300" dirty="0" smtClean="0">
                <a:latin typeface="Times New Roman" pitchFamily="18" charset="0"/>
                <a:ea typeface="Majalla UI"/>
                <a:cs typeface="Times New Roman" pitchFamily="18" charset="0"/>
              </a:rPr>
              <a:t> والمسمى توزيع </a:t>
            </a:r>
            <a:r>
              <a:rPr lang="en-US" sz="2300" dirty="0" smtClean="0">
                <a:latin typeface="Times New Roman" pitchFamily="18" charset="0"/>
                <a:ea typeface="Majalla UI"/>
                <a:cs typeface="Times New Roman" pitchFamily="18" charset="0"/>
              </a:rPr>
              <a:t>         </a:t>
            </a:r>
            <a:r>
              <a:rPr lang="en-US" sz="2300" dirty="0" smtClean="0">
                <a:solidFill>
                  <a:srgbClr val="FF0000"/>
                </a:solidFill>
                <a:latin typeface="Times New Roman" pitchFamily="18" charset="0"/>
                <a:ea typeface="Majalla UI"/>
                <a:cs typeface="Times New Roman" pitchFamily="18" charset="0"/>
              </a:rPr>
              <a:t>T</a:t>
            </a:r>
            <a:r>
              <a:rPr lang="ar-EG" sz="2300" dirty="0" smtClean="0">
                <a:solidFill>
                  <a:srgbClr val="FF0000"/>
                </a:solidFill>
                <a:latin typeface="Times New Roman" pitchFamily="18" charset="0"/>
                <a:ea typeface="Majalla UI"/>
                <a:cs typeface="Times New Roman" pitchFamily="18" charset="0"/>
              </a:rPr>
              <a:t> </a:t>
            </a:r>
            <a:r>
              <a:rPr lang="en-US" sz="2300" dirty="0" smtClean="0">
                <a:solidFill>
                  <a:srgbClr val="FF0000"/>
                </a:solidFill>
                <a:latin typeface="Times New Roman" pitchFamily="18" charset="0"/>
                <a:ea typeface="Majalla UI"/>
                <a:cs typeface="Times New Roman" pitchFamily="18" charset="0"/>
              </a:rPr>
              <a:t> (T</a:t>
            </a:r>
            <a:r>
              <a:rPr lang="en-US" sz="2300" dirty="0" smtClean="0">
                <a:latin typeface="Times New Roman" pitchFamily="18" charset="0"/>
                <a:ea typeface="Majalla UI"/>
                <a:cs typeface="Times New Roman" pitchFamily="18" charset="0"/>
              </a:rPr>
              <a:t> </a:t>
            </a:r>
            <a:r>
              <a:rPr lang="en-US" sz="2300" dirty="0" smtClean="0">
                <a:solidFill>
                  <a:srgbClr val="FF0000"/>
                </a:solidFill>
                <a:latin typeface="Times New Roman" pitchFamily="18" charset="0"/>
                <a:ea typeface="Majalla UI"/>
                <a:cs typeface="Times New Roman" pitchFamily="18" charset="0"/>
              </a:rPr>
              <a:t>Distribution</a:t>
            </a:r>
            <a:r>
              <a:rPr lang="en-US" sz="2300" dirty="0" smtClean="0">
                <a:latin typeface="Times New Roman" pitchFamily="18" charset="0"/>
                <a:ea typeface="Majalla UI"/>
                <a:cs typeface="Times New Roman" pitchFamily="18" charset="0"/>
              </a:rPr>
              <a:t>)</a:t>
            </a:r>
            <a:r>
              <a:rPr lang="ar-EG" sz="2300" dirty="0" smtClean="0">
                <a:latin typeface="Times New Roman" pitchFamily="18" charset="0"/>
                <a:cs typeface="Times New Roman" pitchFamily="18" charset="0"/>
              </a:rPr>
              <a:t> لذا يسمى هذا الاختبار باختبار </a:t>
            </a:r>
            <a:r>
              <a:rPr lang="ar-EG" sz="2300" dirty="0" err="1" smtClean="0">
                <a:latin typeface="Times New Roman" pitchFamily="18" charset="0"/>
                <a:cs typeface="Times New Roman" pitchFamily="18" charset="0"/>
              </a:rPr>
              <a:t>ت</a:t>
            </a:r>
            <a:r>
              <a:rPr lang="ar-EG" sz="2300"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T</a:t>
            </a:r>
            <a:r>
              <a:rPr lang="ar-EG" sz="2300" dirty="0" smtClean="0">
                <a:latin typeface="Times New Roman" pitchFamily="18" charset="0"/>
                <a:cs typeface="Times New Roman" pitchFamily="18" charset="0"/>
              </a:rPr>
              <a:t> ويستخدم </a:t>
            </a:r>
            <a:r>
              <a:rPr lang="ar-EG" sz="2300" dirty="0" err="1" smtClean="0">
                <a:latin typeface="Times New Roman" pitchFamily="18" charset="0"/>
                <a:cs typeface="Times New Roman" pitchFamily="18" charset="0"/>
              </a:rPr>
              <a:t>احتبار</a:t>
            </a:r>
            <a:r>
              <a:rPr lang="ar-EG" sz="2300" dirty="0" smtClean="0">
                <a:latin typeface="Times New Roman" pitchFamily="18" charset="0"/>
                <a:cs typeface="Times New Roman" pitchFamily="18" charset="0"/>
              </a:rPr>
              <a:t> ت عندما يكون المجتمع (</a:t>
            </a:r>
            <a:r>
              <a:rPr lang="ar-EG" sz="2300" dirty="0" err="1" smtClean="0">
                <a:latin typeface="Times New Roman" pitchFamily="18" charset="0"/>
                <a:cs typeface="Times New Roman" pitchFamily="18" charset="0"/>
              </a:rPr>
              <a:t>او</a:t>
            </a:r>
            <a:r>
              <a:rPr lang="ar-EG" sz="2300" dirty="0" smtClean="0">
                <a:latin typeface="Times New Roman" pitchFamily="18" charset="0"/>
                <a:cs typeface="Times New Roman" pitchFamily="18" charset="0"/>
              </a:rPr>
              <a:t> المجتمعات) لها التوزيع </a:t>
            </a:r>
            <a:r>
              <a:rPr lang="ar-EG" sz="2300" dirty="0" err="1" smtClean="0">
                <a:latin typeface="Times New Roman" pitchFamily="18" charset="0"/>
                <a:cs typeface="Times New Roman" pitchFamily="18" charset="0"/>
              </a:rPr>
              <a:t>الطبيعى</a:t>
            </a:r>
            <a:r>
              <a:rPr lang="ar-EG" sz="2300" dirty="0" smtClean="0">
                <a:latin typeface="Times New Roman" pitchFamily="18" charset="0"/>
                <a:cs typeface="Times New Roman" pitchFamily="18" charset="0"/>
              </a:rPr>
              <a:t> والتباين (التباينات) غير معلوم </a:t>
            </a:r>
            <a:r>
              <a:rPr lang="ar-EG" sz="2300" dirty="0" err="1" smtClean="0">
                <a:latin typeface="Times New Roman" pitchFamily="18" charset="0"/>
                <a:cs typeface="Times New Roman" pitchFamily="18" charset="0"/>
              </a:rPr>
              <a:t>وايضا</a:t>
            </a:r>
            <a:r>
              <a:rPr lang="ar-EG" sz="2300" dirty="0" smtClean="0">
                <a:latin typeface="Times New Roman" pitchFamily="18" charset="0"/>
                <a:cs typeface="Times New Roman" pitchFamily="18" charset="0"/>
              </a:rPr>
              <a:t> حجم </a:t>
            </a:r>
            <a:r>
              <a:rPr lang="ar-EG" sz="2300" dirty="0" err="1" smtClean="0">
                <a:latin typeface="Times New Roman" pitchFamily="18" charset="0"/>
                <a:cs typeface="Times New Roman" pitchFamily="18" charset="0"/>
              </a:rPr>
              <a:t>العينه</a:t>
            </a:r>
            <a:r>
              <a:rPr lang="ar-EG" sz="2300" dirty="0" smtClean="0">
                <a:latin typeface="Times New Roman" pitchFamily="18" charset="0"/>
                <a:cs typeface="Times New Roman" pitchFamily="18" charset="0"/>
              </a:rPr>
              <a:t> (العينات) أقل من </a:t>
            </a:r>
            <a:r>
              <a:rPr lang="en-US" sz="2300" dirty="0" smtClean="0">
                <a:latin typeface="Times New Roman" pitchFamily="18" charset="0"/>
                <a:cs typeface="Times New Roman" pitchFamily="18" charset="0"/>
              </a:rPr>
              <a:t>30</a:t>
            </a:r>
            <a:r>
              <a:rPr lang="ar-EG" sz="2300" dirty="0" smtClean="0">
                <a:latin typeface="Times New Roman" pitchFamily="18" charset="0"/>
                <a:cs typeface="Times New Roman" pitchFamily="18" charset="0"/>
              </a:rPr>
              <a:t> لكن </a:t>
            </a:r>
            <a:r>
              <a:rPr lang="ar-EG" sz="2300" dirty="0" err="1" smtClean="0">
                <a:latin typeface="Times New Roman" pitchFamily="18" charset="0"/>
                <a:cs typeface="Times New Roman" pitchFamily="18" charset="0"/>
              </a:rPr>
              <a:t>اذا</a:t>
            </a:r>
            <a:r>
              <a:rPr lang="ar-EG" sz="2300" dirty="0" smtClean="0">
                <a:latin typeface="Times New Roman" pitchFamily="18" charset="0"/>
                <a:cs typeface="Times New Roman" pitchFamily="18" charset="0"/>
              </a:rPr>
              <a:t> زاد حجم العينة عن </a:t>
            </a:r>
            <a:r>
              <a:rPr lang="en-US" sz="2300" dirty="0" smtClean="0">
                <a:latin typeface="Times New Roman" pitchFamily="18" charset="0"/>
                <a:cs typeface="Times New Roman" pitchFamily="18" charset="0"/>
              </a:rPr>
              <a:t>30</a:t>
            </a:r>
            <a:r>
              <a:rPr lang="ar-EG" sz="2300" dirty="0" smtClean="0">
                <a:latin typeface="Times New Roman" pitchFamily="18" charset="0"/>
                <a:cs typeface="Times New Roman" pitchFamily="18" charset="0"/>
              </a:rPr>
              <a:t> سوف يكون </a:t>
            </a:r>
            <a:r>
              <a:rPr lang="ar-EG" sz="2300" dirty="0" err="1" smtClean="0">
                <a:latin typeface="Times New Roman" pitchFamily="18" charset="0"/>
                <a:cs typeface="Times New Roman" pitchFamily="18" charset="0"/>
              </a:rPr>
              <a:t>لأحصاء</a:t>
            </a:r>
            <a:r>
              <a:rPr lang="ar-EG" sz="2300" dirty="0" smtClean="0">
                <a:latin typeface="Times New Roman" pitchFamily="18" charset="0"/>
                <a:cs typeface="Times New Roman" pitchFamily="18" charset="0"/>
              </a:rPr>
              <a:t> الاختبار التوزيع </a:t>
            </a:r>
            <a:r>
              <a:rPr lang="ar-EG" sz="2300" dirty="0" err="1" smtClean="0">
                <a:latin typeface="Times New Roman" pitchFamily="18" charset="0"/>
                <a:cs typeface="Times New Roman" pitchFamily="18" charset="0"/>
              </a:rPr>
              <a:t>الطبيعى</a:t>
            </a:r>
            <a:r>
              <a:rPr lang="ar-EG" sz="2300" dirty="0" smtClean="0">
                <a:latin typeface="Times New Roman" pitchFamily="18" charset="0"/>
                <a:cs typeface="Times New Roman" pitchFamily="18" charset="0"/>
              </a:rPr>
              <a:t> </a:t>
            </a:r>
            <a:r>
              <a:rPr lang="ar-EG" sz="2300" dirty="0" err="1" smtClean="0">
                <a:latin typeface="Times New Roman" pitchFamily="18" charset="0"/>
                <a:cs typeface="Times New Roman" pitchFamily="18" charset="0"/>
              </a:rPr>
              <a:t>المعيارى</a:t>
            </a:r>
            <a:r>
              <a:rPr lang="ar-EG" sz="2300" dirty="0" smtClean="0">
                <a:latin typeface="Times New Roman" pitchFamily="18" charset="0"/>
                <a:cs typeface="Times New Roman" pitchFamily="18" charset="0"/>
              </a:rPr>
              <a:t> وهو اختبار </a:t>
            </a:r>
            <a:r>
              <a:rPr lang="ar-EG" sz="2300" dirty="0" err="1" smtClean="0">
                <a:latin typeface="Times New Roman" pitchFamily="18" charset="0"/>
                <a:cs typeface="Times New Roman" pitchFamily="18" charset="0"/>
              </a:rPr>
              <a:t>معلمى</a:t>
            </a:r>
            <a:r>
              <a:rPr lang="en-US" sz="2300" dirty="0" smtClean="0">
                <a:latin typeface="Times New Roman" pitchFamily="18" charset="0"/>
                <a:cs typeface="Times New Roman" pitchFamily="18" charset="0"/>
              </a:rPr>
              <a:t>.</a:t>
            </a:r>
          </a:p>
          <a:p>
            <a:pPr marL="609600" indent="-609600" algn="just" rtl="1" eaLnBrk="1" hangingPunct="1">
              <a:lnSpc>
                <a:spcPct val="150000"/>
              </a:lnSpc>
              <a:buClr>
                <a:srgbClr val="FF0000"/>
              </a:buClr>
              <a:buFont typeface="Wingdings" pitchFamily="2" charset="2"/>
              <a:buChar char="q"/>
            </a:pPr>
            <a:r>
              <a:rPr lang="ar-EG" sz="2300" dirty="0" smtClean="0">
                <a:latin typeface="Times New Roman" pitchFamily="18" charset="0"/>
                <a:cs typeface="Times New Roman" pitchFamily="18" charset="0"/>
              </a:rPr>
              <a:t> واختبار </a:t>
            </a:r>
            <a:r>
              <a:rPr lang="en-US" sz="2300" dirty="0" smtClean="0">
                <a:latin typeface="Times New Roman" pitchFamily="18" charset="0"/>
                <a:cs typeface="Times New Roman" pitchFamily="18" charset="0"/>
              </a:rPr>
              <a:t>T</a:t>
            </a:r>
            <a:r>
              <a:rPr lang="ar-EG" sz="2300" dirty="0" smtClean="0">
                <a:latin typeface="Times New Roman" pitchFamily="18" charset="0"/>
                <a:cs typeface="Times New Roman" pitchFamily="18" charset="0"/>
              </a:rPr>
              <a:t> يتوقف على عدة شروط يجب توافرها قبل </a:t>
            </a:r>
            <a:r>
              <a:rPr lang="ar-EG" sz="2300" dirty="0" err="1" smtClean="0">
                <a:latin typeface="Times New Roman" pitchFamily="18" charset="0"/>
                <a:cs typeface="Times New Roman" pitchFamily="18" charset="0"/>
              </a:rPr>
              <a:t>اجراء</a:t>
            </a:r>
            <a:r>
              <a:rPr lang="ar-EG" sz="2300" dirty="0" smtClean="0">
                <a:latin typeface="Times New Roman" pitchFamily="18" charset="0"/>
                <a:cs typeface="Times New Roman" pitchFamily="18" charset="0"/>
              </a:rPr>
              <a:t> الاختبار وهى</a:t>
            </a:r>
            <a:endParaRPr lang="en-US" sz="2300" dirty="0" smtClean="0">
              <a:latin typeface="Times New Roman" pitchFamily="18" charset="0"/>
              <a:cs typeface="Times New Roman" pitchFamily="18" charset="0"/>
            </a:endParaRPr>
          </a:p>
          <a:p>
            <a:pPr marL="609600" indent="-609600" algn="just" rtl="1" eaLnBrk="1" hangingPunct="1">
              <a:lnSpc>
                <a:spcPct val="150000"/>
              </a:lnSpc>
              <a:buClr>
                <a:srgbClr val="FF0000"/>
              </a:buClr>
              <a:buSzPct val="80000"/>
              <a:buFont typeface="Wingdings" pitchFamily="2" charset="2"/>
              <a:buAutoNum type="arabicPeriod"/>
            </a:pPr>
            <a:r>
              <a:rPr lang="ar-EG" sz="2300" dirty="0" smtClean="0">
                <a:latin typeface="Times New Roman" pitchFamily="18" charset="0"/>
                <a:cs typeface="Times New Roman" pitchFamily="18" charset="0"/>
              </a:rPr>
              <a:t>يجب </a:t>
            </a:r>
            <a:r>
              <a:rPr lang="ar-EG" sz="2300" dirty="0" err="1" smtClean="0">
                <a:latin typeface="Times New Roman" pitchFamily="18" charset="0"/>
                <a:cs typeface="Times New Roman" pitchFamily="18" charset="0"/>
              </a:rPr>
              <a:t>ان</a:t>
            </a:r>
            <a:r>
              <a:rPr lang="ar-EG" sz="2300" dirty="0" smtClean="0">
                <a:latin typeface="Times New Roman" pitchFamily="18" charset="0"/>
                <a:cs typeface="Times New Roman" pitchFamily="18" charset="0"/>
              </a:rPr>
              <a:t> تكون وحدة القياس </a:t>
            </a:r>
            <a:r>
              <a:rPr lang="ar-EG" sz="2300" dirty="0" err="1" smtClean="0">
                <a:latin typeface="Times New Roman" pitchFamily="18" charset="0"/>
                <a:cs typeface="Times New Roman" pitchFamily="18" charset="0"/>
              </a:rPr>
              <a:t>المقاسه</a:t>
            </a:r>
            <a:r>
              <a:rPr lang="ar-EG" sz="2300" dirty="0" smtClean="0">
                <a:latin typeface="Times New Roman" pitchFamily="18" charset="0"/>
                <a:cs typeface="Times New Roman" pitchFamily="18" charset="0"/>
              </a:rPr>
              <a:t> </a:t>
            </a:r>
            <a:r>
              <a:rPr lang="ar-EG" sz="2300" dirty="0" err="1" smtClean="0">
                <a:latin typeface="Times New Roman" pitchFamily="18" charset="0"/>
                <a:cs typeface="Times New Roman" pitchFamily="18" charset="0"/>
              </a:rPr>
              <a:t>بها</a:t>
            </a:r>
            <a:r>
              <a:rPr lang="ar-EG" sz="2300" dirty="0" smtClean="0">
                <a:latin typeface="Times New Roman" pitchFamily="18" charset="0"/>
                <a:cs typeface="Times New Roman" pitchFamily="18" charset="0"/>
              </a:rPr>
              <a:t> البيانات </a:t>
            </a:r>
            <a:r>
              <a:rPr lang="ar-EG" sz="2300" dirty="0" err="1" smtClean="0">
                <a:latin typeface="Times New Roman" pitchFamily="18" charset="0"/>
                <a:cs typeface="Times New Roman" pitchFamily="18" charset="0"/>
              </a:rPr>
              <a:t>بفتره</a:t>
            </a:r>
            <a:r>
              <a:rPr lang="ar-EG" sz="2300" dirty="0" smtClean="0">
                <a:latin typeface="Times New Roman" pitchFamily="18" charset="0"/>
                <a:cs typeface="Times New Roman" pitchFamily="18" charset="0"/>
              </a:rPr>
              <a:t> على الأقل وهذا يعنى </a:t>
            </a:r>
            <a:r>
              <a:rPr lang="ar-EG" sz="2300" dirty="0" err="1" smtClean="0">
                <a:latin typeface="Times New Roman" pitchFamily="18" charset="0"/>
                <a:cs typeface="Times New Roman" pitchFamily="18" charset="0"/>
              </a:rPr>
              <a:t>ان</a:t>
            </a:r>
            <a:r>
              <a:rPr lang="ar-EG" sz="2300" dirty="0" smtClean="0">
                <a:latin typeface="Times New Roman" pitchFamily="18" charset="0"/>
                <a:cs typeface="Times New Roman" pitchFamily="18" charset="0"/>
              </a:rPr>
              <a:t> البيانات يجب </a:t>
            </a:r>
            <a:r>
              <a:rPr lang="ar-EG" sz="2300" dirty="0" err="1" smtClean="0">
                <a:latin typeface="Times New Roman" pitchFamily="18" charset="0"/>
                <a:cs typeface="Times New Roman" pitchFamily="18" charset="0"/>
              </a:rPr>
              <a:t>ان</a:t>
            </a:r>
            <a:r>
              <a:rPr lang="ar-EG" sz="2300" dirty="0" smtClean="0">
                <a:latin typeface="Times New Roman" pitchFamily="18" charset="0"/>
                <a:cs typeface="Times New Roman" pitchFamily="18" charset="0"/>
              </a:rPr>
              <a:t> تكون لمتغيرات </a:t>
            </a:r>
            <a:r>
              <a:rPr lang="ar-EG" sz="2300" dirty="0" err="1" smtClean="0">
                <a:latin typeface="Times New Roman" pitchFamily="18" charset="0"/>
                <a:cs typeface="Times New Roman" pitchFamily="18" charset="0"/>
              </a:rPr>
              <a:t>مستمره</a:t>
            </a:r>
            <a:r>
              <a:rPr lang="ar-EG" sz="2300" dirty="0" smtClean="0">
                <a:latin typeface="Times New Roman" pitchFamily="18" charset="0"/>
                <a:cs typeface="Times New Roman" pitchFamily="18" charset="0"/>
              </a:rPr>
              <a:t>. </a:t>
            </a:r>
            <a:r>
              <a:rPr lang="ar-EG" sz="2300" dirty="0" err="1" smtClean="0">
                <a:latin typeface="Times New Roman" pitchFamily="18" charset="0"/>
                <a:cs typeface="Times New Roman" pitchFamily="18" charset="0"/>
              </a:rPr>
              <a:t>فاذا</a:t>
            </a:r>
            <a:r>
              <a:rPr lang="ar-EG" sz="2300" dirty="0" smtClean="0">
                <a:latin typeface="Times New Roman" pitchFamily="18" charset="0"/>
                <a:cs typeface="Times New Roman" pitchFamily="18" charset="0"/>
              </a:rPr>
              <a:t> كانت وحدة القياس اسميه </a:t>
            </a:r>
            <a:r>
              <a:rPr lang="ar-EG" sz="2300" dirty="0" err="1" smtClean="0">
                <a:latin typeface="Times New Roman" pitchFamily="18" charset="0"/>
                <a:cs typeface="Times New Roman" pitchFamily="18" charset="0"/>
              </a:rPr>
              <a:t>او</a:t>
            </a:r>
            <a:r>
              <a:rPr lang="ar-EG" sz="2300" dirty="0" smtClean="0">
                <a:latin typeface="Times New Roman" pitchFamily="18" charset="0"/>
                <a:cs typeface="Times New Roman" pitchFamily="18" charset="0"/>
              </a:rPr>
              <a:t> ترتيبيه فلا يطبق الاختبار</a:t>
            </a:r>
          </a:p>
        </p:txBody>
      </p:sp>
      <p:sp>
        <p:nvSpPr>
          <p:cNvPr id="4" name="Slide Number Placeholder 3"/>
          <p:cNvSpPr>
            <a:spLocks noGrp="1"/>
          </p:cNvSpPr>
          <p:nvPr>
            <p:ph type="sldNum" sz="quarter" idx="12"/>
          </p:nvPr>
        </p:nvSpPr>
        <p:spPr/>
        <p:txBody>
          <a:bodyPr/>
          <a:lstStyle/>
          <a:p>
            <a:pPr>
              <a:defRPr/>
            </a:pPr>
            <a:fld id="{6587B96B-A480-438C-A292-C4DFFD4F7902}" type="slidenum">
              <a:rPr lang="en-US"/>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box(in)">
                                      <p:cBhvr>
                                        <p:cTn id="7" dur="500"/>
                                        <p:tgtEl>
                                          <p:spTgt spid="8192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1923">
                                            <p:txEl>
                                              <p:pRg st="0" end="0"/>
                                            </p:txEl>
                                          </p:spTgt>
                                        </p:tgtEl>
                                        <p:attrNameLst>
                                          <p:attrName>style.visibility</p:attrName>
                                        </p:attrNameLst>
                                      </p:cBhvr>
                                      <p:to>
                                        <p:strVal val="visible"/>
                                      </p:to>
                                    </p:set>
                                    <p:animEffect transition="in" filter="box(in)">
                                      <p:cBhvr>
                                        <p:cTn id="11" dur="500"/>
                                        <p:tgtEl>
                                          <p:spTgt spid="819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1923">
                                            <p:txEl>
                                              <p:pRg st="1" end="1"/>
                                            </p:txEl>
                                          </p:spTgt>
                                        </p:tgtEl>
                                        <p:attrNameLst>
                                          <p:attrName>style.visibility</p:attrName>
                                        </p:attrNameLst>
                                      </p:cBhvr>
                                      <p:to>
                                        <p:strVal val="visible"/>
                                      </p:to>
                                    </p:set>
                                    <p:animEffect transition="in" filter="box(in)">
                                      <p:cBhvr>
                                        <p:cTn id="16" dur="500"/>
                                        <p:tgtEl>
                                          <p:spTgt spid="81923">
                                            <p:txEl>
                                              <p:pRg st="1" end="1"/>
                                            </p:txEl>
                                          </p:spTgt>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81923">
                                            <p:txEl>
                                              <p:pRg st="2" end="2"/>
                                            </p:txEl>
                                          </p:spTgt>
                                        </p:tgtEl>
                                        <p:attrNameLst>
                                          <p:attrName>style.visibility</p:attrName>
                                        </p:attrNameLst>
                                      </p:cBhvr>
                                      <p:to>
                                        <p:strVal val="visible"/>
                                      </p:to>
                                    </p:set>
                                    <p:animEffect transition="in" filter="box(in)">
                                      <p:cBhvr>
                                        <p:cTn id="20"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533400" y="685800"/>
            <a:ext cx="8229600" cy="5715000"/>
          </a:xfrm>
        </p:spPr>
        <p:txBody>
          <a:bodyPr>
            <a:normAutofit fontScale="92500" lnSpcReduction="20000"/>
          </a:bodyPr>
          <a:lstStyle/>
          <a:p>
            <a:pPr marL="609600" indent="-609600" algn="just" rtl="1" eaLnBrk="1" fontAlgn="auto" hangingPunct="1">
              <a:lnSpc>
                <a:spcPct val="150000"/>
              </a:lnSpc>
              <a:spcAft>
                <a:spcPts val="0"/>
              </a:spcAft>
              <a:buClr>
                <a:srgbClr val="FF0000"/>
              </a:buClr>
              <a:buSzPct val="80000"/>
              <a:buFont typeface="+mj-lt"/>
              <a:buAutoNum type="arabicPeriod" startAt="2"/>
              <a:defRPr/>
            </a:pPr>
            <a:r>
              <a:rPr lang="ar-EG" sz="2800" dirty="0" smtClean="0">
                <a:latin typeface="Times New Roman" pitchFamily="18" charset="0"/>
                <a:cs typeface="Times New Roman" pitchFamily="18" charset="0"/>
              </a:rPr>
              <a:t>العينة يجب ان تكون مختارة عشوائيا من المجتمع</a:t>
            </a:r>
          </a:p>
          <a:p>
            <a:pPr marL="609600" indent="-609600" algn="just" rtl="1" eaLnBrk="1" fontAlgn="auto" hangingPunct="1">
              <a:lnSpc>
                <a:spcPct val="150000"/>
              </a:lnSpc>
              <a:spcAft>
                <a:spcPts val="0"/>
              </a:spcAft>
              <a:buClr>
                <a:srgbClr val="FF0000"/>
              </a:buClr>
              <a:buSzPct val="80000"/>
              <a:buFont typeface="Wingdings" pitchFamily="2" charset="2"/>
              <a:buAutoNum type="arabicPeriod" startAt="2"/>
              <a:defRPr/>
            </a:pPr>
            <a:r>
              <a:rPr lang="ar-EG" sz="2800" dirty="0" smtClean="0">
                <a:latin typeface="Times New Roman" pitchFamily="18" charset="0"/>
                <a:cs typeface="Times New Roman" pitchFamily="18" charset="0"/>
              </a:rPr>
              <a:t>بيانات العينة او العينات الداخله فى الاختبار يجب ان تتوزع حسب التوزيع الطبيعى</a:t>
            </a:r>
            <a:endParaRPr lang="en-US" sz="2800" dirty="0" smtClean="0">
              <a:latin typeface="Times New Roman" pitchFamily="18" charset="0"/>
              <a:cs typeface="Times New Roman" pitchFamily="18" charset="0"/>
            </a:endParaRPr>
          </a:p>
          <a:p>
            <a:pPr marL="609600" indent="-609600" algn="r" rtl="1" eaLnBrk="1" fontAlgn="auto" hangingPunct="1">
              <a:lnSpc>
                <a:spcPct val="150000"/>
              </a:lnSpc>
              <a:spcAft>
                <a:spcPts val="0"/>
              </a:spcAft>
              <a:buClr>
                <a:srgbClr val="FF0000"/>
              </a:buClr>
              <a:buSzPct val="80000"/>
              <a:buFont typeface="Wingdings" pitchFamily="2" charset="2"/>
              <a:buNone/>
              <a:defRPr/>
            </a:pPr>
            <a:r>
              <a:rPr lang="ar-EG" sz="2500" dirty="0" smtClean="0">
                <a:latin typeface="Times New Roman" pitchFamily="18" charset="0"/>
                <a:cs typeface="Times New Roman" pitchFamily="18" charset="0"/>
              </a:rPr>
              <a:t>الشرط </a:t>
            </a:r>
            <a:r>
              <a:rPr lang="ar-EG" sz="2500" dirty="0">
                <a:latin typeface="Times New Roman" pitchFamily="18" charset="0"/>
                <a:cs typeface="Times New Roman" pitchFamily="18" charset="0"/>
              </a:rPr>
              <a:t>الأول والثانى يجب ان يتحقق الباحث منهما لكن الشرط الثالث يمكن التحقق منه عن طريق الأمر </a:t>
            </a:r>
            <a:r>
              <a:rPr lang="en-US" sz="2500" dirty="0">
                <a:latin typeface="Times New Roman" pitchFamily="18" charset="0"/>
                <a:cs typeface="Times New Roman" pitchFamily="18" charset="0"/>
              </a:rPr>
              <a:t>Frequencies</a:t>
            </a:r>
            <a:r>
              <a:rPr lang="ar-EG" sz="2500" dirty="0">
                <a:latin typeface="Times New Roman" pitchFamily="18" charset="0"/>
                <a:cs typeface="Times New Roman" pitchFamily="18" charset="0"/>
              </a:rPr>
              <a:t> أو الأمر </a:t>
            </a:r>
            <a:r>
              <a:rPr lang="en-US" sz="2500" dirty="0">
                <a:latin typeface="Times New Roman" pitchFamily="18" charset="0"/>
                <a:cs typeface="Times New Roman" pitchFamily="18" charset="0"/>
              </a:rPr>
              <a:t>Explore</a:t>
            </a:r>
            <a:r>
              <a:rPr lang="ar-EG" sz="2500" dirty="0">
                <a:latin typeface="Times New Roman" pitchFamily="18" charset="0"/>
                <a:cs typeface="Times New Roman" pitchFamily="18" charset="0"/>
              </a:rPr>
              <a:t> كما تم سابقا</a:t>
            </a:r>
          </a:p>
          <a:p>
            <a:pPr marL="609600" indent="-609600" algn="r" rtl="1" eaLnBrk="1" fontAlgn="auto" hangingPunct="1">
              <a:lnSpc>
                <a:spcPct val="150000"/>
              </a:lnSpc>
              <a:spcAft>
                <a:spcPts val="0"/>
              </a:spcAft>
              <a:buClr>
                <a:srgbClr val="FF0000"/>
              </a:buClr>
              <a:buSzPct val="80000"/>
              <a:buFont typeface="Wingdings" pitchFamily="2" charset="2"/>
              <a:buChar char="q"/>
              <a:defRPr/>
            </a:pPr>
            <a:r>
              <a:rPr lang="ar-EG" sz="2500" dirty="0">
                <a:latin typeface="Times New Roman" pitchFamily="18" charset="0"/>
                <a:cs typeface="Times New Roman" pitchFamily="18" charset="0"/>
              </a:rPr>
              <a:t>وسوف نهتم هنا بالشرح والتوضيح لاستخدامات اختبارات </a:t>
            </a:r>
            <a:r>
              <a:rPr lang="en-US" sz="2500" dirty="0">
                <a:latin typeface="Times New Roman" pitchFamily="18" charset="0"/>
                <a:cs typeface="Times New Roman" pitchFamily="18" charset="0"/>
              </a:rPr>
              <a:t>T</a:t>
            </a:r>
            <a:r>
              <a:rPr lang="ar-EG" sz="2500" dirty="0">
                <a:latin typeface="Times New Roman" pitchFamily="18" charset="0"/>
                <a:cs typeface="Times New Roman" pitchFamily="18" charset="0"/>
              </a:rPr>
              <a:t> والذى يستخدم فى عدد من الاختبارات منها:</a:t>
            </a:r>
          </a:p>
          <a:p>
            <a:pPr marL="609600" indent="-609600" algn="just" rtl="1" eaLnBrk="1" fontAlgn="auto" hangingPunct="1">
              <a:lnSpc>
                <a:spcPct val="150000"/>
              </a:lnSpc>
              <a:spcAft>
                <a:spcPts val="0"/>
              </a:spcAft>
              <a:buClr>
                <a:schemeClr val="accent3"/>
              </a:buClr>
              <a:buFont typeface="Wingdings" pitchFamily="2" charset="2"/>
              <a:buAutoNum type="arabicPeriod"/>
              <a:defRPr/>
            </a:pPr>
            <a:r>
              <a:rPr lang="ar-EG" sz="2500" dirty="0">
                <a:latin typeface="Times New Roman" pitchFamily="18" charset="0"/>
                <a:cs typeface="Times New Roman" pitchFamily="18" charset="0"/>
              </a:rPr>
              <a:t>هل متوسط عينه واحده يساوى متوسط مجتمع. </a:t>
            </a:r>
          </a:p>
          <a:p>
            <a:pPr marL="609600" indent="-609600" algn="just" rtl="1" eaLnBrk="1" fontAlgn="auto" hangingPunct="1">
              <a:lnSpc>
                <a:spcPct val="150000"/>
              </a:lnSpc>
              <a:spcAft>
                <a:spcPts val="0"/>
              </a:spcAft>
              <a:buClr>
                <a:schemeClr val="accent3"/>
              </a:buClr>
              <a:buFont typeface="Wingdings" pitchFamily="2" charset="2"/>
              <a:buAutoNum type="arabicPeriod"/>
              <a:defRPr/>
            </a:pPr>
            <a:r>
              <a:rPr lang="ar-EG" sz="2500" dirty="0">
                <a:latin typeface="Times New Roman" pitchFamily="18" charset="0"/>
                <a:cs typeface="Times New Roman" pitchFamily="18" charset="0"/>
              </a:rPr>
              <a:t>اختبار متوسط عينتين مستقلتين </a:t>
            </a:r>
            <a:r>
              <a:rPr lang="en-US" sz="2500" dirty="0">
                <a:latin typeface="Times New Roman" pitchFamily="18" charset="0"/>
                <a:cs typeface="Times New Roman" pitchFamily="18" charset="0"/>
              </a:rPr>
              <a:t>Independent Samples</a:t>
            </a:r>
            <a:r>
              <a:rPr lang="ar-EG" sz="2500" dirty="0">
                <a:latin typeface="Times New Roman" pitchFamily="18" charset="0"/>
                <a:cs typeface="Times New Roman" pitchFamily="18" charset="0"/>
              </a:rPr>
              <a:t> ويكون المطلوب اختبار هل العينتين مسحوبتان من نفس المجتمع ام لا؟ </a:t>
            </a:r>
            <a:endParaRPr lang="en-US" sz="25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AutoNum type="arabicPeriod"/>
              <a:defRPr/>
            </a:pPr>
            <a:r>
              <a:rPr lang="ar-EG" sz="2500" dirty="0">
                <a:latin typeface="Times New Roman" pitchFamily="18" charset="0"/>
                <a:cs typeface="Times New Roman" pitchFamily="18" charset="0"/>
              </a:rPr>
              <a:t>اختبار الفرق بين متوسطى عينتين غير مستقلتين. </a:t>
            </a:r>
            <a:endParaRPr lang="en-US" sz="25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6851F426-7412-488B-9A21-AD05648999F3}" type="slidenum">
              <a:rPr lang="en-US"/>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ox(in)">
                                      <p:cBhvr>
                                        <p:cTn id="7" dur="500"/>
                                        <p:tgtEl>
                                          <p:spTgt spid="8294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2947">
                                            <p:txEl>
                                              <p:pRg st="1" end="1"/>
                                            </p:txEl>
                                          </p:spTgt>
                                        </p:tgtEl>
                                        <p:attrNameLst>
                                          <p:attrName>style.visibility</p:attrName>
                                        </p:attrNameLst>
                                      </p:cBhvr>
                                      <p:to>
                                        <p:strVal val="visible"/>
                                      </p:to>
                                    </p:set>
                                    <p:animEffect transition="in" filter="box(in)">
                                      <p:cBhvr>
                                        <p:cTn id="10" dur="500"/>
                                        <p:tgtEl>
                                          <p:spTgt spid="82947">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animEffect transition="in" filter="box(in)">
                                      <p:cBhvr>
                                        <p:cTn id="13" dur="500"/>
                                        <p:tgtEl>
                                          <p:spTgt spid="82947">
                                            <p:txEl>
                                              <p:pRg st="2" end="2"/>
                                            </p:txEl>
                                          </p:spTgt>
                                        </p:tgtEl>
                                      </p:cBhvr>
                                    </p:animEffect>
                                  </p:childTnLst>
                                </p:cTn>
                              </p:par>
                            </p:childTnLst>
                          </p:cTn>
                        </p:par>
                        <p:par>
                          <p:cTn id="14" fill="hold">
                            <p:stCondLst>
                              <p:cond delay="500"/>
                            </p:stCondLst>
                            <p:childTnLst>
                              <p:par>
                                <p:cTn id="15" presetID="4" presetClass="entr" presetSubtype="16" fill="hold" grpId="0" nodeType="after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animEffect transition="in" filter="box(in)">
                                      <p:cBhvr>
                                        <p:cTn id="17" dur="500"/>
                                        <p:tgtEl>
                                          <p:spTgt spid="829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947">
                                            <p:txEl>
                                              <p:pRg st="4" end="4"/>
                                            </p:txEl>
                                          </p:spTgt>
                                        </p:tgtEl>
                                        <p:attrNameLst>
                                          <p:attrName>style.visibility</p:attrName>
                                        </p:attrNameLst>
                                      </p:cBhvr>
                                      <p:to>
                                        <p:strVal val="visible"/>
                                      </p:to>
                                    </p:set>
                                    <p:animEffect transition="in" filter="box(in)">
                                      <p:cBhvr>
                                        <p:cTn id="22" dur="500"/>
                                        <p:tgtEl>
                                          <p:spTgt spid="829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animEffect transition="in" filter="box(in)">
                                      <p:cBhvr>
                                        <p:cTn id="27" dur="500"/>
                                        <p:tgtEl>
                                          <p:spTgt spid="829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2947">
                                            <p:txEl>
                                              <p:pRg st="6" end="6"/>
                                            </p:txEl>
                                          </p:spTgt>
                                        </p:tgtEl>
                                        <p:attrNameLst>
                                          <p:attrName>style.visibility</p:attrName>
                                        </p:attrNameLst>
                                      </p:cBhvr>
                                      <p:to>
                                        <p:strVal val="visible"/>
                                      </p:to>
                                    </p:set>
                                    <p:animEffect transition="in" filter="box(in)">
                                      <p:cBhvr>
                                        <p:cTn id="32" dur="500"/>
                                        <p:tgtEl>
                                          <p:spTgt spid="829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subTitle" idx="1"/>
          </p:nvPr>
        </p:nvSpPr>
        <p:spPr>
          <a:xfrm>
            <a:off x="990600" y="1752600"/>
            <a:ext cx="7620000" cy="4495800"/>
          </a:xfrm>
        </p:spPr>
        <p:txBody>
          <a:bodyPr>
            <a:normAutofit/>
          </a:bodyPr>
          <a:lstStyle/>
          <a:p>
            <a:pPr marR="0" algn="ctr" eaLnBrk="1" fontAlgn="auto" hangingPunct="1">
              <a:lnSpc>
                <a:spcPct val="200000"/>
              </a:lnSpc>
              <a:spcAft>
                <a:spcPts val="0"/>
              </a:spcAft>
              <a:buClr>
                <a:schemeClr val="accent3"/>
              </a:buClr>
              <a:buFont typeface="Wingdings 2"/>
              <a:buNone/>
              <a:defRPr/>
            </a:pPr>
            <a:r>
              <a:rPr lang="ar-EG" sz="4000" b="1" dirty="0" smtClean="0">
                <a:solidFill>
                  <a:srgbClr val="C00000"/>
                </a:solidFill>
                <a:effectLst>
                  <a:outerShdw blurRad="38100" dist="38100" dir="2700000" algn="tl">
                    <a:srgbClr val="04617B"/>
                  </a:outerShdw>
                </a:effectLst>
                <a:latin typeface="Times New Roman" pitchFamily="18" charset="0"/>
                <a:ea typeface="Majalla UI"/>
                <a:cs typeface="Times New Roman" pitchFamily="18" charset="0"/>
              </a:rPr>
              <a:t>الاختبارات </a:t>
            </a:r>
            <a:r>
              <a:rPr lang="ar-EG" sz="4000" b="1" dirty="0" err="1" smtClean="0">
                <a:solidFill>
                  <a:srgbClr val="C00000"/>
                </a:solidFill>
                <a:effectLst>
                  <a:outerShdw blurRad="38100" dist="38100" dir="2700000" algn="tl">
                    <a:srgbClr val="04617B"/>
                  </a:outerShdw>
                </a:effectLst>
                <a:latin typeface="Times New Roman" pitchFamily="18" charset="0"/>
                <a:ea typeface="Majalla UI"/>
                <a:cs typeface="Times New Roman" pitchFamily="18" charset="0"/>
              </a:rPr>
              <a:t>الاحصائية</a:t>
            </a:r>
            <a:r>
              <a:rPr lang="ar-EG" sz="4000" b="1" dirty="0" smtClean="0">
                <a:solidFill>
                  <a:srgbClr val="C00000"/>
                </a:solidFill>
                <a:effectLst>
                  <a:outerShdw blurRad="38100" dist="38100" dir="2700000" algn="tl">
                    <a:srgbClr val="04617B"/>
                  </a:outerShdw>
                </a:effectLst>
                <a:latin typeface="Times New Roman" pitchFamily="18" charset="0"/>
                <a:ea typeface="Majalla UI"/>
                <a:cs typeface="Times New Roman" pitchFamily="18" charset="0"/>
              </a:rPr>
              <a:t> لعينة واحدة</a:t>
            </a:r>
          </a:p>
          <a:p>
            <a:pPr marR="0" algn="ctr" eaLnBrk="1" fontAlgn="auto" hangingPunct="1">
              <a:lnSpc>
                <a:spcPct val="200000"/>
              </a:lnSpc>
              <a:spcAft>
                <a:spcPts val="0"/>
              </a:spcAft>
              <a:buClr>
                <a:schemeClr val="accent3"/>
              </a:buClr>
              <a:buFont typeface="Wingdings 2"/>
              <a:buNone/>
              <a:defRPr/>
            </a:pPr>
            <a:r>
              <a:rPr lang="en-US" sz="4000" b="1" dirty="0" smtClean="0">
                <a:solidFill>
                  <a:srgbClr val="C00000"/>
                </a:solidFill>
                <a:effectLst>
                  <a:outerShdw blurRad="38100" dist="38100" dir="2700000" algn="tl">
                    <a:srgbClr val="04617B"/>
                  </a:outerShdw>
                </a:effectLst>
                <a:latin typeface="Times New Roman" pitchFamily="18" charset="0"/>
                <a:cs typeface="Times New Roman" pitchFamily="18" charset="0"/>
              </a:rPr>
              <a:t>One Sample 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ox(in)">
                                      <p:cBhvr>
                                        <p:cTn id="7" dur="500"/>
                                        <p:tgtEl>
                                          <p:spTgt spid="83971">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animEffect transition="in" filter="box(in)">
                                      <p:cBhvr>
                                        <p:cTn id="11"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a:xfrm>
            <a:off x="457200" y="838200"/>
            <a:ext cx="8229600" cy="5410200"/>
          </a:xfrm>
        </p:spPr>
        <p:txBody>
          <a:bodyPr>
            <a:normAutofit lnSpcReduction="10000"/>
          </a:bodyPr>
          <a:lstStyle/>
          <a:p>
            <a:pPr marL="274320" indent="-274320" algn="just" rtl="1" eaLnBrk="1" fontAlgn="auto" hangingPunct="1">
              <a:lnSpc>
                <a:spcPct val="150000"/>
              </a:lnSpc>
              <a:spcAft>
                <a:spcPts val="0"/>
              </a:spcAft>
              <a:buClr>
                <a:srgbClr val="FF3300"/>
              </a:buClr>
              <a:buSzPct val="85000"/>
              <a:buFont typeface="Wingdings" pitchFamily="2" charset="2"/>
              <a:buChar char="q"/>
              <a:defRPr/>
            </a:pPr>
            <a:r>
              <a:rPr lang="ar-EG" sz="2000" dirty="0">
                <a:latin typeface="Times New Roman" pitchFamily="18" charset="0"/>
                <a:cs typeface="Times New Roman" pitchFamily="18" charset="0"/>
              </a:rPr>
              <a:t>بفرض ان لدينا عينة من </a:t>
            </a:r>
            <a:r>
              <a:rPr lang="en-US" sz="2000" dirty="0">
                <a:latin typeface="Times New Roman" pitchFamily="18" charset="0"/>
                <a:cs typeface="Times New Roman" pitchFamily="18" charset="0"/>
              </a:rPr>
              <a:t>20</a:t>
            </a:r>
            <a:r>
              <a:rPr lang="ar-EG" sz="2000" dirty="0">
                <a:latin typeface="Times New Roman" pitchFamily="18" charset="0"/>
                <a:cs typeface="Times New Roman" pitchFamily="18" charset="0"/>
              </a:rPr>
              <a:t> شخص وتم قياس وزن كل شخص بالكليوجرام وكانت لدينا البيانات التالية:</a:t>
            </a:r>
          </a:p>
          <a:p>
            <a:pPr marL="274320" indent="-274320" algn="just" rtl="1" eaLnBrk="1" fontAlgn="auto" hangingPunct="1">
              <a:lnSpc>
                <a:spcPct val="150000"/>
              </a:lnSpc>
              <a:spcAft>
                <a:spcPts val="0"/>
              </a:spcAft>
              <a:buClr>
                <a:schemeClr val="bg1"/>
              </a:buClr>
              <a:buFont typeface="Wingdings 2"/>
              <a:buChar char=""/>
              <a:defRPr/>
            </a:pPr>
            <a:r>
              <a:rPr lang="en-US" sz="2000" dirty="0">
                <a:solidFill>
                  <a:srgbClr val="FF0000"/>
                </a:solidFill>
                <a:latin typeface="Times New Roman" pitchFamily="18" charset="0"/>
                <a:cs typeface="Times New Roman" pitchFamily="18" charset="0"/>
              </a:rPr>
              <a:t>65  75  80  120  110  90 60  100 90  70  165  100  90  80  70  75  85  55  130  100</a:t>
            </a:r>
          </a:p>
          <a:p>
            <a:pPr marL="274320" indent="-274320" algn="just" rtl="1" eaLnBrk="1" fontAlgn="auto" hangingPunct="1">
              <a:lnSpc>
                <a:spcPct val="150000"/>
              </a:lnSpc>
              <a:spcAft>
                <a:spcPts val="0"/>
              </a:spcAft>
              <a:buClr>
                <a:schemeClr val="accent3"/>
              </a:buClr>
              <a:buFont typeface="Wingdings" pitchFamily="2" charset="2"/>
              <a:buNone/>
              <a:defRPr/>
            </a:pPr>
            <a:r>
              <a:rPr lang="ar-EG" sz="2000" dirty="0">
                <a:latin typeface="Times New Roman" pitchFamily="18" charset="0"/>
                <a:cs typeface="Times New Roman" pitchFamily="18" charset="0"/>
              </a:rPr>
              <a:t>بفرض اننا نريد اختبار الفرض العدمى: متوسط الوزن فى المجتمع المسحوب منه العينه يساوى </a:t>
            </a:r>
            <a:r>
              <a:rPr lang="en-US" sz="2000" dirty="0">
                <a:latin typeface="Times New Roman" pitchFamily="18" charset="0"/>
                <a:cs typeface="Times New Roman" pitchFamily="18" charset="0"/>
              </a:rPr>
              <a:t>100</a:t>
            </a:r>
            <a:r>
              <a:rPr lang="ar-EG" sz="2000" dirty="0">
                <a:latin typeface="Times New Roman" pitchFamily="18" charset="0"/>
                <a:cs typeface="Times New Roman" pitchFamily="18" charset="0"/>
              </a:rPr>
              <a:t>كجم</a:t>
            </a:r>
          </a:p>
          <a:p>
            <a:pPr marL="274320" indent="-274320" algn="just" rtl="1" eaLnBrk="1" fontAlgn="auto" hangingPunct="1">
              <a:lnSpc>
                <a:spcPct val="150000"/>
              </a:lnSpc>
              <a:spcAft>
                <a:spcPts val="0"/>
              </a:spcAft>
              <a:buClr>
                <a:schemeClr val="accent3"/>
              </a:buClr>
              <a:buFont typeface="Wingdings" pitchFamily="2" charset="2"/>
              <a:buNone/>
              <a:defRPr/>
            </a:pPr>
            <a:r>
              <a:rPr lang="ar-EG" sz="2000" dirty="0">
                <a:latin typeface="Times New Roman" pitchFamily="18" charset="0"/>
                <a:cs typeface="Times New Roman" pitchFamily="18" charset="0"/>
              </a:rPr>
              <a:t>الفرض البديل: متوسط المجتمع لا يساوى </a:t>
            </a:r>
            <a:r>
              <a:rPr lang="en-US" sz="2000" dirty="0">
                <a:latin typeface="Times New Roman" pitchFamily="18" charset="0"/>
                <a:cs typeface="Times New Roman" pitchFamily="18" charset="0"/>
              </a:rPr>
              <a:t>100 </a:t>
            </a:r>
            <a:r>
              <a:rPr lang="ar-EG" sz="2000" dirty="0">
                <a:latin typeface="Times New Roman" pitchFamily="18" charset="0"/>
                <a:cs typeface="Times New Roman" pitchFamily="18" charset="0"/>
              </a:rPr>
              <a:t>كجم</a:t>
            </a:r>
          </a:p>
          <a:p>
            <a:pPr marL="274320" indent="-274320" algn="just" rtl="1" eaLnBrk="1" fontAlgn="auto" hangingPunct="1">
              <a:lnSpc>
                <a:spcPct val="150000"/>
              </a:lnSpc>
              <a:spcAft>
                <a:spcPts val="0"/>
              </a:spcAft>
              <a:buClr>
                <a:schemeClr val="accent3"/>
              </a:buClr>
              <a:buFont typeface="Wingdings" pitchFamily="2" charset="2"/>
              <a:buNone/>
              <a:defRPr/>
            </a:pPr>
            <a:r>
              <a:rPr lang="ar-EG" sz="2000" b="1" u="sng" dirty="0">
                <a:effectLst>
                  <a:outerShdw blurRad="38100" dist="38100" dir="2700000" algn="tl">
                    <a:srgbClr val="C0C0C0"/>
                  </a:outerShdw>
                </a:effectLst>
                <a:latin typeface="Times New Roman" pitchFamily="18" charset="0"/>
                <a:cs typeface="Times New Roman" pitchFamily="18" charset="0"/>
              </a:rPr>
              <a:t>الحل:</a:t>
            </a:r>
          </a:p>
          <a:p>
            <a:pPr marL="274320" indent="-274320" algn="just" rtl="1" eaLnBrk="1" fontAlgn="auto" hangingPunct="1">
              <a:lnSpc>
                <a:spcPct val="150000"/>
              </a:lnSpc>
              <a:spcAft>
                <a:spcPts val="0"/>
              </a:spcAft>
              <a:buClr>
                <a:schemeClr val="accent3"/>
              </a:buClr>
              <a:buFont typeface="Wingdings" pitchFamily="2" charset="2"/>
              <a:buNone/>
              <a:defRPr/>
            </a:pPr>
            <a:r>
              <a:rPr lang="ar-EG" sz="2000" dirty="0">
                <a:latin typeface="Times New Roman" pitchFamily="18" charset="0"/>
                <a:cs typeface="Times New Roman" pitchFamily="18" charset="0"/>
              </a:rPr>
              <a:t>اولا: بوضع هذه البيانات ى ملف وليكن </a:t>
            </a:r>
            <a:r>
              <a:rPr lang="en-US" sz="2000" dirty="0">
                <a:solidFill>
                  <a:srgbClr val="FF3300"/>
                </a:solidFill>
                <a:latin typeface="Times New Roman" pitchFamily="18" charset="0"/>
                <a:cs typeface="Times New Roman" pitchFamily="18" charset="0"/>
              </a:rPr>
              <a:t>weight.sav</a:t>
            </a:r>
            <a:r>
              <a:rPr lang="ar-EG" sz="2000" dirty="0">
                <a:latin typeface="Times New Roman" pitchFamily="18" charset="0"/>
                <a:cs typeface="Times New Roman" pitchFamily="18" charset="0"/>
              </a:rPr>
              <a:t> </a:t>
            </a:r>
          </a:p>
          <a:p>
            <a:pPr marL="274320" indent="-274320" algn="just" rtl="1" eaLnBrk="1" fontAlgn="auto" hangingPunct="1">
              <a:lnSpc>
                <a:spcPct val="150000"/>
              </a:lnSpc>
              <a:spcAft>
                <a:spcPts val="0"/>
              </a:spcAft>
              <a:buClr>
                <a:schemeClr val="accent3"/>
              </a:buClr>
              <a:buFont typeface="Wingdings" pitchFamily="2" charset="2"/>
              <a:buNone/>
              <a:defRPr/>
            </a:pPr>
            <a:r>
              <a:rPr lang="ar-EG" sz="2000" dirty="0">
                <a:latin typeface="Times New Roman" pitchFamily="18" charset="0"/>
                <a:cs typeface="Times New Roman" pitchFamily="18" charset="0"/>
              </a:rPr>
              <a:t>ثانيا: يجب اختبار هل هذه البيانات تتبع التوزيع الطبيعى ام لا وذلك باستخدام الأمر </a:t>
            </a:r>
            <a:r>
              <a:rPr lang="en-US" sz="2000" dirty="0">
                <a:solidFill>
                  <a:srgbClr val="FF3300"/>
                </a:solidFill>
                <a:latin typeface="Times New Roman" pitchFamily="18" charset="0"/>
                <a:cs typeface="Times New Roman" pitchFamily="18" charset="0"/>
              </a:rPr>
              <a:t>Frequencies</a:t>
            </a:r>
            <a:r>
              <a:rPr lang="ar-EG" sz="2000" dirty="0">
                <a:latin typeface="Times New Roman" pitchFamily="18" charset="0"/>
                <a:cs typeface="Times New Roman" pitchFamily="18" charset="0"/>
              </a:rPr>
              <a:t> أو </a:t>
            </a:r>
            <a:r>
              <a:rPr lang="en-US" sz="2000" dirty="0">
                <a:solidFill>
                  <a:srgbClr val="FF3300"/>
                </a:solidFill>
                <a:latin typeface="Times New Roman" pitchFamily="18" charset="0"/>
                <a:cs typeface="Times New Roman" pitchFamily="18" charset="0"/>
              </a:rPr>
              <a:t>Explore</a:t>
            </a:r>
            <a:r>
              <a:rPr lang="ar-EG" sz="2000" dirty="0">
                <a:latin typeface="Times New Roman" pitchFamily="18" charset="0"/>
                <a:cs typeface="Times New Roman" pitchFamily="18" charset="0"/>
              </a:rPr>
              <a:t> كما سبق</a:t>
            </a:r>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4A25267C-99E5-4B3D-8019-F84082B05A87}" type="slidenum">
              <a:rPr lang="en-US"/>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box(in)">
                                      <p:cBhvr>
                                        <p:cTn id="7" dur="500"/>
                                        <p:tgtEl>
                                          <p:spTgt spid="849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4994">
                                            <p:txEl>
                                              <p:pRg st="1" end="1"/>
                                            </p:txEl>
                                          </p:spTgt>
                                        </p:tgtEl>
                                        <p:attrNameLst>
                                          <p:attrName>style.visibility</p:attrName>
                                        </p:attrNameLst>
                                      </p:cBhvr>
                                      <p:to>
                                        <p:strVal val="visible"/>
                                      </p:to>
                                    </p:set>
                                    <p:animEffect transition="in" filter="box(in)">
                                      <p:cBhvr>
                                        <p:cTn id="12" dur="500"/>
                                        <p:tgtEl>
                                          <p:spTgt spid="849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4994">
                                            <p:txEl>
                                              <p:pRg st="2" end="2"/>
                                            </p:txEl>
                                          </p:spTgt>
                                        </p:tgtEl>
                                        <p:attrNameLst>
                                          <p:attrName>style.visibility</p:attrName>
                                        </p:attrNameLst>
                                      </p:cBhvr>
                                      <p:to>
                                        <p:strVal val="visible"/>
                                      </p:to>
                                    </p:set>
                                    <p:animEffect transition="in" filter="box(in)">
                                      <p:cBhvr>
                                        <p:cTn id="17" dur="500"/>
                                        <p:tgtEl>
                                          <p:spTgt spid="849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4994">
                                            <p:txEl>
                                              <p:pRg st="3" end="3"/>
                                            </p:txEl>
                                          </p:spTgt>
                                        </p:tgtEl>
                                        <p:attrNameLst>
                                          <p:attrName>style.visibility</p:attrName>
                                        </p:attrNameLst>
                                      </p:cBhvr>
                                      <p:to>
                                        <p:strVal val="visible"/>
                                      </p:to>
                                    </p:set>
                                    <p:animEffect transition="in" filter="box(in)">
                                      <p:cBhvr>
                                        <p:cTn id="22" dur="500"/>
                                        <p:tgtEl>
                                          <p:spTgt spid="849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4994">
                                            <p:txEl>
                                              <p:pRg st="4" end="4"/>
                                            </p:txEl>
                                          </p:spTgt>
                                        </p:tgtEl>
                                        <p:attrNameLst>
                                          <p:attrName>style.visibility</p:attrName>
                                        </p:attrNameLst>
                                      </p:cBhvr>
                                      <p:to>
                                        <p:strVal val="visible"/>
                                      </p:to>
                                    </p:set>
                                    <p:animEffect transition="in" filter="box(in)">
                                      <p:cBhvr>
                                        <p:cTn id="27" dur="500"/>
                                        <p:tgtEl>
                                          <p:spTgt spid="849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4994">
                                            <p:txEl>
                                              <p:pRg st="5" end="5"/>
                                            </p:txEl>
                                          </p:spTgt>
                                        </p:tgtEl>
                                        <p:attrNameLst>
                                          <p:attrName>style.visibility</p:attrName>
                                        </p:attrNameLst>
                                      </p:cBhvr>
                                      <p:to>
                                        <p:strVal val="visible"/>
                                      </p:to>
                                    </p:set>
                                    <p:animEffect transition="in" filter="box(in)">
                                      <p:cBhvr>
                                        <p:cTn id="32" dur="500"/>
                                        <p:tgtEl>
                                          <p:spTgt spid="849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4994">
                                            <p:txEl>
                                              <p:pRg st="6" end="6"/>
                                            </p:txEl>
                                          </p:spTgt>
                                        </p:tgtEl>
                                        <p:attrNameLst>
                                          <p:attrName>style.visibility</p:attrName>
                                        </p:attrNameLst>
                                      </p:cBhvr>
                                      <p:to>
                                        <p:strVal val="visible"/>
                                      </p:to>
                                    </p:set>
                                    <p:animEffect transition="in" filter="box(in)">
                                      <p:cBhvr>
                                        <p:cTn id="37" dur="500"/>
                                        <p:tgtEl>
                                          <p:spTgt spid="849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a:xfrm>
            <a:off x="457200" y="990600"/>
            <a:ext cx="8229600" cy="4876800"/>
          </a:xfrm>
        </p:spPr>
        <p:txBody>
          <a:bodyPr/>
          <a:lstStyle/>
          <a:p>
            <a:pPr algn="r" rtl="1" eaLnBrk="1" hangingPunct="1">
              <a:lnSpc>
                <a:spcPct val="200000"/>
              </a:lnSpc>
              <a:spcBef>
                <a:spcPct val="50000"/>
              </a:spcBef>
            </a:pPr>
            <a:r>
              <a:rPr lang="ar-EG" sz="2000" dirty="0" smtClean="0">
                <a:latin typeface="Times New Roman" pitchFamily="18" charset="0"/>
                <a:ea typeface="Majalla UI"/>
                <a:cs typeface="Times New Roman" pitchFamily="18" charset="0"/>
              </a:rPr>
              <a:t>من اختبار </a:t>
            </a:r>
            <a:r>
              <a:rPr lang="en-US" sz="2000" dirty="0" smtClean="0">
                <a:solidFill>
                  <a:srgbClr val="FF3300"/>
                </a:solidFill>
                <a:latin typeface="Times New Roman" pitchFamily="18" charset="0"/>
                <a:ea typeface="Majalla UI"/>
                <a:cs typeface="Times New Roman" pitchFamily="18" charset="0"/>
              </a:rPr>
              <a:t>Test of Normality</a:t>
            </a:r>
            <a:r>
              <a:rPr lang="ar-EG" sz="2000" dirty="0" smtClean="0">
                <a:latin typeface="Times New Roman" pitchFamily="18" charset="0"/>
                <a:ea typeface="Majalla UI"/>
                <a:cs typeface="Times New Roman" pitchFamily="18" charset="0"/>
              </a:rPr>
              <a:t> نجد </a:t>
            </a:r>
            <a:r>
              <a:rPr lang="ar-EG" sz="2000" dirty="0" err="1" smtClean="0">
                <a:latin typeface="Times New Roman" pitchFamily="18" charset="0"/>
                <a:ea typeface="Majalla UI"/>
                <a:cs typeface="Times New Roman" pitchFamily="18" charset="0"/>
              </a:rPr>
              <a:t>ان</a:t>
            </a:r>
            <a:r>
              <a:rPr lang="ar-EG" sz="2000" dirty="0" smtClean="0">
                <a:latin typeface="Times New Roman" pitchFamily="18" charset="0"/>
                <a:ea typeface="Majalla UI"/>
                <a:cs typeface="Times New Roman" pitchFamily="18" charset="0"/>
              </a:rPr>
              <a:t> قيمة </a:t>
            </a:r>
            <a:r>
              <a:rPr lang="en-US" sz="2000" dirty="0" smtClean="0">
                <a:latin typeface="Times New Roman" pitchFamily="18" charset="0"/>
                <a:cs typeface="Times New Roman" pitchFamily="18" charset="0"/>
              </a:rPr>
              <a:t>Sig. </a:t>
            </a:r>
            <a:r>
              <a:rPr lang="ar-EG" sz="2000" dirty="0" smtClean="0">
                <a:latin typeface="Times New Roman" pitchFamily="18" charset="0"/>
                <a:cs typeface="Times New Roman" pitchFamily="18" charset="0"/>
              </a:rPr>
              <a:t> اكبر من </a:t>
            </a:r>
            <a:r>
              <a:rPr lang="en-US" sz="2000" dirty="0" smtClean="0">
                <a:latin typeface="Times New Roman" pitchFamily="18" charset="0"/>
                <a:cs typeface="Times New Roman" pitchFamily="18" charset="0"/>
              </a:rPr>
              <a:t>0.05</a:t>
            </a:r>
            <a:r>
              <a:rPr lang="ar-EG" sz="2000" dirty="0" smtClean="0">
                <a:latin typeface="Times New Roman" pitchFamily="18" charset="0"/>
                <a:cs typeface="Times New Roman" pitchFamily="18" charset="0"/>
              </a:rPr>
              <a:t> لذا سوف نقبل فرض العدم وهو </a:t>
            </a:r>
            <a:r>
              <a:rPr lang="ar-EG" sz="2000" dirty="0" err="1" smtClean="0">
                <a:latin typeface="Times New Roman" pitchFamily="18" charset="0"/>
                <a:cs typeface="Times New Roman" pitchFamily="18" charset="0"/>
              </a:rPr>
              <a:t>ان</a:t>
            </a:r>
            <a:r>
              <a:rPr lang="ar-EG" sz="2000" dirty="0" smtClean="0">
                <a:latin typeface="Times New Roman" pitchFamily="18" charset="0"/>
                <a:cs typeface="Times New Roman" pitchFamily="18" charset="0"/>
              </a:rPr>
              <a:t> البيانات لها التوزيع </a:t>
            </a:r>
            <a:r>
              <a:rPr lang="ar-EG" sz="2000" dirty="0" err="1" smtClean="0">
                <a:latin typeface="Times New Roman" pitchFamily="18" charset="0"/>
                <a:cs typeface="Times New Roman" pitchFamily="18" charset="0"/>
              </a:rPr>
              <a:t>الطبيعى</a:t>
            </a:r>
            <a:endParaRPr lang="en-US" sz="20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AA0FBD29-34F9-4FF9-B16E-FBE25531C8A7}" type="slidenum">
              <a:rPr lang="en-US"/>
              <a:pPr>
                <a:defRPr/>
              </a:pPr>
              <a:t>29</a:t>
            </a:fld>
            <a:endParaRPr lang="en-US"/>
          </a:p>
        </p:txBody>
      </p:sp>
      <p:pic>
        <p:nvPicPr>
          <p:cNvPr id="84995" name="Picture 3"/>
          <p:cNvPicPr>
            <a:picLocks noChangeAspect="1" noChangeArrowheads="1"/>
          </p:cNvPicPr>
          <p:nvPr/>
        </p:nvPicPr>
        <p:blipFill>
          <a:blip r:embed="rId2"/>
          <a:srcRect/>
          <a:stretch>
            <a:fillRect/>
          </a:stretch>
        </p:blipFill>
        <p:spPr bwMode="auto">
          <a:xfrm>
            <a:off x="914400" y="2971800"/>
            <a:ext cx="70993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box(in)">
                                      <p:cBhvr>
                                        <p:cTn id="7" dur="500"/>
                                        <p:tgtEl>
                                          <p:spTgt spid="84994">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4995"/>
                                        </p:tgtEl>
                                        <p:attrNameLst>
                                          <p:attrName>style.visibility</p:attrName>
                                        </p:attrNameLst>
                                      </p:cBhvr>
                                      <p:to>
                                        <p:strVal val="visible"/>
                                      </p:to>
                                    </p:set>
                                    <p:animEffect transition="in" filter="box(in)">
                                      <p:cBhvr>
                                        <p:cTn id="11" dur="5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0658" name="Picture 2" descr="L’image contient peut-être : texte"/>
          <p:cNvPicPr>
            <a:picLocks noChangeAspect="1" noChangeArrowheads="1"/>
          </p:cNvPicPr>
          <p:nvPr/>
        </p:nvPicPr>
        <p:blipFill>
          <a:blip r:embed="rId2"/>
          <a:srcRect/>
          <a:stretch>
            <a:fillRect/>
          </a:stretch>
        </p:blipFill>
        <p:spPr bwMode="auto">
          <a:xfrm>
            <a:off x="0" y="0"/>
            <a:ext cx="9144000" cy="757240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p:cNvPicPr>
            <a:picLocks noChangeAspect="1" noChangeArrowheads="1"/>
          </p:cNvPicPr>
          <p:nvPr/>
        </p:nvPicPr>
        <p:blipFill>
          <a:blip r:embed="rId2"/>
          <a:srcRect/>
          <a:stretch>
            <a:fillRect/>
          </a:stretch>
        </p:blipFill>
        <p:spPr bwMode="auto">
          <a:xfrm>
            <a:off x="609600" y="990600"/>
            <a:ext cx="5754688" cy="3800475"/>
          </a:xfrm>
          <a:prstGeom prst="rect">
            <a:avLst/>
          </a:prstGeom>
          <a:noFill/>
          <a:ln w="9525">
            <a:noFill/>
            <a:miter lim="800000"/>
            <a:headEnd/>
            <a:tailEnd/>
          </a:ln>
        </p:spPr>
      </p:pic>
      <p:sp>
        <p:nvSpPr>
          <p:cNvPr id="86021" name="Text Box 5"/>
          <p:cNvSpPr txBox="1">
            <a:spLocks noChangeArrowheads="1"/>
          </p:cNvSpPr>
          <p:nvPr/>
        </p:nvSpPr>
        <p:spPr bwMode="auto">
          <a:xfrm>
            <a:off x="6553200" y="1600200"/>
            <a:ext cx="2209800" cy="1884363"/>
          </a:xfrm>
          <a:prstGeom prst="rect">
            <a:avLst/>
          </a:prstGeom>
          <a:noFill/>
          <a:ln w="9525">
            <a:noFill/>
            <a:miter lim="800000"/>
            <a:headEnd/>
            <a:tailEnd/>
          </a:ln>
        </p:spPr>
        <p:txBody>
          <a:bodyPr>
            <a:spAutoFit/>
          </a:bodyPr>
          <a:lstStyle/>
          <a:p>
            <a:pPr algn="just" rtl="1">
              <a:lnSpc>
                <a:spcPct val="150000"/>
              </a:lnSpc>
              <a:spcBef>
                <a:spcPct val="50000"/>
              </a:spcBef>
            </a:pPr>
            <a:r>
              <a:rPr lang="ar-EG" sz="2000" dirty="0">
                <a:latin typeface="Times New Roman" pitchFamily="18" charset="0"/>
                <a:cs typeface="Times New Roman" pitchFamily="18" charset="0"/>
              </a:rPr>
              <a:t>من الرسم </a:t>
            </a:r>
            <a:r>
              <a:rPr lang="ar-EG" sz="2000" dirty="0" err="1">
                <a:latin typeface="Times New Roman" pitchFamily="18" charset="0"/>
                <a:cs typeface="Times New Roman" pitchFamily="18" charset="0"/>
              </a:rPr>
              <a:t>البيانى</a:t>
            </a:r>
            <a:r>
              <a:rPr lang="ar-EG" sz="2000" dirty="0">
                <a:latin typeface="Times New Roman" pitchFamily="18" charset="0"/>
                <a:cs typeface="Times New Roman" pitchFamily="18" charset="0"/>
              </a:rPr>
              <a:t> نجد </a:t>
            </a:r>
            <a:r>
              <a:rPr lang="ar-EG" sz="2000" dirty="0" err="1">
                <a:latin typeface="Times New Roman" pitchFamily="18" charset="0"/>
                <a:cs typeface="Times New Roman" pitchFamily="18" charset="0"/>
              </a:rPr>
              <a:t>ان</a:t>
            </a:r>
            <a:r>
              <a:rPr lang="ar-EG" sz="2000" dirty="0">
                <a:latin typeface="Times New Roman" pitchFamily="18" charset="0"/>
                <a:cs typeface="Times New Roman" pitchFamily="18" charset="0"/>
              </a:rPr>
              <a:t> البيانات تتركز حول الخط المستقيم لذا </a:t>
            </a:r>
            <a:r>
              <a:rPr lang="ar-EG" sz="2000" dirty="0" err="1">
                <a:latin typeface="Times New Roman" pitchFamily="18" charset="0"/>
                <a:cs typeface="Times New Roman" pitchFamily="18" charset="0"/>
              </a:rPr>
              <a:t>فانها</a:t>
            </a:r>
            <a:r>
              <a:rPr lang="ar-EG" sz="2000" dirty="0">
                <a:latin typeface="Times New Roman" pitchFamily="18" charset="0"/>
                <a:cs typeface="Times New Roman" pitchFamily="18" charset="0"/>
              </a:rPr>
              <a:t> تتوزع تبعا للتوزيع </a:t>
            </a:r>
            <a:r>
              <a:rPr lang="ar-EG" sz="2000" dirty="0" err="1">
                <a:latin typeface="Times New Roman" pitchFamily="18" charset="0"/>
                <a:cs typeface="Times New Roman" pitchFamily="18" charset="0"/>
              </a:rPr>
              <a:t>الطبيعى</a:t>
            </a:r>
            <a:endParaRPr lang="en-US" sz="2000" dirty="0">
              <a:latin typeface="Times New Roman" pitchFamily="18" charset="0"/>
              <a:cs typeface="Times New Roman" pitchFamily="18" charset="0"/>
            </a:endParaRPr>
          </a:p>
        </p:txBody>
      </p:sp>
      <p:sp>
        <p:nvSpPr>
          <p:cNvPr id="28676" name="Text Box 7"/>
          <p:cNvSpPr txBox="1">
            <a:spLocks noChangeArrowheads="1"/>
          </p:cNvSpPr>
          <p:nvPr/>
        </p:nvSpPr>
        <p:spPr bwMode="auto">
          <a:xfrm>
            <a:off x="533400" y="4876800"/>
            <a:ext cx="8077200" cy="1477963"/>
          </a:xfrm>
          <a:prstGeom prst="rect">
            <a:avLst/>
          </a:prstGeom>
          <a:noFill/>
          <a:ln w="9525">
            <a:noFill/>
            <a:miter lim="800000"/>
            <a:headEnd/>
            <a:tailEnd/>
          </a:ln>
        </p:spPr>
        <p:txBody>
          <a:bodyPr>
            <a:spAutoFit/>
          </a:bodyPr>
          <a:lstStyle/>
          <a:p>
            <a:pPr algn="just" rtl="1">
              <a:lnSpc>
                <a:spcPct val="150000"/>
              </a:lnSpc>
            </a:pPr>
            <a:r>
              <a:rPr lang="ar-EG" sz="2000" dirty="0">
                <a:latin typeface="Times New Roman" pitchFamily="18" charset="0"/>
                <a:cs typeface="Times New Roman" pitchFamily="18" charset="0"/>
              </a:rPr>
              <a:t>ثالثا: بما </a:t>
            </a:r>
            <a:r>
              <a:rPr lang="ar-EG" sz="2000" dirty="0" err="1">
                <a:latin typeface="Times New Roman" pitchFamily="18" charset="0"/>
                <a:cs typeface="Times New Roman" pitchFamily="18" charset="0"/>
              </a:rPr>
              <a:t>ان</a:t>
            </a:r>
            <a:r>
              <a:rPr lang="ar-EG" sz="2000" dirty="0">
                <a:latin typeface="Times New Roman" pitchFamily="18" charset="0"/>
                <a:cs typeface="Times New Roman" pitchFamily="18" charset="0"/>
              </a:rPr>
              <a:t> حجم </a:t>
            </a:r>
            <a:r>
              <a:rPr lang="ar-EG" sz="2000" dirty="0" err="1">
                <a:latin typeface="Times New Roman" pitchFamily="18" charset="0"/>
                <a:cs typeface="Times New Roman" pitchFamily="18" charset="0"/>
              </a:rPr>
              <a:t>العينه</a:t>
            </a:r>
            <a:r>
              <a:rPr lang="ar-EG" sz="2000" dirty="0">
                <a:latin typeface="Times New Roman" pitchFamily="18" charset="0"/>
                <a:cs typeface="Times New Roman" pitchFamily="18" charset="0"/>
              </a:rPr>
              <a:t> </a:t>
            </a:r>
            <a:r>
              <a:rPr lang="en-US" sz="2000" dirty="0">
                <a:latin typeface="Times New Roman" pitchFamily="18" charset="0"/>
                <a:cs typeface="Times New Roman" pitchFamily="18" charset="0"/>
              </a:rPr>
              <a:t>20</a:t>
            </a:r>
            <a:r>
              <a:rPr lang="ar-EG" sz="2000" dirty="0">
                <a:latin typeface="Times New Roman" pitchFamily="18" charset="0"/>
                <a:cs typeface="Times New Roman" pitchFamily="18" charset="0"/>
              </a:rPr>
              <a:t> </a:t>
            </a:r>
            <a:r>
              <a:rPr lang="ar-EG" sz="2000" dirty="0" err="1">
                <a:latin typeface="Times New Roman" pitchFamily="18" charset="0"/>
                <a:cs typeface="Times New Roman" pitchFamily="18" charset="0"/>
              </a:rPr>
              <a:t>اى</a:t>
            </a:r>
            <a:r>
              <a:rPr lang="ar-EG" sz="2000" dirty="0">
                <a:latin typeface="Times New Roman" pitchFamily="18" charset="0"/>
                <a:cs typeface="Times New Roman" pitchFamily="18" charset="0"/>
              </a:rPr>
              <a:t> اقل من </a:t>
            </a:r>
            <a:r>
              <a:rPr lang="en-US" sz="2000" dirty="0">
                <a:latin typeface="Times New Roman" pitchFamily="18" charset="0"/>
                <a:cs typeface="Times New Roman" pitchFamily="18" charset="0"/>
              </a:rPr>
              <a:t>30 </a:t>
            </a:r>
            <a:r>
              <a:rPr lang="ar-EG" sz="2000" dirty="0">
                <a:latin typeface="Times New Roman" pitchFamily="18" charset="0"/>
                <a:cs typeface="Times New Roman" pitchFamily="18" charset="0"/>
              </a:rPr>
              <a:t> لذا فان </a:t>
            </a:r>
            <a:r>
              <a:rPr lang="ar-EG" sz="2000" dirty="0" err="1">
                <a:latin typeface="Times New Roman" pitchFamily="18" charset="0"/>
                <a:cs typeface="Times New Roman" pitchFamily="18" charset="0"/>
              </a:rPr>
              <a:t>احصاء</a:t>
            </a:r>
            <a:r>
              <a:rPr lang="ar-EG" sz="2000" dirty="0">
                <a:latin typeface="Times New Roman" pitchFamily="18" charset="0"/>
                <a:cs typeface="Times New Roman" pitchFamily="18" charset="0"/>
              </a:rPr>
              <a:t> الاختبار هو </a:t>
            </a:r>
            <a:r>
              <a:rPr lang="en-US" sz="2000" dirty="0">
                <a:latin typeface="Times New Roman" pitchFamily="18" charset="0"/>
                <a:cs typeface="Times New Roman" pitchFamily="18" charset="0"/>
              </a:rPr>
              <a:t>T</a:t>
            </a:r>
            <a:r>
              <a:rPr lang="ar-EG" sz="2000" dirty="0">
                <a:latin typeface="Times New Roman" pitchFamily="18" charset="0"/>
                <a:cs typeface="Times New Roman" pitchFamily="18" charset="0"/>
              </a:rPr>
              <a:t> بمعنى </a:t>
            </a:r>
            <a:r>
              <a:rPr lang="ar-EG" sz="2000" dirty="0" err="1">
                <a:latin typeface="Times New Roman" pitchFamily="18" charset="0"/>
                <a:cs typeface="Times New Roman" pitchFamily="18" charset="0"/>
              </a:rPr>
              <a:t>اننا</a:t>
            </a:r>
            <a:r>
              <a:rPr lang="ar-EG" sz="2000" dirty="0">
                <a:latin typeface="Times New Roman" pitchFamily="18" charset="0"/>
                <a:cs typeface="Times New Roman" pitchFamily="18" charset="0"/>
              </a:rPr>
              <a:t> سوف نستخدم اختبار </a:t>
            </a:r>
            <a:r>
              <a:rPr lang="en-US" sz="2000" dirty="0">
                <a:latin typeface="Times New Roman" pitchFamily="18" charset="0"/>
                <a:cs typeface="Times New Roman" pitchFamily="18" charset="0"/>
              </a:rPr>
              <a:t>T</a:t>
            </a:r>
            <a:r>
              <a:rPr lang="ar-EG" sz="2000" dirty="0">
                <a:latin typeface="Times New Roman" pitchFamily="18" charset="0"/>
                <a:cs typeface="Times New Roman" pitchFamily="18" charset="0"/>
              </a:rPr>
              <a:t> وسنجرى الاختبار </a:t>
            </a:r>
            <a:r>
              <a:rPr lang="ar-EG" sz="2000" dirty="0" err="1">
                <a:latin typeface="Times New Roman" pitchFamily="18" charset="0"/>
                <a:cs typeface="Times New Roman" pitchFamily="18" charset="0"/>
              </a:rPr>
              <a:t>كالتالى</a:t>
            </a:r>
            <a:endParaRPr lang="ar-EG" sz="2000" dirty="0">
              <a:latin typeface="Times New Roman" pitchFamily="18" charset="0"/>
              <a:cs typeface="Times New Roman" pitchFamily="18" charset="0"/>
            </a:endParaRPr>
          </a:p>
          <a:p>
            <a:pPr algn="just" rtl="1">
              <a:lnSpc>
                <a:spcPct val="150000"/>
              </a:lnSpc>
            </a:pPr>
            <a:r>
              <a:rPr lang="ar-EG" sz="2000" dirty="0">
                <a:latin typeface="Times New Roman" pitchFamily="18" charset="0"/>
                <a:cs typeface="Times New Roman" pitchFamily="18" charset="0"/>
              </a:rPr>
              <a:t>1- الفروض </a:t>
            </a:r>
            <a:r>
              <a:rPr lang="ar-EG" sz="2000" dirty="0" err="1">
                <a:latin typeface="Times New Roman" pitchFamily="18" charset="0"/>
                <a:cs typeface="Times New Roman" pitchFamily="18" charset="0"/>
              </a:rPr>
              <a:t>الاحصائية</a:t>
            </a:r>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0F85B69E-0C14-4B85-9D35-8F9541E1FFDC}" type="slidenum">
              <a:rPr lang="en-US"/>
              <a:pPr>
                <a:defRPr/>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Effect transition="in" filter="blinds(horizontal)">
                                      <p:cBhvr>
                                        <p:cTn id="7" dur="500"/>
                                        <p:tgtEl>
                                          <p:spTgt spid="86021"/>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6019"/>
                                        </p:tgtEl>
                                        <p:attrNameLst>
                                          <p:attrName>style.visibility</p:attrName>
                                        </p:attrNameLst>
                                      </p:cBhvr>
                                      <p:to>
                                        <p:strVal val="visible"/>
                                      </p:to>
                                    </p:set>
                                    <p:animEffect transition="in" filter="box(in)">
                                      <p:cBhvr>
                                        <p:cTn id="11"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sz="half" idx="1"/>
          </p:nvPr>
        </p:nvSpPr>
        <p:spPr>
          <a:xfrm>
            <a:off x="457200" y="685800"/>
            <a:ext cx="8382000" cy="5715000"/>
          </a:xfrm>
        </p:spPr>
        <p:txBody>
          <a:bodyPr>
            <a:normAutofit fontScale="92500" lnSpcReduction="10000"/>
          </a:bodyPr>
          <a:lstStyle/>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فرض العدم</a:t>
            </a:r>
            <a:r>
              <a:rPr lang="en-US" sz="2400" dirty="0">
                <a:solidFill>
                  <a:srgbClr val="FF3300"/>
                </a:solidFill>
                <a:latin typeface="Times New Roman" pitchFamily="18" charset="0"/>
                <a:cs typeface="Times New Roman" pitchFamily="18" charset="0"/>
              </a:rPr>
              <a:t>Null Hypothesis</a:t>
            </a:r>
            <a:r>
              <a:rPr lang="en-US" sz="2400" dirty="0">
                <a:latin typeface="Times New Roman" pitchFamily="18" charset="0"/>
                <a:cs typeface="Times New Roman" pitchFamily="18" charset="0"/>
              </a:rPr>
              <a:t> </a:t>
            </a:r>
            <a:r>
              <a:rPr lang="ar-EG" sz="2400" dirty="0">
                <a:latin typeface="Times New Roman" pitchFamily="18" charset="0"/>
                <a:cs typeface="Times New Roman" pitchFamily="18" charset="0"/>
              </a:rPr>
              <a:t> سيكون له الشكل التالى:</a:t>
            </a:r>
          </a:p>
          <a:p>
            <a:pPr marL="274320" indent="-274320" algn="r" rtl="1" eaLnBrk="1" fontAlgn="auto" hangingPunct="1">
              <a:lnSpc>
                <a:spcPct val="150000"/>
              </a:lnSpc>
              <a:spcAft>
                <a:spcPts val="0"/>
              </a:spcAft>
              <a:buClr>
                <a:schemeClr val="accent3"/>
              </a:buClr>
              <a:buFont typeface="Wingdings" pitchFamily="2" charset="2"/>
              <a:buNone/>
              <a:defRPr/>
            </a:pPr>
            <a:endParaRPr lang="ar-EG" sz="2400" dirty="0">
              <a:latin typeface="Times New Roman" pitchFamily="18" charset="0"/>
              <a:cs typeface="Times New Roman" pitchFamily="18" charset="0"/>
            </a:endParaRPr>
          </a:p>
          <a:p>
            <a:pPr marL="274320" indent="-274320" algn="r" rtl="1" eaLnBrk="1" fontAlgn="auto" hangingPunct="1">
              <a:lnSpc>
                <a:spcPct val="150000"/>
              </a:lnSpc>
              <a:spcAft>
                <a:spcPts val="0"/>
              </a:spcAft>
              <a:buClr>
                <a:schemeClr val="accent3"/>
              </a:buClr>
              <a:buFont typeface="Wingdings" pitchFamily="2" charset="2"/>
              <a:buNone/>
              <a:defRPr/>
            </a:pPr>
            <a:endParaRPr lang="ar-EG" sz="1200" dirty="0">
              <a:latin typeface="Times New Roman" pitchFamily="18" charset="0"/>
              <a:cs typeface="Times New Roman" pitchFamily="18" charset="0"/>
            </a:endParaRP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   الفرض البديل </a:t>
            </a:r>
            <a:r>
              <a:rPr lang="en-US" sz="2400" dirty="0">
                <a:solidFill>
                  <a:srgbClr val="FF3300"/>
                </a:solidFill>
                <a:latin typeface="Times New Roman" pitchFamily="18" charset="0"/>
                <a:cs typeface="Times New Roman" pitchFamily="18" charset="0"/>
              </a:rPr>
              <a:t>Alternative Hypothesis</a:t>
            </a:r>
            <a:r>
              <a:rPr lang="ar-EG" sz="2400" dirty="0">
                <a:latin typeface="Times New Roman" pitchFamily="18" charset="0"/>
                <a:cs typeface="Times New Roman" pitchFamily="18" charset="0"/>
              </a:rPr>
              <a:t> سيكون له الشكل التالى:</a:t>
            </a:r>
          </a:p>
          <a:p>
            <a:pPr marL="274320" indent="-274320" algn="r" rtl="1" eaLnBrk="1" fontAlgn="auto" hangingPunct="1">
              <a:lnSpc>
                <a:spcPct val="150000"/>
              </a:lnSpc>
              <a:spcAft>
                <a:spcPts val="0"/>
              </a:spcAft>
              <a:buClr>
                <a:schemeClr val="accent3"/>
              </a:buClr>
              <a:buFont typeface="Wingdings" pitchFamily="2" charset="2"/>
              <a:buNone/>
              <a:defRPr/>
            </a:pPr>
            <a:endParaRPr lang="ar-EG" sz="2400" dirty="0">
              <a:latin typeface="Times New Roman" pitchFamily="18" charset="0"/>
              <a:cs typeface="Times New Roman" pitchFamily="18" charset="0"/>
            </a:endParaRP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  احصاء الاختبار هو </a:t>
            </a:r>
          </a:p>
          <a:p>
            <a:pPr marL="274320" indent="-274320" algn="r" rtl="1" eaLnBrk="1" fontAlgn="auto" hangingPunct="1">
              <a:lnSpc>
                <a:spcPct val="150000"/>
              </a:lnSpc>
              <a:spcAft>
                <a:spcPts val="0"/>
              </a:spcAft>
              <a:buClr>
                <a:schemeClr val="accent3"/>
              </a:buClr>
              <a:buFont typeface="Wingdings" pitchFamily="2" charset="2"/>
              <a:buNone/>
              <a:defRPr/>
            </a:pPr>
            <a:endParaRPr lang="ar-EG" sz="2400" dirty="0">
              <a:latin typeface="Times New Roman" pitchFamily="18" charset="0"/>
              <a:cs typeface="Times New Roman" pitchFamily="18" charset="0"/>
            </a:endParaRP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وبتعين الوسط الحسابى والانحراف المعيارى للعينه يمكن حساب قيمة احصاء الاختبار </a:t>
            </a:r>
            <a:r>
              <a:rPr lang="en-US" sz="2400" dirty="0">
                <a:latin typeface="Times New Roman" pitchFamily="18" charset="0"/>
                <a:cs typeface="Times New Roman" pitchFamily="18" charset="0"/>
              </a:rPr>
              <a:t>T</a:t>
            </a:r>
            <a:endParaRPr lang="ar-EG" sz="2400" dirty="0">
              <a:latin typeface="Times New Roman" pitchFamily="18" charset="0"/>
              <a:cs typeface="Times New Roman" pitchFamily="18" charset="0"/>
            </a:endParaRP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ومن جدول توزيع </a:t>
            </a:r>
            <a:r>
              <a:rPr lang="en-US" sz="2400" dirty="0">
                <a:latin typeface="Times New Roman" pitchFamily="18" charset="0"/>
                <a:cs typeface="Times New Roman" pitchFamily="18" charset="0"/>
              </a:rPr>
              <a:t>T</a:t>
            </a:r>
            <a:r>
              <a:rPr lang="ar-EG" sz="2400" dirty="0">
                <a:latin typeface="Times New Roman" pitchFamily="18" charset="0"/>
                <a:cs typeface="Times New Roman" pitchFamily="18" charset="0"/>
              </a:rPr>
              <a:t> يمكن حساب القيمة الحرجه                                 فاذا كانت </a:t>
            </a:r>
            <a:r>
              <a:rPr lang="en-US" sz="2400" dirty="0">
                <a:latin typeface="Times New Roman" pitchFamily="18" charset="0"/>
                <a:cs typeface="Times New Roman" pitchFamily="18" charset="0"/>
              </a:rPr>
              <a:t>|T|</a:t>
            </a:r>
            <a:r>
              <a:rPr lang="ar-EG" sz="2400" dirty="0">
                <a:latin typeface="Times New Roman" pitchFamily="18" charset="0"/>
                <a:cs typeface="Times New Roman" pitchFamily="18" charset="0"/>
              </a:rPr>
              <a:t> أكبر من القيمة الحرجة نرفض فرض العدم ونقبل الفرض البديل لكن اذا كانت أقل سوف نقبل فرض العدم ونرفض الفرض البديل </a:t>
            </a:r>
            <a:endParaRPr lang="en-US" sz="2400" dirty="0">
              <a:latin typeface="Times New Roman" pitchFamily="18" charset="0"/>
              <a:cs typeface="Times New Roman" pitchFamily="18" charset="0"/>
            </a:endParaRPr>
          </a:p>
        </p:txBody>
      </p:sp>
      <p:graphicFrame>
        <p:nvGraphicFramePr>
          <p:cNvPr id="87043" name="Object 3"/>
          <p:cNvGraphicFramePr>
            <a:graphicFrameLocks noChangeAspect="1"/>
          </p:cNvGraphicFramePr>
          <p:nvPr>
            <p:ph sz="quarter" idx="2"/>
          </p:nvPr>
        </p:nvGraphicFramePr>
        <p:xfrm>
          <a:off x="1524000" y="1295400"/>
          <a:ext cx="1484313" cy="423863"/>
        </p:xfrm>
        <a:graphic>
          <a:graphicData uri="http://schemas.openxmlformats.org/presentationml/2006/ole">
            <p:oleObj spid="_x0000_s4098" name="Equation" r:id="rId3" imgW="799920" imgH="228600" progId="Equation.3">
              <p:embed/>
            </p:oleObj>
          </a:graphicData>
        </a:graphic>
      </p:graphicFrame>
      <p:graphicFrame>
        <p:nvGraphicFramePr>
          <p:cNvPr id="87044" name="Object 4"/>
          <p:cNvGraphicFramePr>
            <a:graphicFrameLocks noChangeAspect="1"/>
          </p:cNvGraphicFramePr>
          <p:nvPr>
            <p:ph sz="quarter" idx="3"/>
          </p:nvPr>
        </p:nvGraphicFramePr>
        <p:xfrm>
          <a:off x="1447800" y="2743200"/>
          <a:ext cx="1371600" cy="385763"/>
        </p:xfrm>
        <a:graphic>
          <a:graphicData uri="http://schemas.openxmlformats.org/presentationml/2006/ole">
            <p:oleObj spid="_x0000_s4099" name="Equation" r:id="rId4" imgW="812520" imgH="228600" progId="Equation.3">
              <p:embed/>
            </p:oleObj>
          </a:graphicData>
        </a:graphic>
      </p:graphicFrame>
      <p:sp>
        <p:nvSpPr>
          <p:cNvPr id="7" name="Slide Number Placeholder 6"/>
          <p:cNvSpPr>
            <a:spLocks noGrp="1"/>
          </p:cNvSpPr>
          <p:nvPr>
            <p:ph type="sldNum" sz="quarter" idx="11"/>
          </p:nvPr>
        </p:nvSpPr>
        <p:spPr/>
        <p:txBody>
          <a:bodyPr/>
          <a:lstStyle/>
          <a:p>
            <a:pPr>
              <a:defRPr/>
            </a:pPr>
            <a:fld id="{8077D3D9-A7B5-42FE-9EBD-3A24823C6040}" type="slidenum">
              <a:rPr lang="en-US" smtClean="0"/>
              <a:pPr>
                <a:defRPr/>
              </a:pPr>
              <a:t>31</a:t>
            </a:fld>
            <a:endParaRPr lang="en-US"/>
          </a:p>
        </p:txBody>
      </p:sp>
      <p:graphicFrame>
        <p:nvGraphicFramePr>
          <p:cNvPr id="87045" name="Object 5"/>
          <p:cNvGraphicFramePr>
            <a:graphicFrameLocks noChangeAspect="1"/>
          </p:cNvGraphicFramePr>
          <p:nvPr/>
        </p:nvGraphicFramePr>
        <p:xfrm>
          <a:off x="3124200" y="3505200"/>
          <a:ext cx="1600200" cy="762000"/>
        </p:xfrm>
        <a:graphic>
          <a:graphicData uri="http://schemas.openxmlformats.org/presentationml/2006/ole">
            <p:oleObj spid="_x0000_s4100" name="Equation" r:id="rId5" imgW="736560" imgH="457200" progId="Equation.3">
              <p:embed/>
            </p:oleObj>
          </a:graphicData>
        </a:graphic>
      </p:graphicFrame>
      <p:graphicFrame>
        <p:nvGraphicFramePr>
          <p:cNvPr id="4101" name="Object 6"/>
          <p:cNvGraphicFramePr>
            <a:graphicFrameLocks noChangeAspect="1"/>
          </p:cNvGraphicFramePr>
          <p:nvPr/>
        </p:nvGraphicFramePr>
        <p:xfrm>
          <a:off x="2286000" y="4800600"/>
          <a:ext cx="1981200" cy="381000"/>
        </p:xfrm>
        <a:graphic>
          <a:graphicData uri="http://schemas.openxmlformats.org/presentationml/2006/ole">
            <p:oleObj spid="_x0000_s4101" name="Equation" r:id="rId6" imgW="11556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box(in)">
                                      <p:cBhvr>
                                        <p:cTn id="7" dur="500"/>
                                        <p:tgtEl>
                                          <p:spTgt spid="87042">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7043"/>
                                        </p:tgtEl>
                                        <p:attrNameLst>
                                          <p:attrName>style.visibility</p:attrName>
                                        </p:attrNameLst>
                                      </p:cBhvr>
                                      <p:to>
                                        <p:strVal val="visible"/>
                                      </p:to>
                                    </p:set>
                                    <p:animEffect transition="in" filter="box(in)">
                                      <p:cBhvr>
                                        <p:cTn id="11" dur="500"/>
                                        <p:tgtEl>
                                          <p:spTgt spid="8704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7042">
                                            <p:txEl>
                                              <p:pRg st="3" end="3"/>
                                            </p:txEl>
                                          </p:spTgt>
                                        </p:tgtEl>
                                        <p:attrNameLst>
                                          <p:attrName>style.visibility</p:attrName>
                                        </p:attrNameLst>
                                      </p:cBhvr>
                                      <p:to>
                                        <p:strVal val="visible"/>
                                      </p:to>
                                    </p:set>
                                    <p:animEffect transition="in" filter="box(in)">
                                      <p:cBhvr>
                                        <p:cTn id="16" dur="500"/>
                                        <p:tgtEl>
                                          <p:spTgt spid="87042">
                                            <p:txEl>
                                              <p:pRg st="3" end="3"/>
                                            </p:txEl>
                                          </p:spTgt>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87044"/>
                                        </p:tgtEl>
                                        <p:attrNameLst>
                                          <p:attrName>style.visibility</p:attrName>
                                        </p:attrNameLst>
                                      </p:cBhvr>
                                      <p:to>
                                        <p:strVal val="visible"/>
                                      </p:to>
                                    </p:set>
                                    <p:animEffect transition="in" filter="box(in)">
                                      <p:cBhvr>
                                        <p:cTn id="20" dur="500"/>
                                        <p:tgtEl>
                                          <p:spTgt spid="8704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7042">
                                            <p:txEl>
                                              <p:pRg st="5" end="5"/>
                                            </p:txEl>
                                          </p:spTgt>
                                        </p:tgtEl>
                                        <p:attrNameLst>
                                          <p:attrName>style.visibility</p:attrName>
                                        </p:attrNameLst>
                                      </p:cBhvr>
                                      <p:to>
                                        <p:strVal val="visible"/>
                                      </p:to>
                                    </p:set>
                                    <p:animEffect transition="in" filter="box(in)">
                                      <p:cBhvr>
                                        <p:cTn id="25" dur="500"/>
                                        <p:tgtEl>
                                          <p:spTgt spid="87042">
                                            <p:txEl>
                                              <p:pRg st="5" end="5"/>
                                            </p:txEl>
                                          </p:spTgt>
                                        </p:tgtEl>
                                      </p:cBhvr>
                                    </p:animEffect>
                                  </p:childTnLst>
                                </p:cTn>
                              </p:par>
                            </p:childTnLst>
                          </p:cTn>
                        </p:par>
                        <p:par>
                          <p:cTn id="26" fill="hold">
                            <p:stCondLst>
                              <p:cond delay="500"/>
                            </p:stCondLst>
                            <p:childTnLst>
                              <p:par>
                                <p:cTn id="27" presetID="4" presetClass="entr" presetSubtype="16" fill="hold" nodeType="afterEffect">
                                  <p:stCondLst>
                                    <p:cond delay="0"/>
                                  </p:stCondLst>
                                  <p:childTnLst>
                                    <p:set>
                                      <p:cBhvr>
                                        <p:cTn id="28" dur="1" fill="hold">
                                          <p:stCondLst>
                                            <p:cond delay="0"/>
                                          </p:stCondLst>
                                        </p:cTn>
                                        <p:tgtEl>
                                          <p:spTgt spid="87045"/>
                                        </p:tgtEl>
                                        <p:attrNameLst>
                                          <p:attrName>style.visibility</p:attrName>
                                        </p:attrNameLst>
                                      </p:cBhvr>
                                      <p:to>
                                        <p:strVal val="visible"/>
                                      </p:to>
                                    </p:set>
                                    <p:animEffect transition="in" filter="box(in)">
                                      <p:cBhvr>
                                        <p:cTn id="29" dur="500"/>
                                        <p:tgtEl>
                                          <p:spTgt spid="8704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7042">
                                            <p:txEl>
                                              <p:pRg st="7" end="7"/>
                                            </p:txEl>
                                          </p:spTgt>
                                        </p:tgtEl>
                                        <p:attrNameLst>
                                          <p:attrName>style.visibility</p:attrName>
                                        </p:attrNameLst>
                                      </p:cBhvr>
                                      <p:to>
                                        <p:strVal val="visible"/>
                                      </p:to>
                                    </p:set>
                                    <p:animEffect transition="in" filter="box(in)">
                                      <p:cBhvr>
                                        <p:cTn id="34" dur="500"/>
                                        <p:tgtEl>
                                          <p:spTgt spid="8704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87042">
                                            <p:txEl>
                                              <p:pRg st="8" end="8"/>
                                            </p:txEl>
                                          </p:spTgt>
                                        </p:tgtEl>
                                        <p:attrNameLst>
                                          <p:attrName>style.visibility</p:attrName>
                                        </p:attrNameLst>
                                      </p:cBhvr>
                                      <p:to>
                                        <p:strVal val="visible"/>
                                      </p:to>
                                    </p:set>
                                    <p:animEffect transition="in" filter="box(in)">
                                      <p:cBhvr>
                                        <p:cTn id="39" dur="500"/>
                                        <p:tgtEl>
                                          <p:spTgt spid="870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idx="1"/>
          </p:nvPr>
        </p:nvSpPr>
        <p:spPr>
          <a:xfrm>
            <a:off x="4038600" y="838200"/>
            <a:ext cx="4648200" cy="5562600"/>
          </a:xfrm>
        </p:spPr>
        <p:txBody>
          <a:bodyPr>
            <a:normAutofit fontScale="85000" lnSpcReduction="10000"/>
          </a:bodyPr>
          <a:lstStyle/>
          <a:p>
            <a:pPr marL="274320" indent="-274320" algn="just" rtl="1" eaLnBrk="1" fontAlgn="auto" hangingPunct="1">
              <a:lnSpc>
                <a:spcPct val="16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ويمكن اجراء هذا الاختبار عن طريق حزمة</a:t>
            </a:r>
            <a:r>
              <a:rPr lang="en-US" sz="2400" dirty="0">
                <a:solidFill>
                  <a:srgbClr val="FF3300"/>
                </a:solidFill>
                <a:latin typeface="Times New Roman" pitchFamily="18" charset="0"/>
                <a:cs typeface="Times New Roman" pitchFamily="18" charset="0"/>
              </a:rPr>
              <a:t>SPSS</a:t>
            </a:r>
            <a:r>
              <a:rPr lang="en-US" sz="2400" dirty="0">
                <a:latin typeface="Times New Roman" pitchFamily="18" charset="0"/>
                <a:cs typeface="Times New Roman" pitchFamily="18" charset="0"/>
              </a:rPr>
              <a:t> </a:t>
            </a:r>
            <a:r>
              <a:rPr lang="ar-EG" sz="2400" dirty="0">
                <a:latin typeface="Times New Roman" pitchFamily="18" charset="0"/>
                <a:cs typeface="Times New Roman" pitchFamily="18" charset="0"/>
              </a:rPr>
              <a:t> بسهوله كما يلى:</a:t>
            </a:r>
          </a:p>
          <a:p>
            <a:pPr marL="274320" indent="-274320" algn="just" rtl="1" eaLnBrk="1" fontAlgn="auto" hangingPunct="1">
              <a:lnSpc>
                <a:spcPct val="16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1- بتخزين البيانات فى ملف </a:t>
            </a:r>
            <a:r>
              <a:rPr lang="en-US" sz="2400" dirty="0">
                <a:solidFill>
                  <a:srgbClr val="FF3300"/>
                </a:solidFill>
                <a:latin typeface="Times New Roman" pitchFamily="18" charset="0"/>
                <a:cs typeface="Times New Roman" pitchFamily="18" charset="0"/>
              </a:rPr>
              <a:t>Weight.sav</a:t>
            </a:r>
            <a:r>
              <a:rPr lang="ar-EG" sz="2400" dirty="0">
                <a:latin typeface="Times New Roman" pitchFamily="18" charset="0"/>
                <a:cs typeface="Times New Roman" pitchFamily="18" charset="0"/>
              </a:rPr>
              <a:t> </a:t>
            </a:r>
          </a:p>
          <a:p>
            <a:pPr marL="274320" indent="-274320" algn="just" rtl="1" eaLnBrk="1" fontAlgn="auto" hangingPunct="1">
              <a:lnSpc>
                <a:spcPct val="16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2- من قائمة </a:t>
            </a:r>
            <a:r>
              <a:rPr lang="en-US" sz="2400" dirty="0">
                <a:solidFill>
                  <a:srgbClr val="FF0000"/>
                </a:solidFill>
                <a:latin typeface="Times New Roman" pitchFamily="18" charset="0"/>
                <a:cs typeface="Times New Roman" pitchFamily="18" charset="0"/>
              </a:rPr>
              <a:t>Analyze</a:t>
            </a:r>
            <a:r>
              <a:rPr lang="ar-EG" sz="2400" dirty="0">
                <a:latin typeface="Times New Roman" pitchFamily="18" charset="0"/>
                <a:cs typeface="Times New Roman" pitchFamily="18" charset="0"/>
              </a:rPr>
              <a:t> نختار </a:t>
            </a:r>
            <a:r>
              <a:rPr lang="en-US" sz="2400" dirty="0">
                <a:solidFill>
                  <a:srgbClr val="FF3300"/>
                </a:solidFill>
                <a:latin typeface="Times New Roman" pitchFamily="18" charset="0"/>
                <a:cs typeface="Times New Roman" pitchFamily="18" charset="0"/>
              </a:rPr>
              <a:t>Compare Means</a:t>
            </a:r>
            <a:r>
              <a:rPr lang="ar-EG" sz="2400" dirty="0">
                <a:solidFill>
                  <a:srgbClr val="FF3300"/>
                </a:solidFill>
                <a:latin typeface="Times New Roman" pitchFamily="18" charset="0"/>
                <a:cs typeface="Times New Roman" pitchFamily="18" charset="0"/>
              </a:rPr>
              <a:t> </a:t>
            </a:r>
          </a:p>
          <a:p>
            <a:pPr marL="274320" indent="-274320" algn="just" rtl="1" eaLnBrk="1" fontAlgn="auto" hangingPunct="1">
              <a:lnSpc>
                <a:spcPct val="16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3- من القائمة الفرعيه نختار </a:t>
            </a:r>
            <a:r>
              <a:rPr lang="en-US" sz="2400" dirty="0">
                <a:solidFill>
                  <a:srgbClr val="FF3300"/>
                </a:solidFill>
                <a:latin typeface="Times New Roman" pitchFamily="18" charset="0"/>
                <a:cs typeface="Times New Roman" pitchFamily="18" charset="0"/>
              </a:rPr>
              <a:t>One Sample T Test</a:t>
            </a:r>
          </a:p>
          <a:p>
            <a:pPr marL="274320" indent="-274320" algn="just" rtl="1" eaLnBrk="1" fontAlgn="auto" hangingPunct="1">
              <a:lnSpc>
                <a:spcPct val="16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4- تظهر شاشة جديده بعنوان </a:t>
            </a:r>
            <a:r>
              <a:rPr lang="en-US" sz="2400" dirty="0">
                <a:solidFill>
                  <a:srgbClr val="FF3300"/>
                </a:solidFill>
                <a:latin typeface="Times New Roman" pitchFamily="18" charset="0"/>
                <a:cs typeface="Times New Roman" pitchFamily="18" charset="0"/>
              </a:rPr>
              <a:t>One-Sample T test</a:t>
            </a:r>
            <a:r>
              <a:rPr lang="ar-EG" sz="2400" dirty="0">
                <a:latin typeface="Times New Roman" pitchFamily="18" charset="0"/>
                <a:cs typeface="Times New Roman" pitchFamily="18" charset="0"/>
              </a:rPr>
              <a:t> ننقل المتغير </a:t>
            </a:r>
            <a:r>
              <a:rPr lang="en-US" sz="2400" dirty="0">
                <a:solidFill>
                  <a:srgbClr val="FF3300"/>
                </a:solidFill>
                <a:latin typeface="Times New Roman" pitchFamily="18" charset="0"/>
                <a:cs typeface="Times New Roman" pitchFamily="18" charset="0"/>
              </a:rPr>
              <a:t>Weight</a:t>
            </a:r>
            <a:r>
              <a:rPr lang="ar-EG" sz="2400" dirty="0">
                <a:latin typeface="Times New Roman" pitchFamily="18" charset="0"/>
                <a:cs typeface="Times New Roman" pitchFamily="18" charset="0"/>
              </a:rPr>
              <a:t> لقائمة</a:t>
            </a:r>
            <a:r>
              <a:rPr lang="en-US" sz="2400" dirty="0">
                <a:solidFill>
                  <a:srgbClr val="FF3300"/>
                </a:solidFill>
                <a:latin typeface="Times New Roman" pitchFamily="18" charset="0"/>
                <a:cs typeface="Times New Roman" pitchFamily="18" charset="0"/>
              </a:rPr>
              <a:t>Test Variable(s)</a:t>
            </a:r>
            <a:r>
              <a:rPr lang="en-US" sz="2400" dirty="0">
                <a:latin typeface="Times New Roman" pitchFamily="18" charset="0"/>
                <a:cs typeface="Times New Roman" pitchFamily="18" charset="0"/>
              </a:rPr>
              <a:t> </a:t>
            </a:r>
            <a:r>
              <a:rPr lang="ar-EG" sz="2400" dirty="0">
                <a:latin typeface="Times New Roman" pitchFamily="18" charset="0"/>
                <a:cs typeface="Times New Roman" pitchFamily="18" charset="0"/>
              </a:rPr>
              <a:t> </a:t>
            </a:r>
          </a:p>
          <a:p>
            <a:pPr marL="274320" indent="-274320" algn="just" rtl="1" eaLnBrk="1" fontAlgn="auto" hangingPunct="1">
              <a:lnSpc>
                <a:spcPct val="16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5- فى المستطيل </a:t>
            </a:r>
            <a:r>
              <a:rPr lang="en-US" sz="2400" dirty="0">
                <a:solidFill>
                  <a:srgbClr val="FF3300"/>
                </a:solidFill>
                <a:latin typeface="Times New Roman" pitchFamily="18" charset="0"/>
                <a:cs typeface="Times New Roman" pitchFamily="18" charset="0"/>
              </a:rPr>
              <a:t>Test Value:</a:t>
            </a:r>
            <a:r>
              <a:rPr lang="ar-EG" sz="2400" dirty="0">
                <a:latin typeface="Times New Roman" pitchFamily="18" charset="0"/>
                <a:cs typeface="Times New Roman" pitchFamily="18" charset="0"/>
              </a:rPr>
              <a:t> نكتب قيمة فرض العدم وهى </a:t>
            </a:r>
            <a:r>
              <a:rPr lang="en-US" sz="2400" dirty="0">
                <a:solidFill>
                  <a:srgbClr val="FF3300"/>
                </a:solidFill>
                <a:latin typeface="Times New Roman" pitchFamily="18" charset="0"/>
                <a:cs typeface="Times New Roman" pitchFamily="18" charset="0"/>
              </a:rPr>
              <a:t>100</a:t>
            </a:r>
            <a:endParaRPr lang="ar-EG" sz="2400" dirty="0">
              <a:solidFill>
                <a:srgbClr val="FF33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2AB341C6-8F3E-4210-9944-7EA8F719B8A8}" type="slidenum">
              <a:rPr lang="en-US"/>
              <a:pPr>
                <a:defRPr/>
              </a:pPr>
              <a:t>32</a:t>
            </a:fld>
            <a:endParaRPr lang="en-US"/>
          </a:p>
        </p:txBody>
      </p:sp>
      <p:pic>
        <p:nvPicPr>
          <p:cNvPr id="88067" name="Picture 3"/>
          <p:cNvPicPr>
            <a:picLocks noChangeAspect="1" noChangeArrowheads="1"/>
          </p:cNvPicPr>
          <p:nvPr/>
        </p:nvPicPr>
        <p:blipFill>
          <a:blip r:embed="rId2"/>
          <a:srcRect/>
          <a:stretch>
            <a:fillRect/>
          </a:stretch>
        </p:blipFill>
        <p:spPr bwMode="auto">
          <a:xfrm>
            <a:off x="533400" y="914400"/>
            <a:ext cx="2743200" cy="2962275"/>
          </a:xfrm>
          <a:prstGeom prst="rect">
            <a:avLst/>
          </a:prstGeom>
          <a:noFill/>
          <a:ln w="9525">
            <a:noFill/>
            <a:miter lim="800000"/>
            <a:headEnd/>
            <a:tailEnd/>
          </a:ln>
        </p:spPr>
      </p:pic>
      <p:pic>
        <p:nvPicPr>
          <p:cNvPr id="88068" name="Picture 4"/>
          <p:cNvPicPr>
            <a:picLocks noChangeAspect="1" noChangeArrowheads="1"/>
          </p:cNvPicPr>
          <p:nvPr/>
        </p:nvPicPr>
        <p:blipFill>
          <a:blip r:embed="rId3"/>
          <a:srcRect/>
          <a:stretch>
            <a:fillRect/>
          </a:stretch>
        </p:blipFill>
        <p:spPr bwMode="auto">
          <a:xfrm>
            <a:off x="152400" y="4191000"/>
            <a:ext cx="3733800" cy="20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box(in)">
                                      <p:cBhvr>
                                        <p:cTn id="7" dur="500"/>
                                        <p:tgtEl>
                                          <p:spTgt spid="88066">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8066">
                                            <p:txEl>
                                              <p:pRg st="1" end="1"/>
                                            </p:txEl>
                                          </p:spTgt>
                                        </p:tgtEl>
                                        <p:attrNameLst>
                                          <p:attrName>style.visibility</p:attrName>
                                        </p:attrNameLst>
                                      </p:cBhvr>
                                      <p:to>
                                        <p:strVal val="visible"/>
                                      </p:to>
                                    </p:set>
                                    <p:animEffect transition="in" filter="box(in)">
                                      <p:cBhvr>
                                        <p:cTn id="11" dur="500"/>
                                        <p:tgtEl>
                                          <p:spTgt spid="8806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8066">
                                            <p:txEl>
                                              <p:pRg st="2" end="2"/>
                                            </p:txEl>
                                          </p:spTgt>
                                        </p:tgtEl>
                                        <p:attrNameLst>
                                          <p:attrName>style.visibility</p:attrName>
                                        </p:attrNameLst>
                                      </p:cBhvr>
                                      <p:to>
                                        <p:strVal val="visible"/>
                                      </p:to>
                                    </p:set>
                                    <p:animEffect transition="in" filter="box(in)">
                                      <p:cBhvr>
                                        <p:cTn id="16" dur="500"/>
                                        <p:tgtEl>
                                          <p:spTgt spid="8806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8066">
                                            <p:txEl>
                                              <p:pRg st="3" end="3"/>
                                            </p:txEl>
                                          </p:spTgt>
                                        </p:tgtEl>
                                        <p:attrNameLst>
                                          <p:attrName>style.visibility</p:attrName>
                                        </p:attrNameLst>
                                      </p:cBhvr>
                                      <p:to>
                                        <p:strVal val="visible"/>
                                      </p:to>
                                    </p:set>
                                    <p:animEffect transition="in" filter="box(in)">
                                      <p:cBhvr>
                                        <p:cTn id="21" dur="500"/>
                                        <p:tgtEl>
                                          <p:spTgt spid="88066">
                                            <p:txEl>
                                              <p:pRg st="3" end="3"/>
                                            </p:txEl>
                                          </p:spTgt>
                                        </p:tgtEl>
                                      </p:cBhvr>
                                    </p:animEffect>
                                  </p:childTnLst>
                                </p:cTn>
                              </p:par>
                            </p:childTnLst>
                          </p:cTn>
                        </p:par>
                        <p:par>
                          <p:cTn id="22" fill="hold">
                            <p:stCondLst>
                              <p:cond delay="500"/>
                            </p:stCondLst>
                            <p:childTnLst>
                              <p:par>
                                <p:cTn id="23" presetID="4" presetClass="entr" presetSubtype="16" fill="hold" nodeType="afterEffect">
                                  <p:stCondLst>
                                    <p:cond delay="0"/>
                                  </p:stCondLst>
                                  <p:childTnLst>
                                    <p:set>
                                      <p:cBhvr>
                                        <p:cTn id="24" dur="1" fill="hold">
                                          <p:stCondLst>
                                            <p:cond delay="0"/>
                                          </p:stCondLst>
                                        </p:cTn>
                                        <p:tgtEl>
                                          <p:spTgt spid="88067"/>
                                        </p:tgtEl>
                                        <p:attrNameLst>
                                          <p:attrName>style.visibility</p:attrName>
                                        </p:attrNameLst>
                                      </p:cBhvr>
                                      <p:to>
                                        <p:strVal val="visible"/>
                                      </p:to>
                                    </p:set>
                                    <p:animEffect transition="in" filter="box(in)">
                                      <p:cBhvr>
                                        <p:cTn id="25" dur="500"/>
                                        <p:tgtEl>
                                          <p:spTgt spid="8806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8066">
                                            <p:txEl>
                                              <p:pRg st="4" end="4"/>
                                            </p:txEl>
                                          </p:spTgt>
                                        </p:tgtEl>
                                        <p:attrNameLst>
                                          <p:attrName>style.visibility</p:attrName>
                                        </p:attrNameLst>
                                      </p:cBhvr>
                                      <p:to>
                                        <p:strVal val="visible"/>
                                      </p:to>
                                    </p:set>
                                    <p:animEffect transition="in" filter="box(in)">
                                      <p:cBhvr>
                                        <p:cTn id="30" dur="500"/>
                                        <p:tgtEl>
                                          <p:spTgt spid="88066">
                                            <p:txEl>
                                              <p:pRg st="4" end="4"/>
                                            </p:txEl>
                                          </p:spTgt>
                                        </p:tgtEl>
                                      </p:cBhvr>
                                    </p:animEffect>
                                  </p:childTnLst>
                                </p:cTn>
                              </p:par>
                            </p:childTnLst>
                          </p:cTn>
                        </p:par>
                        <p:par>
                          <p:cTn id="31" fill="hold">
                            <p:stCondLst>
                              <p:cond delay="500"/>
                            </p:stCondLst>
                            <p:childTnLst>
                              <p:par>
                                <p:cTn id="32" presetID="4" presetClass="entr" presetSubtype="16" fill="hold" nodeType="afterEffect">
                                  <p:stCondLst>
                                    <p:cond delay="0"/>
                                  </p:stCondLst>
                                  <p:childTnLst>
                                    <p:set>
                                      <p:cBhvr>
                                        <p:cTn id="33" dur="1" fill="hold">
                                          <p:stCondLst>
                                            <p:cond delay="0"/>
                                          </p:stCondLst>
                                        </p:cTn>
                                        <p:tgtEl>
                                          <p:spTgt spid="88068"/>
                                        </p:tgtEl>
                                        <p:attrNameLst>
                                          <p:attrName>style.visibility</p:attrName>
                                        </p:attrNameLst>
                                      </p:cBhvr>
                                      <p:to>
                                        <p:strVal val="visible"/>
                                      </p:to>
                                    </p:set>
                                    <p:animEffect transition="in" filter="box(in)">
                                      <p:cBhvr>
                                        <p:cTn id="34" dur="500"/>
                                        <p:tgtEl>
                                          <p:spTgt spid="8806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88066">
                                            <p:txEl>
                                              <p:pRg st="5" end="5"/>
                                            </p:txEl>
                                          </p:spTgt>
                                        </p:tgtEl>
                                        <p:attrNameLst>
                                          <p:attrName>style.visibility</p:attrName>
                                        </p:attrNameLst>
                                      </p:cBhvr>
                                      <p:to>
                                        <p:strVal val="visible"/>
                                      </p:to>
                                    </p:set>
                                    <p:animEffect transition="in" filter="box(in)">
                                      <p:cBhvr>
                                        <p:cTn id="39" dur="500"/>
                                        <p:tgtEl>
                                          <p:spTgt spid="880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idx="1"/>
          </p:nvPr>
        </p:nvSpPr>
        <p:spPr>
          <a:xfrm>
            <a:off x="457200" y="1143000"/>
            <a:ext cx="8229600" cy="4724400"/>
          </a:xfrm>
        </p:spPr>
        <p:txBody>
          <a:bodyPr/>
          <a:lstStyle/>
          <a:p>
            <a:pPr algn="just" rtl="1" eaLnBrk="1" hangingPunct="1">
              <a:lnSpc>
                <a:spcPct val="200000"/>
              </a:lnSpc>
              <a:buFont typeface="Wingdings" pitchFamily="2" charset="2"/>
              <a:buNone/>
            </a:pPr>
            <a:r>
              <a:rPr lang="ar-EG" sz="2400" dirty="0" smtClean="0">
                <a:ea typeface="Majalla UI"/>
                <a:cs typeface="Majalla UI"/>
              </a:rPr>
              <a:t>6- </a:t>
            </a:r>
            <a:r>
              <a:rPr lang="ar-EG" sz="2400" dirty="0" smtClean="0">
                <a:latin typeface="Times New Roman" pitchFamily="18" charset="0"/>
                <a:ea typeface="Majalla UI"/>
                <a:cs typeface="Times New Roman" pitchFamily="18" charset="0"/>
              </a:rPr>
              <a:t>نختار الأمر </a:t>
            </a:r>
            <a:r>
              <a:rPr lang="en-US" sz="2400" dirty="0" smtClean="0">
                <a:solidFill>
                  <a:srgbClr val="FF3300"/>
                </a:solidFill>
                <a:latin typeface="Times New Roman" pitchFamily="18" charset="0"/>
                <a:cs typeface="Times New Roman" pitchFamily="18" charset="0"/>
              </a:rPr>
              <a:t>Options</a:t>
            </a:r>
            <a:r>
              <a:rPr lang="ar-EG" sz="2400" dirty="0" smtClean="0">
                <a:latin typeface="Times New Roman" pitchFamily="18" charset="0"/>
                <a:cs typeface="Times New Roman" pitchFamily="18" charset="0"/>
              </a:rPr>
              <a:t> تظهر شاشة </a:t>
            </a:r>
            <a:r>
              <a:rPr lang="ar-EG" sz="2400" dirty="0" err="1" smtClean="0">
                <a:latin typeface="Times New Roman" pitchFamily="18" charset="0"/>
                <a:cs typeface="Times New Roman" pitchFamily="18" charset="0"/>
              </a:rPr>
              <a:t>جديده</a:t>
            </a:r>
            <a:r>
              <a:rPr lang="ar-EG" sz="2400" dirty="0" smtClean="0">
                <a:latin typeface="Times New Roman" pitchFamily="18" charset="0"/>
                <a:cs typeface="Times New Roman" pitchFamily="18" charset="0"/>
              </a:rPr>
              <a:t> بعنوان </a:t>
            </a:r>
            <a:r>
              <a:rPr lang="en-US" sz="2400" dirty="0" smtClean="0">
                <a:solidFill>
                  <a:srgbClr val="FF3300"/>
                </a:solidFill>
                <a:latin typeface="Times New Roman" pitchFamily="18" charset="0"/>
                <a:cs typeface="Times New Roman" pitchFamily="18" charset="0"/>
              </a:rPr>
              <a:t>One- Sample T Test:</a:t>
            </a:r>
            <a:r>
              <a:rPr lang="en-US" sz="2400" dirty="0" smtClean="0">
                <a:latin typeface="Times New Roman" pitchFamily="18" charset="0"/>
                <a:cs typeface="Times New Roman" pitchFamily="18" charset="0"/>
              </a:rPr>
              <a:t> </a:t>
            </a:r>
            <a:r>
              <a:rPr lang="en-US" sz="2400" dirty="0" smtClean="0">
                <a:solidFill>
                  <a:srgbClr val="FF3300"/>
                </a:solidFill>
                <a:latin typeface="Times New Roman" pitchFamily="18" charset="0"/>
                <a:cs typeface="Times New Roman" pitchFamily="18" charset="0"/>
              </a:rPr>
              <a:t>Options</a:t>
            </a:r>
            <a:r>
              <a:rPr lang="ar-EG" sz="2400" dirty="0" smtClean="0">
                <a:latin typeface="Times New Roman" pitchFamily="18" charset="0"/>
                <a:cs typeface="Times New Roman" pitchFamily="18" charset="0"/>
              </a:rPr>
              <a:t> لاحظ انه </a:t>
            </a:r>
            <a:r>
              <a:rPr lang="ar-EG" sz="2400" dirty="0" err="1" smtClean="0">
                <a:latin typeface="Times New Roman" pitchFamily="18" charset="0"/>
                <a:cs typeface="Times New Roman" pitchFamily="18" charset="0"/>
              </a:rPr>
              <a:t>فى</a:t>
            </a:r>
            <a:r>
              <a:rPr lang="ar-EG" sz="2400" dirty="0" smtClean="0">
                <a:latin typeface="Times New Roman" pitchFamily="18" charset="0"/>
                <a:cs typeface="Times New Roman" pitchFamily="18" charset="0"/>
              </a:rPr>
              <a:t> خانة </a:t>
            </a:r>
            <a:r>
              <a:rPr lang="en-US" sz="2400" dirty="0" smtClean="0">
                <a:solidFill>
                  <a:srgbClr val="FF3300"/>
                </a:solidFill>
                <a:latin typeface="Times New Roman" pitchFamily="18" charset="0"/>
                <a:cs typeface="Times New Roman" pitchFamily="18" charset="0"/>
              </a:rPr>
              <a:t>Confidence</a:t>
            </a:r>
            <a:r>
              <a:rPr lang="en-US" sz="2400" dirty="0" smtClean="0">
                <a:latin typeface="Times New Roman" pitchFamily="18" charset="0"/>
                <a:cs typeface="Times New Roman" pitchFamily="18" charset="0"/>
              </a:rPr>
              <a:t> </a:t>
            </a:r>
            <a:r>
              <a:rPr lang="en-US" sz="2400" dirty="0" smtClean="0">
                <a:solidFill>
                  <a:srgbClr val="FF3300"/>
                </a:solidFill>
                <a:latin typeface="Times New Roman" pitchFamily="18" charset="0"/>
                <a:cs typeface="Times New Roman" pitchFamily="18" charset="0"/>
              </a:rPr>
              <a:t>interval</a:t>
            </a:r>
            <a:r>
              <a:rPr lang="ar-EG" sz="2400" dirty="0" smtClean="0">
                <a:latin typeface="Times New Roman" pitchFamily="18" charset="0"/>
                <a:cs typeface="Times New Roman" pitchFamily="18" charset="0"/>
              </a:rPr>
              <a:t> القيمة</a:t>
            </a:r>
            <a:r>
              <a:rPr lang="en-US" sz="2400" dirty="0" smtClean="0">
                <a:solidFill>
                  <a:srgbClr val="FF3300"/>
                </a:solidFill>
                <a:latin typeface="Times New Roman" pitchFamily="18" charset="0"/>
                <a:cs typeface="Times New Roman" pitchFamily="18" charset="0"/>
              </a:rPr>
              <a:t>95%</a:t>
            </a:r>
            <a:r>
              <a:rPr lang="en-US" sz="2400" dirty="0" smtClean="0">
                <a:latin typeface="Times New Roman" pitchFamily="18" charset="0"/>
                <a:cs typeface="Times New Roman" pitchFamily="18" charset="0"/>
              </a:rPr>
              <a:t> </a:t>
            </a:r>
            <a:r>
              <a:rPr lang="ar-EG" sz="2400" dirty="0" smtClean="0">
                <a:latin typeface="Times New Roman" pitchFamily="18" charset="0"/>
                <a:cs typeface="Times New Roman" pitchFamily="18" charset="0"/>
              </a:rPr>
              <a:t> بمعنى </a:t>
            </a:r>
            <a:r>
              <a:rPr lang="ar-EG" sz="2400" dirty="0" err="1" smtClean="0">
                <a:latin typeface="Times New Roman" pitchFamily="18" charset="0"/>
                <a:cs typeface="Times New Roman" pitchFamily="18" charset="0"/>
              </a:rPr>
              <a:t>ان</a:t>
            </a:r>
            <a:r>
              <a:rPr lang="ar-EG" sz="2400" dirty="0" smtClean="0">
                <a:latin typeface="Times New Roman" pitchFamily="18" charset="0"/>
                <a:cs typeface="Times New Roman" pitchFamily="18" charset="0"/>
              </a:rPr>
              <a:t> مستوى </a:t>
            </a:r>
            <a:r>
              <a:rPr lang="ar-EG" sz="2400" dirty="0" err="1" smtClean="0">
                <a:latin typeface="Times New Roman" pitchFamily="18" charset="0"/>
                <a:cs typeface="Times New Roman" pitchFamily="18" charset="0"/>
              </a:rPr>
              <a:t>المعنويه</a:t>
            </a:r>
            <a:r>
              <a:rPr lang="ar-EG" sz="2400" dirty="0" smtClean="0">
                <a:latin typeface="Times New Roman" pitchFamily="18" charset="0"/>
                <a:cs typeface="Times New Roman" pitchFamily="18" charset="0"/>
              </a:rPr>
              <a:t> </a:t>
            </a:r>
            <a:r>
              <a:rPr lang="el-GR" sz="2400" dirty="0" smtClean="0">
                <a:solidFill>
                  <a:srgbClr val="FF3300"/>
                </a:solidFill>
                <a:latin typeface="Times New Roman" pitchFamily="18" charset="0"/>
                <a:cs typeface="Times New Roman" pitchFamily="18" charset="0"/>
              </a:rPr>
              <a:t>α</a:t>
            </a:r>
            <a:r>
              <a:rPr lang="en-US" sz="2400" dirty="0" smtClean="0">
                <a:solidFill>
                  <a:srgbClr val="FF3300"/>
                </a:solidFill>
                <a:latin typeface="Times New Roman" pitchFamily="18" charset="0"/>
                <a:cs typeface="Times New Roman" pitchFamily="18" charset="0"/>
              </a:rPr>
              <a:t>=0.05</a:t>
            </a:r>
            <a:r>
              <a:rPr lang="ar-EG" sz="2400" dirty="0" smtClean="0">
                <a:latin typeface="Times New Roman" pitchFamily="18" charset="0"/>
                <a:cs typeface="Times New Roman" pitchFamily="18" charset="0"/>
              </a:rPr>
              <a:t> ويمكن تغيرها ثم نختار </a:t>
            </a:r>
            <a:r>
              <a:rPr lang="en-US" sz="2400" dirty="0" smtClean="0">
                <a:solidFill>
                  <a:srgbClr val="FF3300"/>
                </a:solidFill>
                <a:latin typeface="Times New Roman" pitchFamily="18" charset="0"/>
                <a:cs typeface="Times New Roman" pitchFamily="18" charset="0"/>
              </a:rPr>
              <a:t>Continue</a:t>
            </a:r>
            <a:r>
              <a:rPr lang="ar-EG" sz="2400" dirty="0" smtClean="0">
                <a:latin typeface="Times New Roman" pitchFamily="18" charset="0"/>
                <a:cs typeface="Times New Roman" pitchFamily="18" charset="0"/>
              </a:rPr>
              <a:t> نعود للشاشة السابقة ثم نضغط </a:t>
            </a:r>
            <a:r>
              <a:rPr lang="en-US" sz="2400" dirty="0" smtClean="0">
                <a:solidFill>
                  <a:srgbClr val="FF3300"/>
                </a:solidFill>
                <a:latin typeface="Times New Roman" pitchFamily="18" charset="0"/>
                <a:cs typeface="Times New Roman" pitchFamily="18" charset="0"/>
              </a:rPr>
              <a:t>Ok</a:t>
            </a:r>
          </a:p>
        </p:txBody>
      </p:sp>
      <p:sp>
        <p:nvSpPr>
          <p:cNvPr id="6" name="Slide Number Placeholder 5"/>
          <p:cNvSpPr>
            <a:spLocks noGrp="1"/>
          </p:cNvSpPr>
          <p:nvPr>
            <p:ph type="sldNum" sz="quarter" idx="12"/>
          </p:nvPr>
        </p:nvSpPr>
        <p:spPr/>
        <p:txBody>
          <a:bodyPr/>
          <a:lstStyle/>
          <a:p>
            <a:pPr>
              <a:defRPr/>
            </a:pPr>
            <a:fld id="{28894AF7-4BB3-4817-80A3-E45E3FFE1ACF}" type="slidenum">
              <a:rPr lang="en-US"/>
              <a:pPr>
                <a:defRPr/>
              </a:pPr>
              <a:t>33</a:t>
            </a:fld>
            <a:endParaRPr lang="en-US"/>
          </a:p>
        </p:txBody>
      </p:sp>
      <p:pic>
        <p:nvPicPr>
          <p:cNvPr id="89091" name="Picture 3"/>
          <p:cNvPicPr>
            <a:picLocks noChangeAspect="1" noChangeArrowheads="1"/>
          </p:cNvPicPr>
          <p:nvPr/>
        </p:nvPicPr>
        <p:blipFill>
          <a:blip r:embed="rId2"/>
          <a:srcRect/>
          <a:stretch>
            <a:fillRect/>
          </a:stretch>
        </p:blipFill>
        <p:spPr bwMode="auto">
          <a:xfrm>
            <a:off x="2209800" y="3962400"/>
            <a:ext cx="2924175" cy="1323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box(in)">
                                      <p:cBhvr>
                                        <p:cTn id="7" dur="500"/>
                                        <p:tgtEl>
                                          <p:spTgt spid="89090">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9091"/>
                                        </p:tgtEl>
                                        <p:attrNameLst>
                                          <p:attrName>style.visibility</p:attrName>
                                        </p:attrNameLst>
                                      </p:cBhvr>
                                      <p:to>
                                        <p:strVal val="visible"/>
                                      </p:to>
                                    </p:set>
                                    <p:animEffect transition="in" filter="box(in)">
                                      <p:cBhvr>
                                        <p:cTn id="11" dur="5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idx="1"/>
          </p:nvPr>
        </p:nvSpPr>
        <p:spPr>
          <a:xfrm>
            <a:off x="457200" y="914400"/>
            <a:ext cx="8305800" cy="4876800"/>
          </a:xfrm>
        </p:spPr>
        <p:txBody>
          <a:bodyPr>
            <a:normAutofit/>
          </a:bodyPr>
          <a:lstStyle/>
          <a:p>
            <a:pPr marL="274320" indent="-274320" algn="just" rtl="1" eaLnBrk="1" fontAlgn="auto" hangingPunct="1">
              <a:lnSpc>
                <a:spcPct val="150000"/>
              </a:lnSpc>
              <a:spcAft>
                <a:spcPts val="0"/>
              </a:spcAft>
              <a:buClr>
                <a:schemeClr val="accent3"/>
              </a:buClr>
              <a:buFont typeface="Wingdings" pitchFamily="2" charset="2"/>
              <a:buNone/>
              <a:defRPr/>
            </a:pPr>
            <a:r>
              <a:rPr lang="ar-EG" sz="2400" dirty="0" smtClean="0">
                <a:cs typeface="+mn-cs"/>
              </a:rPr>
              <a:t>7</a:t>
            </a:r>
            <a:r>
              <a:rPr lang="ar-EG" sz="2400" dirty="0" smtClean="0">
                <a:latin typeface="Times New Roman" pitchFamily="18" charset="0"/>
                <a:cs typeface="Times New Roman" pitchFamily="18" charset="0"/>
              </a:rPr>
              <a:t>- </a:t>
            </a:r>
            <a:r>
              <a:rPr lang="ar-EG" sz="2400" dirty="0">
                <a:latin typeface="Times New Roman" pitchFamily="18" charset="0"/>
                <a:cs typeface="Times New Roman" pitchFamily="18" charset="0"/>
              </a:rPr>
              <a:t>تظهر النتائج </a:t>
            </a:r>
            <a:r>
              <a:rPr lang="ar-EG" sz="2400" dirty="0" smtClean="0">
                <a:latin typeface="Times New Roman" pitchFamily="18" charset="0"/>
                <a:cs typeface="Times New Roman" pitchFamily="18" charset="0"/>
              </a:rPr>
              <a:t>التالية</a:t>
            </a:r>
            <a:endParaRPr lang="en-US" sz="2400" dirty="0" smtClean="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None/>
              <a:defRPr/>
            </a:pPr>
            <a:r>
              <a:rPr lang="ar-EG" sz="2400" b="1" u="sng" dirty="0" smtClean="0">
                <a:solidFill>
                  <a:srgbClr val="FF3300"/>
                </a:solidFill>
                <a:effectLst>
                  <a:outerShdw blurRad="38100" dist="38100" dir="2700000" algn="tl">
                    <a:srgbClr val="C0C0C0"/>
                  </a:outerShdw>
                </a:effectLst>
                <a:latin typeface="Times New Roman" pitchFamily="18" charset="0"/>
                <a:cs typeface="Times New Roman" pitchFamily="18" charset="0"/>
              </a:rPr>
              <a:t>الجدول الأول:</a:t>
            </a:r>
          </a:p>
          <a:p>
            <a:pPr marL="609600" indent="-609600" algn="just" rtl="1" eaLnBrk="1" fontAlgn="auto" hangingPunct="1">
              <a:lnSpc>
                <a:spcPct val="150000"/>
              </a:lnSpc>
              <a:spcAft>
                <a:spcPts val="0"/>
              </a:spcAft>
              <a:buClr>
                <a:schemeClr val="accent3"/>
              </a:buClr>
              <a:buFont typeface="Wingdings" pitchFamily="2" charset="2"/>
              <a:buNone/>
              <a:defRPr/>
            </a:pPr>
            <a:r>
              <a:rPr lang="ar-EG" sz="2400" dirty="0" smtClean="0">
                <a:latin typeface="Times New Roman" pitchFamily="18" charset="0"/>
                <a:cs typeface="Times New Roman" pitchFamily="18" charset="0"/>
              </a:rPr>
              <a:t>بعنوان </a:t>
            </a:r>
            <a:r>
              <a:rPr lang="en-US" sz="2400" dirty="0" smtClean="0">
                <a:solidFill>
                  <a:srgbClr val="FF3300"/>
                </a:solidFill>
                <a:latin typeface="Times New Roman" pitchFamily="18" charset="0"/>
                <a:cs typeface="Times New Roman" pitchFamily="18" charset="0"/>
              </a:rPr>
              <a:t>One-Sample Statistics</a:t>
            </a:r>
            <a:r>
              <a:rPr lang="ar-EG" sz="2400" dirty="0" smtClean="0">
                <a:latin typeface="Times New Roman" pitchFamily="18" charset="0"/>
                <a:cs typeface="Times New Roman" pitchFamily="18" charset="0"/>
              </a:rPr>
              <a:t> وعرض عدد حالات المتغير والوسط الحسابى والانحراف المعيار وخطأ التقدير للوسط الحسابى.</a:t>
            </a:r>
          </a:p>
          <a:p>
            <a:pPr marL="274320" indent="-274320" algn="just" rtl="1" eaLnBrk="1" fontAlgn="auto" hangingPunct="1">
              <a:lnSpc>
                <a:spcPct val="150000"/>
              </a:lnSpc>
              <a:spcAft>
                <a:spcPts val="0"/>
              </a:spcAft>
              <a:buClr>
                <a:schemeClr val="accent3"/>
              </a:buClr>
              <a:buFont typeface="Wingdings" pitchFamily="2" charset="2"/>
              <a:buNone/>
              <a:defRPr/>
            </a:pPr>
            <a:endParaRPr lang="el-GR" sz="2400" dirty="0">
              <a:cs typeface="+mn-cs"/>
            </a:endParaRPr>
          </a:p>
          <a:p>
            <a:pPr marL="274320" indent="-274320" algn="just" rtl="1" eaLnBrk="1" fontAlgn="auto" hangingPunct="1">
              <a:lnSpc>
                <a:spcPct val="150000"/>
              </a:lnSpc>
              <a:spcAft>
                <a:spcPts val="0"/>
              </a:spcAft>
              <a:buClr>
                <a:schemeClr val="accent3"/>
              </a:buClr>
              <a:buFont typeface="Wingdings 2"/>
              <a:buChar char=""/>
              <a:defRPr/>
            </a:pPr>
            <a:endParaRPr lang="en-US" dirty="0">
              <a:cs typeface="+mn-cs"/>
            </a:endParaRPr>
          </a:p>
        </p:txBody>
      </p:sp>
      <p:sp>
        <p:nvSpPr>
          <p:cNvPr id="6" name="Slide Number Placeholder 5"/>
          <p:cNvSpPr>
            <a:spLocks noGrp="1"/>
          </p:cNvSpPr>
          <p:nvPr>
            <p:ph type="sldNum" sz="quarter" idx="12"/>
          </p:nvPr>
        </p:nvSpPr>
        <p:spPr/>
        <p:txBody>
          <a:bodyPr/>
          <a:lstStyle/>
          <a:p>
            <a:pPr>
              <a:defRPr/>
            </a:pPr>
            <a:fld id="{FD7DB800-4A4C-4BF6-AD9A-B830F32B8A7C}" type="slidenum">
              <a:rPr lang="en-US"/>
              <a:pPr>
                <a:defRPr/>
              </a:pPr>
              <a:t>34</a:t>
            </a:fld>
            <a:endParaRPr lang="en-US"/>
          </a:p>
        </p:txBody>
      </p:sp>
      <p:pic>
        <p:nvPicPr>
          <p:cNvPr id="89092" name="Picture 4"/>
          <p:cNvPicPr>
            <a:picLocks noChangeAspect="1" noChangeArrowheads="1"/>
          </p:cNvPicPr>
          <p:nvPr/>
        </p:nvPicPr>
        <p:blipFill>
          <a:blip r:embed="rId2"/>
          <a:srcRect/>
          <a:stretch>
            <a:fillRect/>
          </a:stretch>
        </p:blipFill>
        <p:spPr bwMode="auto">
          <a:xfrm>
            <a:off x="2362200" y="3962400"/>
            <a:ext cx="3743325" cy="1057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box(in)">
                                      <p:cBhvr>
                                        <p:cTn id="7" dur="500"/>
                                        <p:tgtEl>
                                          <p:spTgt spid="89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9090">
                                            <p:txEl>
                                              <p:pRg st="1" end="1"/>
                                            </p:txEl>
                                          </p:spTgt>
                                        </p:tgtEl>
                                        <p:attrNameLst>
                                          <p:attrName>style.visibility</p:attrName>
                                        </p:attrNameLst>
                                      </p:cBhvr>
                                      <p:to>
                                        <p:strVal val="visible"/>
                                      </p:to>
                                    </p:set>
                                    <p:animEffect transition="in" filter="box(in)">
                                      <p:cBhvr>
                                        <p:cTn id="12" dur="500"/>
                                        <p:tgtEl>
                                          <p:spTgt spid="890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9090">
                                            <p:txEl>
                                              <p:pRg st="2" end="2"/>
                                            </p:txEl>
                                          </p:spTgt>
                                        </p:tgtEl>
                                        <p:attrNameLst>
                                          <p:attrName>style.visibility</p:attrName>
                                        </p:attrNameLst>
                                      </p:cBhvr>
                                      <p:to>
                                        <p:strVal val="visible"/>
                                      </p:to>
                                    </p:set>
                                    <p:animEffect transition="in" filter="box(in)">
                                      <p:cBhvr>
                                        <p:cTn id="17" dur="500"/>
                                        <p:tgtEl>
                                          <p:spTgt spid="890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9092"/>
                                        </p:tgtEl>
                                        <p:attrNameLst>
                                          <p:attrName>style.visibility</p:attrName>
                                        </p:attrNameLst>
                                      </p:cBhvr>
                                      <p:to>
                                        <p:strVal val="visible"/>
                                      </p:to>
                                    </p:set>
                                    <p:animEffect transition="in" filter="box(in)">
                                      <p:cBhvr>
                                        <p:cTn id="22"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idx="1"/>
          </p:nvPr>
        </p:nvSpPr>
        <p:spPr>
          <a:xfrm>
            <a:off x="457200" y="2133600"/>
            <a:ext cx="8229600" cy="4114800"/>
          </a:xfrm>
        </p:spPr>
        <p:txBody>
          <a:bodyPr>
            <a:normAutofit fontScale="85000" lnSpcReduction="20000"/>
          </a:bodyPr>
          <a:lstStyle/>
          <a:p>
            <a:pPr marL="609600" indent="-609600" algn="just" rtl="1" eaLnBrk="1" fontAlgn="auto" hangingPunct="1">
              <a:lnSpc>
                <a:spcPct val="160000"/>
              </a:lnSpc>
              <a:spcAft>
                <a:spcPts val="0"/>
              </a:spcAft>
              <a:buClr>
                <a:schemeClr val="accent3"/>
              </a:buClr>
              <a:buFont typeface="Wingdings" pitchFamily="2" charset="2"/>
              <a:buNone/>
              <a:defRPr/>
            </a:pPr>
            <a:r>
              <a:rPr lang="ar-EG" sz="2400" b="1" u="sng" dirty="0" smtClean="0">
                <a:solidFill>
                  <a:srgbClr val="FF3300"/>
                </a:solidFill>
                <a:effectLst>
                  <a:outerShdw blurRad="38100" dist="38100" dir="2700000" algn="tl">
                    <a:srgbClr val="C0C0C0"/>
                  </a:outerShdw>
                </a:effectLst>
                <a:latin typeface="Times New Roman" pitchFamily="18" charset="0"/>
                <a:cs typeface="Times New Roman" pitchFamily="18" charset="0"/>
              </a:rPr>
              <a:t>الجدول </a:t>
            </a:r>
            <a:r>
              <a:rPr lang="ar-EG" sz="2400" b="1" u="sng" dirty="0">
                <a:solidFill>
                  <a:srgbClr val="FF3300"/>
                </a:solidFill>
                <a:effectLst>
                  <a:outerShdw blurRad="38100" dist="38100" dir="2700000" algn="tl">
                    <a:srgbClr val="C0C0C0"/>
                  </a:outerShdw>
                </a:effectLst>
                <a:latin typeface="Times New Roman" pitchFamily="18" charset="0"/>
                <a:cs typeface="Times New Roman" pitchFamily="18" charset="0"/>
              </a:rPr>
              <a:t>الثانى</a:t>
            </a:r>
            <a:r>
              <a:rPr lang="ar-EG" sz="2400" b="1" u="sng" dirty="0" smtClean="0">
                <a:solidFill>
                  <a:srgbClr val="FF3300"/>
                </a:solidFill>
                <a:effectLst>
                  <a:outerShdw blurRad="38100" dist="38100" dir="2700000" algn="tl">
                    <a:srgbClr val="C0C0C0"/>
                  </a:outerShdw>
                </a:effectLst>
                <a:latin typeface="Times New Roman" pitchFamily="18" charset="0"/>
                <a:cs typeface="Times New Roman" pitchFamily="18" charset="0"/>
              </a:rPr>
              <a:t>:</a:t>
            </a:r>
            <a:r>
              <a:rPr lang="en-US" sz="2400" b="1" u="sng" dirty="0" smtClean="0">
                <a:solidFill>
                  <a:srgbClr val="FF3300"/>
                </a:solidFill>
                <a:effectLst>
                  <a:outerShdw blurRad="38100" dist="38100" dir="2700000" algn="tl">
                    <a:srgbClr val="C0C0C0"/>
                  </a:outerShdw>
                </a:effectLst>
                <a:latin typeface="Times New Roman" pitchFamily="18" charset="0"/>
                <a:cs typeface="Times New Roman" pitchFamily="18" charset="0"/>
              </a:rPr>
              <a:t> </a:t>
            </a:r>
            <a:r>
              <a:rPr lang="ar-EG" sz="2400" dirty="0" smtClean="0">
                <a:latin typeface="Times New Roman" pitchFamily="18" charset="0"/>
                <a:cs typeface="Times New Roman" pitchFamily="18" charset="0"/>
              </a:rPr>
              <a:t>بعنوان </a:t>
            </a:r>
            <a:r>
              <a:rPr lang="en-US" sz="2400" dirty="0">
                <a:solidFill>
                  <a:srgbClr val="FF3300"/>
                </a:solidFill>
                <a:latin typeface="Times New Roman" pitchFamily="18" charset="0"/>
                <a:cs typeface="Times New Roman" pitchFamily="18" charset="0"/>
              </a:rPr>
              <a:t>One-Sample Test</a:t>
            </a:r>
            <a:r>
              <a:rPr lang="ar-EG" sz="2400" dirty="0">
                <a:latin typeface="Times New Roman" pitchFamily="18" charset="0"/>
                <a:cs typeface="Times New Roman" pitchFamily="18" charset="0"/>
              </a:rPr>
              <a:t> وعرض</a:t>
            </a:r>
            <a:r>
              <a:rPr lang="en-US" sz="2400" dirty="0">
                <a:latin typeface="Times New Roman" pitchFamily="18" charset="0"/>
                <a:cs typeface="Times New Roman" pitchFamily="18" charset="0"/>
              </a:rPr>
              <a:t> </a:t>
            </a:r>
            <a:r>
              <a:rPr lang="ar-EG" sz="2400" dirty="0">
                <a:latin typeface="Times New Roman" pitchFamily="18" charset="0"/>
                <a:cs typeface="Times New Roman" pitchFamily="18" charset="0"/>
              </a:rPr>
              <a:t> نتيجه الاختبار حيث يحتوى الجدول على </a:t>
            </a:r>
          </a:p>
          <a:p>
            <a:pPr marL="609600" indent="-609600" algn="just" rtl="1" eaLnBrk="1" fontAlgn="auto" hangingPunct="1">
              <a:lnSpc>
                <a:spcPct val="160000"/>
              </a:lnSpc>
              <a:spcAft>
                <a:spcPts val="0"/>
              </a:spcAft>
              <a:buClr>
                <a:schemeClr val="accent3"/>
              </a:buClr>
              <a:buFont typeface="Wingdings" pitchFamily="2" charset="2"/>
              <a:buAutoNum type="arabicPeriod"/>
              <a:defRPr/>
            </a:pPr>
            <a:r>
              <a:rPr lang="ar-EG" sz="2400" dirty="0">
                <a:latin typeface="Times New Roman" pitchFamily="18" charset="0"/>
                <a:cs typeface="Times New Roman" pitchFamily="18" charset="0"/>
              </a:rPr>
              <a:t>فرض العدم اعلى الجدول</a:t>
            </a:r>
            <a:r>
              <a:rPr lang="en-US" sz="2400" dirty="0">
                <a:solidFill>
                  <a:srgbClr val="FF3300"/>
                </a:solidFill>
                <a:latin typeface="Times New Roman" pitchFamily="18" charset="0"/>
                <a:cs typeface="Times New Roman" pitchFamily="18" charset="0"/>
              </a:rPr>
              <a:t>Test Value = 100</a:t>
            </a:r>
            <a:r>
              <a:rPr lang="en-US" sz="2400" dirty="0">
                <a:latin typeface="Times New Roman" pitchFamily="18" charset="0"/>
                <a:cs typeface="Times New Roman" pitchFamily="18" charset="0"/>
              </a:rPr>
              <a:t> </a:t>
            </a:r>
            <a:r>
              <a:rPr lang="ar-EG" sz="2400" dirty="0">
                <a:latin typeface="Times New Roman" pitchFamily="18" charset="0"/>
                <a:cs typeface="Times New Roman" pitchFamily="18" charset="0"/>
              </a:rPr>
              <a:t> </a:t>
            </a:r>
          </a:p>
          <a:p>
            <a:pPr marL="609600" indent="-609600" algn="just" rtl="1" eaLnBrk="1" fontAlgn="auto" hangingPunct="1">
              <a:lnSpc>
                <a:spcPct val="160000"/>
              </a:lnSpc>
              <a:spcAft>
                <a:spcPts val="0"/>
              </a:spcAft>
              <a:buClr>
                <a:schemeClr val="accent3"/>
              </a:buClr>
              <a:buFont typeface="Wingdings" pitchFamily="2" charset="2"/>
              <a:buAutoNum type="arabicPeriod"/>
              <a:defRPr/>
            </a:pPr>
            <a:r>
              <a:rPr lang="ar-EG" sz="2400" dirty="0">
                <a:latin typeface="Times New Roman" pitchFamily="18" charset="0"/>
                <a:cs typeface="Times New Roman" pitchFamily="18" charset="0"/>
              </a:rPr>
              <a:t>واسم المتغير </a:t>
            </a:r>
          </a:p>
          <a:p>
            <a:pPr marL="609600" indent="-609600" algn="just" rtl="1" eaLnBrk="1" fontAlgn="auto" hangingPunct="1">
              <a:lnSpc>
                <a:spcPct val="160000"/>
              </a:lnSpc>
              <a:spcAft>
                <a:spcPts val="0"/>
              </a:spcAft>
              <a:buClr>
                <a:schemeClr val="accent3"/>
              </a:buClr>
              <a:buFont typeface="Wingdings" pitchFamily="2" charset="2"/>
              <a:buAutoNum type="arabicPeriod"/>
              <a:defRPr/>
            </a:pPr>
            <a:r>
              <a:rPr lang="ar-EG" sz="2400" dirty="0">
                <a:latin typeface="Times New Roman" pitchFamily="18" charset="0"/>
                <a:cs typeface="Times New Roman" pitchFamily="18" charset="0"/>
              </a:rPr>
              <a:t>قيمه احصاء الاختبار</a:t>
            </a:r>
            <a:r>
              <a:rPr lang="en-US" sz="2400" dirty="0">
                <a:solidFill>
                  <a:srgbClr val="FF3300"/>
                </a:solidFill>
                <a:latin typeface="Times New Roman" pitchFamily="18" charset="0"/>
                <a:cs typeface="Times New Roman" pitchFamily="18" charset="0"/>
              </a:rPr>
              <a:t>T= -1.621</a:t>
            </a:r>
            <a:r>
              <a:rPr lang="ar-EG"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609600" indent="-609600" algn="just" rtl="1" eaLnBrk="1" fontAlgn="auto" hangingPunct="1">
              <a:lnSpc>
                <a:spcPct val="160000"/>
              </a:lnSpc>
              <a:spcAft>
                <a:spcPts val="0"/>
              </a:spcAft>
              <a:buClr>
                <a:schemeClr val="accent3"/>
              </a:buClr>
              <a:buFont typeface="Wingdings" pitchFamily="2" charset="2"/>
              <a:buAutoNum type="arabicPeriod"/>
              <a:defRPr/>
            </a:pPr>
            <a:r>
              <a:rPr lang="ar-EG" sz="2400" dirty="0">
                <a:latin typeface="Times New Roman" pitchFamily="18" charset="0"/>
                <a:cs typeface="Times New Roman" pitchFamily="18" charset="0"/>
              </a:rPr>
              <a:t>درجة الحرية</a:t>
            </a:r>
            <a:r>
              <a:rPr lang="en-US" sz="2400" dirty="0">
                <a:solidFill>
                  <a:srgbClr val="FF3300"/>
                </a:solidFill>
                <a:latin typeface="Times New Roman" pitchFamily="18" charset="0"/>
                <a:cs typeface="Times New Roman" pitchFamily="18" charset="0"/>
              </a:rPr>
              <a:t>n-1 = 19</a:t>
            </a:r>
            <a:r>
              <a:rPr lang="en-US" sz="2400" dirty="0">
                <a:latin typeface="Times New Roman" pitchFamily="18" charset="0"/>
                <a:cs typeface="Times New Roman" pitchFamily="18" charset="0"/>
              </a:rPr>
              <a:t> </a:t>
            </a:r>
            <a:endParaRPr lang="ar-EG" sz="2400" dirty="0">
              <a:latin typeface="Times New Roman" pitchFamily="18" charset="0"/>
              <a:cs typeface="Times New Roman" pitchFamily="18" charset="0"/>
            </a:endParaRPr>
          </a:p>
          <a:p>
            <a:pPr marL="609600" indent="-609600" algn="just" rtl="1" eaLnBrk="1" fontAlgn="auto" hangingPunct="1">
              <a:lnSpc>
                <a:spcPct val="160000"/>
              </a:lnSpc>
              <a:spcAft>
                <a:spcPts val="0"/>
              </a:spcAft>
              <a:buClr>
                <a:schemeClr val="accent3"/>
              </a:buClr>
              <a:buFont typeface="Wingdings" pitchFamily="2" charset="2"/>
              <a:buAutoNum type="arabicPeriod"/>
              <a:defRPr/>
            </a:pPr>
            <a:r>
              <a:rPr lang="ar-EG" sz="2400" dirty="0">
                <a:latin typeface="Times New Roman" pitchFamily="18" charset="0"/>
                <a:cs typeface="Times New Roman" pitchFamily="18" charset="0"/>
              </a:rPr>
              <a:t>القيمة الاحتمالية </a:t>
            </a:r>
            <a:r>
              <a:rPr lang="en-US" sz="2400" dirty="0">
                <a:solidFill>
                  <a:srgbClr val="FF3300"/>
                </a:solidFill>
                <a:latin typeface="Times New Roman" pitchFamily="18" charset="0"/>
                <a:cs typeface="Times New Roman" pitchFamily="18" charset="0"/>
              </a:rPr>
              <a:t>P-value</a:t>
            </a:r>
            <a:r>
              <a:rPr lang="ar-EG" sz="2400" dirty="0">
                <a:latin typeface="Times New Roman" pitchFamily="18" charset="0"/>
                <a:cs typeface="Times New Roman" pitchFamily="18" charset="0"/>
              </a:rPr>
              <a:t> وهى </a:t>
            </a:r>
            <a:r>
              <a:rPr lang="en-US" sz="2400" dirty="0">
                <a:solidFill>
                  <a:srgbClr val="FF3300"/>
                </a:solidFill>
                <a:latin typeface="Times New Roman" pitchFamily="18" charset="0"/>
                <a:cs typeface="Times New Roman" pitchFamily="18" charset="0"/>
              </a:rPr>
              <a:t>Sig. = 0.121</a:t>
            </a:r>
            <a:r>
              <a:rPr lang="en-US" sz="2400" dirty="0">
                <a:latin typeface="Times New Roman" pitchFamily="18" charset="0"/>
                <a:cs typeface="Times New Roman" pitchFamily="18" charset="0"/>
              </a:rPr>
              <a:t> </a:t>
            </a:r>
            <a:endParaRPr lang="ar-EG" sz="2400" dirty="0">
              <a:latin typeface="Times New Roman" pitchFamily="18" charset="0"/>
              <a:cs typeface="Times New Roman" pitchFamily="18" charset="0"/>
            </a:endParaRPr>
          </a:p>
          <a:p>
            <a:pPr marL="609600" indent="-609600" algn="just" rtl="1" eaLnBrk="1" fontAlgn="auto" hangingPunct="1">
              <a:lnSpc>
                <a:spcPct val="160000"/>
              </a:lnSpc>
              <a:spcAft>
                <a:spcPts val="0"/>
              </a:spcAft>
              <a:buClr>
                <a:schemeClr val="accent3"/>
              </a:buClr>
              <a:buFont typeface="Wingdings" pitchFamily="2" charset="2"/>
              <a:buAutoNum type="arabicPeriod"/>
              <a:defRPr/>
            </a:pPr>
            <a:r>
              <a:rPr lang="ar-EG" sz="2400" dirty="0">
                <a:latin typeface="Times New Roman" pitchFamily="18" charset="0"/>
                <a:cs typeface="Times New Roman" pitchFamily="18" charset="0"/>
              </a:rPr>
              <a:t>الفرق بين وسط العينة وقيمة الفرض العدمى</a:t>
            </a:r>
            <a:r>
              <a:rPr lang="en-US" sz="2400" dirty="0">
                <a:solidFill>
                  <a:srgbClr val="FF3300"/>
                </a:solidFill>
                <a:latin typeface="Times New Roman" pitchFamily="18" charset="0"/>
                <a:cs typeface="Times New Roman" pitchFamily="18" charset="0"/>
              </a:rPr>
              <a:t>Mean Difference</a:t>
            </a:r>
            <a:r>
              <a:rPr lang="en-US" sz="2400" dirty="0">
                <a:latin typeface="Times New Roman" pitchFamily="18" charset="0"/>
                <a:cs typeface="Times New Roman" pitchFamily="18" charset="0"/>
              </a:rPr>
              <a:t> </a:t>
            </a:r>
            <a:endParaRPr lang="ar-EG" sz="2400" dirty="0">
              <a:latin typeface="Times New Roman" pitchFamily="18" charset="0"/>
              <a:cs typeface="Times New Roman" pitchFamily="18" charset="0"/>
            </a:endParaRPr>
          </a:p>
          <a:p>
            <a:pPr marL="609600" indent="-609600" algn="just" rtl="1" eaLnBrk="1" fontAlgn="auto" hangingPunct="1">
              <a:lnSpc>
                <a:spcPct val="160000"/>
              </a:lnSpc>
              <a:spcAft>
                <a:spcPts val="0"/>
              </a:spcAft>
              <a:buClr>
                <a:schemeClr val="accent3"/>
              </a:buClr>
              <a:buFont typeface="Wingdings" pitchFamily="2" charset="2"/>
              <a:buAutoNum type="arabicPeriod"/>
              <a:defRPr/>
            </a:pPr>
            <a:r>
              <a:rPr lang="en-US" sz="2400" dirty="0">
                <a:solidFill>
                  <a:srgbClr val="FF3300"/>
                </a:solidFill>
                <a:latin typeface="Times New Roman" pitchFamily="18" charset="0"/>
                <a:cs typeface="Times New Roman" pitchFamily="18" charset="0"/>
              </a:rPr>
              <a:t>95%</a:t>
            </a:r>
            <a:r>
              <a:rPr lang="ar-EG" sz="2400" dirty="0">
                <a:latin typeface="Times New Roman" pitchFamily="18" charset="0"/>
                <a:cs typeface="Times New Roman" pitchFamily="18" charset="0"/>
              </a:rPr>
              <a:t> فترة ثقة لوسط المجتمع المسحوب منه العينة</a:t>
            </a: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6ABE06D2-4AAC-4B23-8B0C-A91C0367BDB3}" type="slidenum">
              <a:rPr lang="en-US"/>
              <a:pPr>
                <a:defRPr/>
              </a:pPr>
              <a:t>35</a:t>
            </a:fld>
            <a:endParaRPr lang="en-US" dirty="0"/>
          </a:p>
        </p:txBody>
      </p:sp>
      <p:pic>
        <p:nvPicPr>
          <p:cNvPr id="5" name="Picture 5"/>
          <p:cNvPicPr>
            <a:picLocks noChangeAspect="1" noChangeArrowheads="1"/>
          </p:cNvPicPr>
          <p:nvPr/>
        </p:nvPicPr>
        <p:blipFill>
          <a:blip r:embed="rId2"/>
          <a:srcRect/>
          <a:stretch>
            <a:fillRect/>
          </a:stretch>
        </p:blipFill>
        <p:spPr bwMode="auto">
          <a:xfrm>
            <a:off x="1828800" y="762000"/>
            <a:ext cx="4991100" cy="136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animEffect transition="in" filter="box(in)">
                                      <p:cBhvr>
                                        <p:cTn id="7" dur="500"/>
                                        <p:tgtEl>
                                          <p:spTgt spid="90114">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0114">
                                            <p:txEl>
                                              <p:pRg st="1" end="1"/>
                                            </p:txEl>
                                          </p:spTgt>
                                        </p:tgtEl>
                                        <p:attrNameLst>
                                          <p:attrName>style.visibility</p:attrName>
                                        </p:attrNameLst>
                                      </p:cBhvr>
                                      <p:to>
                                        <p:strVal val="visible"/>
                                      </p:to>
                                    </p:set>
                                    <p:animEffect transition="in" filter="box(in)">
                                      <p:cBhvr>
                                        <p:cTn id="11" dur="500"/>
                                        <p:tgtEl>
                                          <p:spTgt spid="90114">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0114">
                                            <p:txEl>
                                              <p:pRg st="2" end="2"/>
                                            </p:txEl>
                                          </p:spTgt>
                                        </p:tgtEl>
                                        <p:attrNameLst>
                                          <p:attrName>style.visibility</p:attrName>
                                        </p:attrNameLst>
                                      </p:cBhvr>
                                      <p:to>
                                        <p:strVal val="visible"/>
                                      </p:to>
                                    </p:set>
                                    <p:animEffect transition="in" filter="box(in)">
                                      <p:cBhvr>
                                        <p:cTn id="15" dur="500"/>
                                        <p:tgtEl>
                                          <p:spTgt spid="90114">
                                            <p:txEl>
                                              <p:pRg st="2" end="2"/>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90114">
                                            <p:txEl>
                                              <p:pRg st="3" end="3"/>
                                            </p:txEl>
                                          </p:spTgt>
                                        </p:tgtEl>
                                        <p:attrNameLst>
                                          <p:attrName>style.visibility</p:attrName>
                                        </p:attrNameLst>
                                      </p:cBhvr>
                                      <p:to>
                                        <p:strVal val="visible"/>
                                      </p:to>
                                    </p:set>
                                    <p:animEffect transition="in" filter="box(in)">
                                      <p:cBhvr>
                                        <p:cTn id="19" dur="500"/>
                                        <p:tgtEl>
                                          <p:spTgt spid="90114">
                                            <p:txEl>
                                              <p:pRg st="3" end="3"/>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90114">
                                            <p:txEl>
                                              <p:pRg st="4" end="4"/>
                                            </p:txEl>
                                          </p:spTgt>
                                        </p:tgtEl>
                                        <p:attrNameLst>
                                          <p:attrName>style.visibility</p:attrName>
                                        </p:attrNameLst>
                                      </p:cBhvr>
                                      <p:to>
                                        <p:strVal val="visible"/>
                                      </p:to>
                                    </p:set>
                                    <p:animEffect transition="in" filter="box(in)">
                                      <p:cBhvr>
                                        <p:cTn id="23" dur="500"/>
                                        <p:tgtEl>
                                          <p:spTgt spid="90114">
                                            <p:txEl>
                                              <p:pRg st="4" end="4"/>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90114">
                                            <p:txEl>
                                              <p:pRg st="5" end="5"/>
                                            </p:txEl>
                                          </p:spTgt>
                                        </p:tgtEl>
                                        <p:attrNameLst>
                                          <p:attrName>style.visibility</p:attrName>
                                        </p:attrNameLst>
                                      </p:cBhvr>
                                      <p:to>
                                        <p:strVal val="visible"/>
                                      </p:to>
                                    </p:set>
                                    <p:animEffect transition="in" filter="box(in)">
                                      <p:cBhvr>
                                        <p:cTn id="27" dur="500"/>
                                        <p:tgtEl>
                                          <p:spTgt spid="90114">
                                            <p:txEl>
                                              <p:pRg st="5" end="5"/>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90114">
                                            <p:txEl>
                                              <p:pRg st="6" end="6"/>
                                            </p:txEl>
                                          </p:spTgt>
                                        </p:tgtEl>
                                        <p:attrNameLst>
                                          <p:attrName>style.visibility</p:attrName>
                                        </p:attrNameLst>
                                      </p:cBhvr>
                                      <p:to>
                                        <p:strVal val="visible"/>
                                      </p:to>
                                    </p:set>
                                    <p:animEffect transition="in" filter="box(in)">
                                      <p:cBhvr>
                                        <p:cTn id="31" dur="500"/>
                                        <p:tgtEl>
                                          <p:spTgt spid="90114">
                                            <p:txEl>
                                              <p:pRg st="6" end="6"/>
                                            </p:txEl>
                                          </p:spTgt>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90114">
                                            <p:txEl>
                                              <p:pRg st="7" end="7"/>
                                            </p:txEl>
                                          </p:spTgt>
                                        </p:tgtEl>
                                        <p:attrNameLst>
                                          <p:attrName>style.visibility</p:attrName>
                                        </p:attrNameLst>
                                      </p:cBhvr>
                                      <p:to>
                                        <p:strVal val="visible"/>
                                      </p:to>
                                    </p:set>
                                    <p:animEffect transition="in" filter="box(in)">
                                      <p:cBhvr>
                                        <p:cTn id="35" dur="500"/>
                                        <p:tgtEl>
                                          <p:spTgt spid="90114">
                                            <p:txEl>
                                              <p:pRg st="7" end="7"/>
                                            </p:txEl>
                                          </p:spTgt>
                                        </p:tgtEl>
                                      </p:cBhvr>
                                    </p:animEffect>
                                  </p:childTnLst>
                                </p:cTn>
                              </p:par>
                            </p:childTnLst>
                          </p:cTn>
                        </p:par>
                        <p:par>
                          <p:cTn id="36" fill="hold">
                            <p:stCondLst>
                              <p:cond delay="4000"/>
                            </p:stCondLst>
                            <p:childTnLst>
                              <p:par>
                                <p:cTn id="37" presetID="4"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ox(i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sz="half" idx="1"/>
          </p:nvPr>
        </p:nvSpPr>
        <p:spPr>
          <a:xfrm>
            <a:off x="304800" y="914400"/>
            <a:ext cx="8305800" cy="5257800"/>
          </a:xfrm>
        </p:spPr>
        <p:txBody>
          <a:bodyPr/>
          <a:lstStyle/>
          <a:p>
            <a:pPr algn="just" rtl="1" eaLnBrk="1" hangingPunct="1">
              <a:lnSpc>
                <a:spcPct val="150000"/>
              </a:lnSpc>
              <a:buClr>
                <a:srgbClr val="FF3300"/>
              </a:buClr>
              <a:buSzPct val="85000"/>
              <a:buFont typeface="Wingdings" pitchFamily="2" charset="2"/>
              <a:buChar char="q"/>
            </a:pPr>
            <a:r>
              <a:rPr lang="ar-EG" sz="2200" dirty="0" smtClean="0">
                <a:latin typeface="Times New Roman" pitchFamily="18" charset="0"/>
                <a:ea typeface="Majalla UI"/>
                <a:cs typeface="Times New Roman" pitchFamily="18" charset="0"/>
              </a:rPr>
              <a:t>من الجدول </a:t>
            </a:r>
            <a:r>
              <a:rPr lang="ar-EG" sz="2200" dirty="0" err="1" smtClean="0">
                <a:latin typeface="Times New Roman" pitchFamily="18" charset="0"/>
                <a:ea typeface="Majalla UI"/>
                <a:cs typeface="Times New Roman" pitchFamily="18" charset="0"/>
              </a:rPr>
              <a:t>الثانى</a:t>
            </a:r>
            <a:r>
              <a:rPr lang="ar-EG" sz="2200" dirty="0" smtClean="0">
                <a:latin typeface="Times New Roman" pitchFamily="18" charset="0"/>
                <a:ea typeface="Majalla UI"/>
                <a:cs typeface="Times New Roman" pitchFamily="18" charset="0"/>
              </a:rPr>
              <a:t> يمكن اتخاذ قرار بناء على قيمة </a:t>
            </a:r>
            <a:r>
              <a:rPr lang="en-US" sz="2200" dirty="0" smtClean="0">
                <a:solidFill>
                  <a:srgbClr val="FF3300"/>
                </a:solidFill>
                <a:latin typeface="Times New Roman" pitchFamily="18" charset="0"/>
                <a:ea typeface="Majalla UI"/>
                <a:cs typeface="Times New Roman" pitchFamily="18" charset="0"/>
              </a:rPr>
              <a:t>Sig.=0.121</a:t>
            </a:r>
            <a:r>
              <a:rPr lang="ar-EG" sz="2200" dirty="0" smtClean="0">
                <a:latin typeface="Times New Roman" pitchFamily="18" charset="0"/>
                <a:ea typeface="Majalla UI"/>
                <a:cs typeface="Times New Roman" pitchFamily="18" charset="0"/>
              </a:rPr>
              <a:t> حيث </a:t>
            </a:r>
            <a:r>
              <a:rPr lang="ar-EG" sz="2200" dirty="0" err="1" smtClean="0">
                <a:latin typeface="Times New Roman" pitchFamily="18" charset="0"/>
                <a:ea typeface="Majalla UI"/>
                <a:cs typeface="Times New Roman" pitchFamily="18" charset="0"/>
              </a:rPr>
              <a:t>ان</a:t>
            </a:r>
            <a:r>
              <a:rPr lang="ar-EG" sz="2200" dirty="0" smtClean="0">
                <a:latin typeface="Times New Roman" pitchFamily="18" charset="0"/>
                <a:ea typeface="Majalla UI"/>
                <a:cs typeface="Times New Roman" pitchFamily="18" charset="0"/>
              </a:rPr>
              <a:t> الاختبار ذو طرفين </a:t>
            </a:r>
            <a:r>
              <a:rPr lang="ar-EG" sz="2200" dirty="0" err="1" smtClean="0">
                <a:latin typeface="Times New Roman" pitchFamily="18" charset="0"/>
                <a:ea typeface="Majalla UI"/>
                <a:cs typeface="Times New Roman" pitchFamily="18" charset="0"/>
              </a:rPr>
              <a:t>فاننا</a:t>
            </a:r>
            <a:r>
              <a:rPr lang="ar-EG" sz="2200" dirty="0" smtClean="0">
                <a:latin typeface="Times New Roman" pitchFamily="18" charset="0"/>
                <a:ea typeface="Majalla UI"/>
                <a:cs typeface="Times New Roman" pitchFamily="18" charset="0"/>
              </a:rPr>
              <a:t> سوف نقارنها بالقيمة </a:t>
            </a:r>
            <a:r>
              <a:rPr lang="el-GR" sz="2200" dirty="0" smtClean="0">
                <a:solidFill>
                  <a:srgbClr val="FF3300"/>
                </a:solidFill>
                <a:latin typeface="Times New Roman" pitchFamily="18" charset="0"/>
                <a:cs typeface="Times New Roman" pitchFamily="18" charset="0"/>
              </a:rPr>
              <a:t>α</a:t>
            </a:r>
            <a:r>
              <a:rPr lang="en-US" sz="2200" dirty="0" smtClean="0">
                <a:solidFill>
                  <a:srgbClr val="FF3300"/>
                </a:solidFill>
                <a:latin typeface="Times New Roman" pitchFamily="18" charset="0"/>
                <a:cs typeface="Times New Roman" pitchFamily="18" charset="0"/>
              </a:rPr>
              <a:t>/2 =0.025</a:t>
            </a:r>
            <a:r>
              <a:rPr lang="ar-EG" sz="2200" dirty="0" smtClean="0">
                <a:latin typeface="Times New Roman" pitchFamily="18" charset="0"/>
                <a:cs typeface="Times New Roman" pitchFamily="18" charset="0"/>
              </a:rPr>
              <a:t> وهى اكبر لذا سوف نقبل فرض العدم.</a:t>
            </a:r>
          </a:p>
          <a:p>
            <a:pPr algn="just" rtl="1" eaLnBrk="1" hangingPunct="1">
              <a:lnSpc>
                <a:spcPct val="150000"/>
              </a:lnSpc>
              <a:buClr>
                <a:srgbClr val="FF3300"/>
              </a:buClr>
              <a:buSzPct val="85000"/>
              <a:buFont typeface="Wingdings" pitchFamily="2" charset="2"/>
              <a:buChar char="q"/>
            </a:pPr>
            <a:r>
              <a:rPr lang="ar-EG" sz="2200" dirty="0" smtClean="0">
                <a:latin typeface="Times New Roman" pitchFamily="18" charset="0"/>
                <a:cs typeface="Times New Roman" pitchFamily="18" charset="0"/>
              </a:rPr>
              <a:t>يمكن للمستخدم </a:t>
            </a:r>
            <a:r>
              <a:rPr lang="ar-EG" sz="2200" dirty="0" err="1" smtClean="0">
                <a:latin typeface="Times New Roman" pitchFamily="18" charset="0"/>
                <a:cs typeface="Times New Roman" pitchFamily="18" charset="0"/>
              </a:rPr>
              <a:t>ان</a:t>
            </a:r>
            <a:r>
              <a:rPr lang="ar-EG" sz="2200" dirty="0" smtClean="0">
                <a:latin typeface="Times New Roman" pitchFamily="18" charset="0"/>
                <a:cs typeface="Times New Roman" pitchFamily="18" charset="0"/>
              </a:rPr>
              <a:t> يستخدم القيمة </a:t>
            </a:r>
            <a:r>
              <a:rPr lang="ar-EG" sz="2200" dirty="0" err="1" smtClean="0">
                <a:latin typeface="Times New Roman" pitchFamily="18" charset="0"/>
                <a:cs typeface="Times New Roman" pitchFamily="18" charset="0"/>
              </a:rPr>
              <a:t>الموجبه</a:t>
            </a:r>
            <a:r>
              <a:rPr lang="ar-EG" sz="2200" dirty="0" smtClean="0">
                <a:latin typeface="Times New Roman" pitchFamily="18" charset="0"/>
                <a:cs typeface="Times New Roman" pitchFamily="18" charset="0"/>
              </a:rPr>
              <a:t> </a:t>
            </a:r>
            <a:r>
              <a:rPr lang="ar-EG" sz="2200" dirty="0" err="1" smtClean="0">
                <a:latin typeface="Times New Roman" pitchFamily="18" charset="0"/>
                <a:cs typeface="Times New Roman" pitchFamily="18" charset="0"/>
              </a:rPr>
              <a:t>لأحصاء</a:t>
            </a:r>
            <a:r>
              <a:rPr lang="ar-EG" sz="2200" dirty="0" smtClean="0">
                <a:latin typeface="Times New Roman" pitchFamily="18" charset="0"/>
                <a:cs typeface="Times New Roman" pitchFamily="18" charset="0"/>
              </a:rPr>
              <a:t> الاختبار </a:t>
            </a:r>
            <a:r>
              <a:rPr lang="en-US" sz="2200" dirty="0" smtClean="0">
                <a:solidFill>
                  <a:srgbClr val="FF3300"/>
                </a:solidFill>
                <a:latin typeface="Times New Roman" pitchFamily="18" charset="0"/>
                <a:cs typeface="Times New Roman" pitchFamily="18" charset="0"/>
              </a:rPr>
              <a:t>|T|</a:t>
            </a:r>
            <a:r>
              <a:rPr lang="ar-EG" sz="2200" dirty="0" smtClean="0">
                <a:latin typeface="Times New Roman" pitchFamily="18" charset="0"/>
                <a:cs typeface="Times New Roman" pitchFamily="18" charset="0"/>
              </a:rPr>
              <a:t> ومقارنتها بالقيمة الحرجة </a:t>
            </a:r>
            <a:r>
              <a:rPr lang="ar-EG" sz="2200" dirty="0" err="1" smtClean="0">
                <a:latin typeface="Times New Roman" pitchFamily="18" charset="0"/>
                <a:cs typeface="Times New Roman" pitchFamily="18" charset="0"/>
              </a:rPr>
              <a:t>والتى</a:t>
            </a:r>
            <a:r>
              <a:rPr lang="ar-EG" sz="2200" dirty="0" smtClean="0">
                <a:latin typeface="Times New Roman" pitchFamily="18" charset="0"/>
                <a:cs typeface="Times New Roman" pitchFamily="18" charset="0"/>
              </a:rPr>
              <a:t> نحصل عليها من جدول </a:t>
            </a:r>
            <a:r>
              <a:rPr lang="en-US" sz="2200" dirty="0" smtClean="0">
                <a:solidFill>
                  <a:srgbClr val="FF3300"/>
                </a:solidFill>
                <a:latin typeface="Times New Roman" pitchFamily="18" charset="0"/>
                <a:cs typeface="Times New Roman" pitchFamily="18" charset="0"/>
              </a:rPr>
              <a:t>T</a:t>
            </a:r>
            <a:r>
              <a:rPr lang="ar-EG" sz="2200" dirty="0" smtClean="0">
                <a:latin typeface="Times New Roman" pitchFamily="18" charset="0"/>
                <a:cs typeface="Times New Roman" pitchFamily="18" charset="0"/>
              </a:rPr>
              <a:t> عند مستوى </a:t>
            </a:r>
            <a:r>
              <a:rPr lang="ar-EG" sz="2200" dirty="0" err="1" smtClean="0">
                <a:latin typeface="Times New Roman" pitchFamily="18" charset="0"/>
                <a:cs typeface="Times New Roman" pitchFamily="18" charset="0"/>
              </a:rPr>
              <a:t>معنويه</a:t>
            </a:r>
            <a:r>
              <a:rPr lang="ar-EG" sz="2200" dirty="0" smtClean="0">
                <a:latin typeface="Times New Roman" pitchFamily="18" charset="0"/>
                <a:cs typeface="Times New Roman" pitchFamily="18" charset="0"/>
              </a:rPr>
              <a:t> </a:t>
            </a:r>
            <a:r>
              <a:rPr lang="el-GR" sz="2200" dirty="0" smtClean="0">
                <a:solidFill>
                  <a:srgbClr val="FF3300"/>
                </a:solidFill>
                <a:latin typeface="Times New Roman" pitchFamily="18" charset="0"/>
                <a:cs typeface="Times New Roman" pitchFamily="18" charset="0"/>
              </a:rPr>
              <a:t>α</a:t>
            </a:r>
            <a:r>
              <a:rPr lang="en-US" sz="2200" dirty="0" smtClean="0">
                <a:solidFill>
                  <a:srgbClr val="FF3300"/>
                </a:solidFill>
                <a:latin typeface="Times New Roman" pitchFamily="18" charset="0"/>
                <a:cs typeface="Times New Roman" pitchFamily="18" charset="0"/>
              </a:rPr>
              <a:t>/2 =0.025</a:t>
            </a:r>
            <a:r>
              <a:rPr lang="ar-EG" sz="2200" dirty="0" smtClean="0">
                <a:latin typeface="Times New Roman" pitchFamily="18" charset="0"/>
                <a:cs typeface="Times New Roman" pitchFamily="18" charset="0"/>
              </a:rPr>
              <a:t> ودرجة حرية      </a:t>
            </a:r>
            <a:r>
              <a:rPr lang="en-US" sz="2200" dirty="0" smtClean="0">
                <a:solidFill>
                  <a:srgbClr val="FF3300"/>
                </a:solidFill>
                <a:latin typeface="Times New Roman" pitchFamily="18" charset="0"/>
                <a:cs typeface="Times New Roman" pitchFamily="18" charset="0"/>
              </a:rPr>
              <a:t>n-1 = 19</a:t>
            </a:r>
            <a:r>
              <a:rPr lang="ar-EG" sz="22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algn="just" rtl="1" eaLnBrk="1" hangingPunct="1">
              <a:lnSpc>
                <a:spcPct val="150000"/>
              </a:lnSpc>
              <a:buClr>
                <a:srgbClr val="FF3300"/>
              </a:buClr>
              <a:buSzPct val="85000"/>
              <a:buFont typeface="Wingdings" pitchFamily="2" charset="2"/>
              <a:buChar char="q"/>
            </a:pPr>
            <a:r>
              <a:rPr lang="ar-EG" sz="2200" dirty="0" smtClean="0">
                <a:latin typeface="Times New Roman" pitchFamily="18" charset="0"/>
                <a:cs typeface="Times New Roman" pitchFamily="18" charset="0"/>
              </a:rPr>
              <a:t>ومن الملاحظ </a:t>
            </a:r>
            <a:r>
              <a:rPr lang="ar-EG" sz="2200" dirty="0" err="1" smtClean="0">
                <a:latin typeface="Times New Roman" pitchFamily="18" charset="0"/>
                <a:cs typeface="Times New Roman" pitchFamily="18" charset="0"/>
              </a:rPr>
              <a:t>ان</a:t>
            </a:r>
            <a:endParaRPr lang="ar-EG" sz="2200" dirty="0" smtClean="0">
              <a:latin typeface="Times New Roman" pitchFamily="18" charset="0"/>
              <a:cs typeface="Times New Roman" pitchFamily="18" charset="0"/>
            </a:endParaRPr>
          </a:p>
          <a:p>
            <a:pPr algn="just" rtl="1" eaLnBrk="1" hangingPunct="1">
              <a:lnSpc>
                <a:spcPct val="150000"/>
              </a:lnSpc>
              <a:buClr>
                <a:srgbClr val="FF3300"/>
              </a:buClr>
              <a:buSzPct val="85000"/>
              <a:buFont typeface="Wingdings" pitchFamily="2" charset="2"/>
              <a:buChar char="q"/>
            </a:pPr>
            <a:endParaRPr lang="ar-EG" sz="2200" dirty="0" smtClean="0">
              <a:latin typeface="Times New Roman" pitchFamily="18" charset="0"/>
              <a:cs typeface="Times New Roman" pitchFamily="18" charset="0"/>
            </a:endParaRPr>
          </a:p>
          <a:p>
            <a:pPr algn="just" rtl="1" eaLnBrk="1" hangingPunct="1">
              <a:lnSpc>
                <a:spcPct val="150000"/>
              </a:lnSpc>
              <a:buClr>
                <a:srgbClr val="FF3300"/>
              </a:buClr>
              <a:buSzPct val="85000"/>
              <a:buFont typeface="Wingdings" pitchFamily="2" charset="2"/>
              <a:buChar char="q"/>
            </a:pPr>
            <a:endParaRPr lang="ar-EG" sz="2200" dirty="0" smtClean="0">
              <a:latin typeface="Times New Roman" pitchFamily="18" charset="0"/>
              <a:cs typeface="Times New Roman" pitchFamily="18" charset="0"/>
            </a:endParaRPr>
          </a:p>
          <a:p>
            <a:pPr algn="just" rtl="1" eaLnBrk="1" hangingPunct="1">
              <a:lnSpc>
                <a:spcPct val="150000"/>
              </a:lnSpc>
              <a:buClr>
                <a:srgbClr val="FF3300"/>
              </a:buClr>
              <a:buSzPct val="85000"/>
              <a:buFont typeface="Wingdings" pitchFamily="2" charset="2"/>
              <a:buChar char="q"/>
            </a:pPr>
            <a:r>
              <a:rPr lang="ar-EG" sz="2200" dirty="0" err="1" smtClean="0">
                <a:latin typeface="Times New Roman" pitchFamily="18" charset="0"/>
                <a:cs typeface="Times New Roman" pitchFamily="18" charset="0"/>
              </a:rPr>
              <a:t>وبالتالى</a:t>
            </a:r>
            <a:r>
              <a:rPr lang="ar-EG" sz="2200" dirty="0" smtClean="0">
                <a:latin typeface="Times New Roman" pitchFamily="18" charset="0"/>
                <a:cs typeface="Times New Roman" pitchFamily="18" charset="0"/>
              </a:rPr>
              <a:t> فان</a:t>
            </a:r>
          </a:p>
          <a:p>
            <a:pPr algn="just" rtl="1" eaLnBrk="1" hangingPunct="1">
              <a:lnSpc>
                <a:spcPct val="150000"/>
              </a:lnSpc>
              <a:buClr>
                <a:srgbClr val="FF3300"/>
              </a:buClr>
              <a:buSzPct val="85000"/>
              <a:buFont typeface="Wingdings" pitchFamily="2" charset="2"/>
              <a:buChar char="q"/>
            </a:pPr>
            <a:endParaRPr lang="ar-EG" sz="2200" dirty="0" smtClean="0">
              <a:ea typeface="Majalla UI"/>
              <a:cs typeface="Majalla UI"/>
            </a:endParaRPr>
          </a:p>
        </p:txBody>
      </p:sp>
      <p:graphicFrame>
        <p:nvGraphicFramePr>
          <p:cNvPr id="91139" name="Object 3"/>
          <p:cNvGraphicFramePr>
            <a:graphicFrameLocks noChangeAspect="1"/>
          </p:cNvGraphicFramePr>
          <p:nvPr>
            <p:ph sz="quarter" idx="2"/>
          </p:nvPr>
        </p:nvGraphicFramePr>
        <p:xfrm>
          <a:off x="1219200" y="4495800"/>
          <a:ext cx="4800600" cy="423863"/>
        </p:xfrm>
        <a:graphic>
          <a:graphicData uri="http://schemas.openxmlformats.org/presentationml/2006/ole">
            <p:oleObj spid="_x0000_s5122" name="Equation" r:id="rId3" imgW="2590560" imgH="228600" progId="Equation.3">
              <p:embed/>
            </p:oleObj>
          </a:graphicData>
        </a:graphic>
      </p:graphicFrame>
      <p:graphicFrame>
        <p:nvGraphicFramePr>
          <p:cNvPr id="91140" name="Object 4"/>
          <p:cNvGraphicFramePr>
            <a:graphicFrameLocks noChangeAspect="1"/>
          </p:cNvGraphicFramePr>
          <p:nvPr>
            <p:ph sz="quarter" idx="3"/>
          </p:nvPr>
        </p:nvGraphicFramePr>
        <p:xfrm>
          <a:off x="3048000" y="5715000"/>
          <a:ext cx="1371600" cy="474663"/>
        </p:xfrm>
        <a:graphic>
          <a:graphicData uri="http://schemas.openxmlformats.org/presentationml/2006/ole">
            <p:oleObj spid="_x0000_s5123" name="Equation" r:id="rId4" imgW="660240" imgH="228600" progId="Equation.3">
              <p:embed/>
            </p:oleObj>
          </a:graphicData>
        </a:graphic>
      </p:graphicFrame>
      <p:sp>
        <p:nvSpPr>
          <p:cNvPr id="5" name="Slide Number Placeholder 4"/>
          <p:cNvSpPr>
            <a:spLocks noGrp="1"/>
          </p:cNvSpPr>
          <p:nvPr>
            <p:ph type="sldNum" sz="quarter" idx="11"/>
          </p:nvPr>
        </p:nvSpPr>
        <p:spPr/>
        <p:txBody>
          <a:bodyPr/>
          <a:lstStyle/>
          <a:p>
            <a:pPr>
              <a:defRPr/>
            </a:pPr>
            <a:fld id="{FCD9FA9D-6D5D-45BC-B8A4-E0FB980B7B09}"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box(in)">
                                      <p:cBhvr>
                                        <p:cTn id="7" dur="500"/>
                                        <p:tgtEl>
                                          <p:spTgt spid="91138">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1138">
                                            <p:txEl>
                                              <p:pRg st="1" end="1"/>
                                            </p:txEl>
                                          </p:spTgt>
                                        </p:tgtEl>
                                        <p:attrNameLst>
                                          <p:attrName>style.visibility</p:attrName>
                                        </p:attrNameLst>
                                      </p:cBhvr>
                                      <p:to>
                                        <p:strVal val="visible"/>
                                      </p:to>
                                    </p:set>
                                    <p:animEffect transition="in" filter="box(in)">
                                      <p:cBhvr>
                                        <p:cTn id="11" dur="500"/>
                                        <p:tgtEl>
                                          <p:spTgt spid="91138">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1138">
                                            <p:txEl>
                                              <p:pRg st="2" end="2"/>
                                            </p:txEl>
                                          </p:spTgt>
                                        </p:tgtEl>
                                        <p:attrNameLst>
                                          <p:attrName>style.visibility</p:attrName>
                                        </p:attrNameLst>
                                      </p:cBhvr>
                                      <p:to>
                                        <p:strVal val="visible"/>
                                      </p:to>
                                    </p:set>
                                    <p:animEffect transition="in" filter="box(in)">
                                      <p:cBhvr>
                                        <p:cTn id="15" dur="500"/>
                                        <p:tgtEl>
                                          <p:spTgt spid="9113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1139"/>
                                        </p:tgtEl>
                                        <p:attrNameLst>
                                          <p:attrName>style.visibility</p:attrName>
                                        </p:attrNameLst>
                                      </p:cBhvr>
                                      <p:to>
                                        <p:strVal val="visible"/>
                                      </p:to>
                                    </p:set>
                                    <p:animEffect transition="in" filter="box(in)">
                                      <p:cBhvr>
                                        <p:cTn id="20" dur="500"/>
                                        <p:tgtEl>
                                          <p:spTgt spid="9113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1138">
                                            <p:txEl>
                                              <p:pRg st="5" end="5"/>
                                            </p:txEl>
                                          </p:spTgt>
                                        </p:tgtEl>
                                        <p:attrNameLst>
                                          <p:attrName>style.visibility</p:attrName>
                                        </p:attrNameLst>
                                      </p:cBhvr>
                                      <p:to>
                                        <p:strVal val="visible"/>
                                      </p:to>
                                    </p:set>
                                    <p:animEffect transition="in" filter="box(in)">
                                      <p:cBhvr>
                                        <p:cTn id="25" dur="500"/>
                                        <p:tgtEl>
                                          <p:spTgt spid="9113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1140"/>
                                        </p:tgtEl>
                                        <p:attrNameLst>
                                          <p:attrName>style.visibility</p:attrName>
                                        </p:attrNameLst>
                                      </p:cBhvr>
                                      <p:to>
                                        <p:strVal val="visible"/>
                                      </p:to>
                                    </p:set>
                                    <p:animEffect transition="in" filter="box(in)">
                                      <p:cBhvr>
                                        <p:cTn id="30"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sz="half" idx="1"/>
          </p:nvPr>
        </p:nvSpPr>
        <p:spPr>
          <a:xfrm>
            <a:off x="304800" y="1066800"/>
            <a:ext cx="8305800" cy="5105400"/>
          </a:xfrm>
        </p:spPr>
        <p:txBody>
          <a:bodyPr/>
          <a:lstStyle/>
          <a:p>
            <a:pPr algn="just" rtl="1" eaLnBrk="1" hangingPunct="1">
              <a:lnSpc>
                <a:spcPct val="200000"/>
              </a:lnSpc>
              <a:buClr>
                <a:srgbClr val="FF3300"/>
              </a:buClr>
              <a:buSzPct val="85000"/>
              <a:buFont typeface="Wingdings" pitchFamily="2" charset="2"/>
              <a:buChar char="q"/>
            </a:pPr>
            <a:r>
              <a:rPr lang="ar-EG" sz="2200" dirty="0" smtClean="0">
                <a:latin typeface="Times New Roman" pitchFamily="18" charset="0"/>
                <a:ea typeface="Majalla UI"/>
                <a:cs typeface="Times New Roman" pitchFamily="18" charset="0"/>
              </a:rPr>
              <a:t>لذا سوف نقبل فرض العدم وهو </a:t>
            </a:r>
            <a:r>
              <a:rPr lang="ar-EG" sz="2200" dirty="0" err="1" smtClean="0">
                <a:latin typeface="Times New Roman" pitchFamily="18" charset="0"/>
                <a:ea typeface="Majalla UI"/>
                <a:cs typeface="Times New Roman" pitchFamily="18" charset="0"/>
              </a:rPr>
              <a:t>ان</a:t>
            </a:r>
            <a:r>
              <a:rPr lang="ar-EG" sz="2200" dirty="0" smtClean="0">
                <a:latin typeface="Times New Roman" pitchFamily="18" charset="0"/>
                <a:ea typeface="Majalla UI"/>
                <a:cs typeface="Times New Roman" pitchFamily="18" charset="0"/>
              </a:rPr>
              <a:t> وسط المجتمع المسحوب منه العينة يساوى </a:t>
            </a:r>
            <a:r>
              <a:rPr lang="en-US" sz="2200" dirty="0" smtClean="0">
                <a:solidFill>
                  <a:srgbClr val="FF3300"/>
                </a:solidFill>
                <a:latin typeface="Times New Roman" pitchFamily="18" charset="0"/>
                <a:ea typeface="Majalla UI"/>
                <a:cs typeface="Times New Roman" pitchFamily="18" charset="0"/>
              </a:rPr>
              <a:t>100</a:t>
            </a:r>
            <a:r>
              <a:rPr lang="ar-EG" sz="2200" dirty="0" smtClean="0">
                <a:latin typeface="Times New Roman" pitchFamily="18" charset="0"/>
                <a:ea typeface="Majalla UI"/>
                <a:cs typeface="Times New Roman" pitchFamily="18" charset="0"/>
              </a:rPr>
              <a:t>كجم</a:t>
            </a:r>
          </a:p>
          <a:p>
            <a:pPr algn="just" rtl="1" eaLnBrk="1" hangingPunct="1">
              <a:lnSpc>
                <a:spcPct val="200000"/>
              </a:lnSpc>
              <a:buClr>
                <a:srgbClr val="FF3300"/>
              </a:buClr>
              <a:buSzPct val="85000"/>
              <a:buFont typeface="Wingdings" pitchFamily="2" charset="2"/>
              <a:buChar char="q"/>
            </a:pPr>
            <a:r>
              <a:rPr lang="ar-EG" sz="2200" dirty="0" smtClean="0">
                <a:latin typeface="Times New Roman" pitchFamily="18" charset="0"/>
                <a:ea typeface="Majalla UI"/>
                <a:cs typeface="Times New Roman" pitchFamily="18" charset="0"/>
              </a:rPr>
              <a:t>ويفضل دائما عند التعامل مع الحزمة </a:t>
            </a:r>
            <a:r>
              <a:rPr lang="ar-EG" sz="2200" dirty="0" err="1" smtClean="0">
                <a:latin typeface="Times New Roman" pitchFamily="18" charset="0"/>
                <a:ea typeface="Majalla UI"/>
                <a:cs typeface="Times New Roman" pitchFamily="18" charset="0"/>
              </a:rPr>
              <a:t>ان</a:t>
            </a:r>
            <a:r>
              <a:rPr lang="ar-EG" sz="2200" dirty="0" smtClean="0">
                <a:latin typeface="Times New Roman" pitchFamily="18" charset="0"/>
                <a:ea typeface="Majalla UI"/>
                <a:cs typeface="Times New Roman" pitchFamily="18" charset="0"/>
              </a:rPr>
              <a:t> نستخدم </a:t>
            </a:r>
            <a:r>
              <a:rPr lang="en-US" sz="2200" dirty="0" smtClean="0">
                <a:solidFill>
                  <a:srgbClr val="FF3300"/>
                </a:solidFill>
                <a:latin typeface="Times New Roman" pitchFamily="18" charset="0"/>
                <a:cs typeface="Times New Roman" pitchFamily="18" charset="0"/>
              </a:rPr>
              <a:t>Sig.</a:t>
            </a:r>
            <a:r>
              <a:rPr lang="en-US" sz="2200" dirty="0" smtClean="0">
                <a:latin typeface="Times New Roman" pitchFamily="18" charset="0"/>
                <a:cs typeface="Times New Roman" pitchFamily="18" charset="0"/>
              </a:rPr>
              <a:t> </a:t>
            </a:r>
            <a:r>
              <a:rPr lang="ar-EG" sz="2200" dirty="0" smtClean="0">
                <a:latin typeface="Times New Roman" pitchFamily="18" charset="0"/>
                <a:cs typeface="Times New Roman" pitchFamily="18" charset="0"/>
              </a:rPr>
              <a:t> لاتخاذ </a:t>
            </a:r>
            <a:r>
              <a:rPr lang="ar-EG" sz="2200" dirty="0" err="1" smtClean="0">
                <a:latin typeface="Times New Roman" pitchFamily="18" charset="0"/>
                <a:cs typeface="Times New Roman" pitchFamily="18" charset="0"/>
              </a:rPr>
              <a:t>القراروليست</a:t>
            </a:r>
            <a:r>
              <a:rPr lang="ar-EG" sz="2200" dirty="0" smtClean="0">
                <a:latin typeface="Times New Roman" pitchFamily="18" charset="0"/>
                <a:cs typeface="Times New Roman" pitchFamily="18" charset="0"/>
              </a:rPr>
              <a:t> </a:t>
            </a:r>
            <a:r>
              <a:rPr lang="ar-EG" sz="2200" dirty="0" err="1" smtClean="0">
                <a:latin typeface="Times New Roman" pitchFamily="18" charset="0"/>
                <a:cs typeface="Times New Roman" pitchFamily="18" charset="0"/>
              </a:rPr>
              <a:t>احصاء</a:t>
            </a:r>
            <a:r>
              <a:rPr lang="ar-EG" sz="2200" dirty="0" smtClean="0">
                <a:latin typeface="Times New Roman" pitchFamily="18" charset="0"/>
                <a:cs typeface="Times New Roman" pitchFamily="18" charset="0"/>
              </a:rPr>
              <a:t> الاختبار</a:t>
            </a:r>
            <a:endParaRPr lang="en-US" sz="2200" dirty="0" smtClean="0">
              <a:latin typeface="Times New Roman" pitchFamily="18" charset="0"/>
              <a:cs typeface="Times New Roman" pitchFamily="18" charset="0"/>
            </a:endParaRPr>
          </a:p>
        </p:txBody>
      </p:sp>
      <p:sp>
        <p:nvSpPr>
          <p:cNvPr id="5" name="Slide Number Placeholder 4"/>
          <p:cNvSpPr>
            <a:spLocks noGrp="1"/>
          </p:cNvSpPr>
          <p:nvPr>
            <p:ph type="sldNum" sz="quarter" idx="11"/>
          </p:nvPr>
        </p:nvSpPr>
        <p:spPr/>
        <p:txBody>
          <a:bodyPr/>
          <a:lstStyle/>
          <a:p>
            <a:pPr>
              <a:defRPr/>
            </a:pPr>
            <a:fld id="{772D48FE-5DFE-4917-A5A1-487D4104FE43}"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Effect transition="in" filter="box(in)">
                                      <p:cBhvr>
                                        <p:cTn id="7" dur="500"/>
                                        <p:tgtEl>
                                          <p:spTgt spid="91138">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1138">
                                            <p:txEl>
                                              <p:pRg st="1" end="1"/>
                                            </p:txEl>
                                          </p:spTgt>
                                        </p:tgtEl>
                                        <p:attrNameLst>
                                          <p:attrName>style.visibility</p:attrName>
                                        </p:attrNameLst>
                                      </p:cBhvr>
                                      <p:to>
                                        <p:strVal val="visible"/>
                                      </p:to>
                                    </p:set>
                                    <p:animEffect transition="in" filter="box(in)">
                                      <p:cBhvr>
                                        <p:cTn id="11" dur="500"/>
                                        <p:tgtEl>
                                          <p:spTgt spid="911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subTitle" idx="1"/>
          </p:nvPr>
        </p:nvSpPr>
        <p:spPr>
          <a:xfrm>
            <a:off x="1066800" y="2209800"/>
            <a:ext cx="7010400" cy="1600200"/>
          </a:xfrm>
        </p:spPr>
        <p:txBody>
          <a:bodyPr anchor="ctr">
            <a:normAutofit/>
          </a:bodyPr>
          <a:lstStyle/>
          <a:p>
            <a:pPr marR="0" algn="ctr" rtl="1" eaLnBrk="1" fontAlgn="auto" hangingPunct="1">
              <a:lnSpc>
                <a:spcPct val="80000"/>
              </a:lnSpc>
              <a:spcAft>
                <a:spcPts val="0"/>
              </a:spcAft>
              <a:buClr>
                <a:schemeClr val="accent3"/>
              </a:buClr>
              <a:buFont typeface="Wingdings 2"/>
              <a:buNone/>
              <a:defRPr/>
            </a:pPr>
            <a:r>
              <a:rPr lang="ar-EG" sz="4000" b="1" dirty="0" err="1" smtClean="0">
                <a:solidFill>
                  <a:srgbClr val="C00000"/>
                </a:solidFill>
                <a:effectLst>
                  <a:outerShdw blurRad="38100" dist="38100" dir="2700000" algn="tl">
                    <a:srgbClr val="04617B"/>
                  </a:outerShdw>
                </a:effectLst>
                <a:latin typeface="Times New Roman" pitchFamily="18" charset="0"/>
                <a:ea typeface="Majalla UI"/>
                <a:cs typeface="Times New Roman" pitchFamily="18" charset="0"/>
              </a:rPr>
              <a:t>اختبارعينتين</a:t>
            </a:r>
            <a:r>
              <a:rPr lang="en-US" sz="4000" b="1" dirty="0" smtClean="0">
                <a:solidFill>
                  <a:srgbClr val="C00000"/>
                </a:solidFill>
                <a:effectLst>
                  <a:outerShdw blurRad="38100" dist="38100" dir="2700000" algn="tl">
                    <a:srgbClr val="04617B"/>
                  </a:outerShdw>
                </a:effectLst>
                <a:latin typeface="Times New Roman" pitchFamily="18" charset="0"/>
                <a:cs typeface="Times New Roman" pitchFamily="18" charset="0"/>
              </a:rPr>
              <a:t> </a:t>
            </a:r>
            <a:r>
              <a:rPr lang="ar-EG" sz="4000" b="1" dirty="0" smtClean="0">
                <a:solidFill>
                  <a:srgbClr val="C00000"/>
                </a:solidFill>
                <a:effectLst>
                  <a:outerShdw blurRad="38100" dist="38100" dir="2700000" algn="tl">
                    <a:srgbClr val="04617B"/>
                  </a:outerShdw>
                </a:effectLst>
                <a:latin typeface="Times New Roman" pitchFamily="18" charset="0"/>
                <a:ea typeface="Majalla UI"/>
                <a:cs typeface="Times New Roman" pitchFamily="18" charset="0"/>
              </a:rPr>
              <a:t> مستقلتين</a:t>
            </a:r>
            <a:endParaRPr lang="en-US" sz="4000" b="1" dirty="0" smtClean="0">
              <a:solidFill>
                <a:srgbClr val="C00000"/>
              </a:solidFill>
              <a:effectLst>
                <a:outerShdw blurRad="38100" dist="38100" dir="2700000" algn="tl">
                  <a:srgbClr val="04617B"/>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ox(in)">
                                      <p:cBhvr>
                                        <p:cTn id="7" dur="500"/>
                                        <p:tgtEl>
                                          <p:spTgt spid="9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sz="half" idx="1"/>
          </p:nvPr>
        </p:nvSpPr>
        <p:spPr>
          <a:xfrm>
            <a:off x="457200" y="785794"/>
            <a:ext cx="8153400" cy="5257800"/>
          </a:xfrm>
        </p:spPr>
        <p:txBody>
          <a:bodyPr>
            <a:normAutofit fontScale="77500" lnSpcReduction="20000"/>
          </a:bodyPr>
          <a:lstStyle/>
          <a:p>
            <a:pPr marL="609600" indent="-609600" algn="just" rtl="1" eaLnBrk="1" fontAlgn="auto" hangingPunct="1">
              <a:lnSpc>
                <a:spcPct val="150000"/>
              </a:lnSpc>
              <a:spcAft>
                <a:spcPts val="0"/>
              </a:spcAft>
              <a:buClr>
                <a:srgbClr val="FF0000"/>
              </a:buClr>
              <a:buSzPct val="85000"/>
              <a:buFont typeface="Wingdings" pitchFamily="2" charset="2"/>
              <a:buChar char="q"/>
              <a:defRPr/>
            </a:pPr>
            <a:r>
              <a:rPr lang="ar-EG" sz="2200" dirty="0">
                <a:latin typeface="Times New Roman" pitchFamily="18" charset="0"/>
                <a:cs typeface="Times New Roman" pitchFamily="18" charset="0"/>
              </a:rPr>
              <a:t>بفرض ان لدينا عينتين مستقلتين ونهتم بمتغير معين فى كلا العينتين ونرغب فى اختبار ان متوسطى المجتمعين المسحوب منهما العينتين لهما نفس الوسط الحسابى ام لا لذا سوف تصاغ الفروض الاحصائية كالتالى:</a:t>
            </a:r>
          </a:p>
          <a:p>
            <a:pPr marL="609600" indent="-609600" algn="just" rtl="1" eaLnBrk="1" fontAlgn="auto" hangingPunct="1">
              <a:lnSpc>
                <a:spcPct val="150000"/>
              </a:lnSpc>
              <a:spcAft>
                <a:spcPts val="0"/>
              </a:spcAft>
              <a:buClr>
                <a:schemeClr val="accent3"/>
              </a:buClr>
              <a:buFont typeface="Wingdings" pitchFamily="2" charset="2"/>
              <a:buAutoNum type="arabicPeriod"/>
              <a:defRPr/>
            </a:pPr>
            <a:r>
              <a:rPr lang="ar-EG" sz="2200" dirty="0">
                <a:latin typeface="Times New Roman" pitchFamily="18" charset="0"/>
                <a:cs typeface="Times New Roman" pitchFamily="18" charset="0"/>
              </a:rPr>
              <a:t>اختبار ذو طرفين</a:t>
            </a:r>
          </a:p>
          <a:p>
            <a:pPr marL="609600" indent="-609600" algn="just" rtl="1" eaLnBrk="1" fontAlgn="auto" hangingPunct="1">
              <a:lnSpc>
                <a:spcPct val="150000"/>
              </a:lnSpc>
              <a:spcAft>
                <a:spcPts val="0"/>
              </a:spcAft>
              <a:buClr>
                <a:schemeClr val="accent3"/>
              </a:buClr>
              <a:buFont typeface="Wingdings" pitchFamily="2" charset="2"/>
              <a:buAutoNum type="arabicPeriod"/>
              <a:defRPr/>
            </a:pPr>
            <a:endParaRPr lang="ar-EG" sz="22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AutoNum type="arabicPeriod"/>
              <a:defRPr/>
            </a:pPr>
            <a:endParaRPr lang="ar-EG" sz="22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AutoNum type="arabicPeriod"/>
              <a:defRPr/>
            </a:pPr>
            <a:r>
              <a:rPr lang="ar-EG" sz="2200" dirty="0">
                <a:latin typeface="Times New Roman" pitchFamily="18" charset="0"/>
                <a:cs typeface="Times New Roman" pitchFamily="18" charset="0"/>
              </a:rPr>
              <a:t>اختبار ذو طرف واحد</a:t>
            </a:r>
          </a:p>
          <a:p>
            <a:pPr marL="609600" indent="-609600" algn="just" rtl="1" eaLnBrk="1" fontAlgn="auto" hangingPunct="1">
              <a:lnSpc>
                <a:spcPct val="150000"/>
              </a:lnSpc>
              <a:spcAft>
                <a:spcPts val="0"/>
              </a:spcAft>
              <a:buClr>
                <a:schemeClr val="accent3"/>
              </a:buClr>
              <a:buFont typeface="Wingdings" pitchFamily="2" charset="2"/>
              <a:buAutoNum type="arabicPeriod"/>
              <a:defRPr/>
            </a:pPr>
            <a:endParaRPr lang="ar-EG" sz="22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AutoNum type="arabicPeriod"/>
              <a:defRPr/>
            </a:pPr>
            <a:endParaRPr lang="ar-EG" sz="22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AutoNum type="arabicPeriod"/>
              <a:defRPr/>
            </a:pPr>
            <a:endParaRPr lang="en-US" sz="2200" dirty="0" smtClean="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AutoNum type="arabicPeriod"/>
              <a:defRPr/>
            </a:pPr>
            <a:endParaRPr lang="ar-EG" sz="22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AutoNum type="arabicPeriod"/>
              <a:defRPr/>
            </a:pPr>
            <a:endParaRPr lang="ar-EG" sz="22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None/>
              <a:defRPr/>
            </a:pPr>
            <a:r>
              <a:rPr lang="ar-EG" sz="2200" dirty="0">
                <a:latin typeface="Times New Roman" pitchFamily="18" charset="0"/>
                <a:cs typeface="Times New Roman" pitchFamily="18" charset="0"/>
              </a:rPr>
              <a:t>ولاجراء هذا الاختبار يجب توافر بعض الشروط </a:t>
            </a:r>
            <a:endParaRPr lang="en-US" sz="2200" dirty="0">
              <a:latin typeface="Times New Roman" pitchFamily="18" charset="0"/>
              <a:cs typeface="Times New Roman" pitchFamily="18" charset="0"/>
            </a:endParaRPr>
          </a:p>
        </p:txBody>
      </p:sp>
      <p:graphicFrame>
        <p:nvGraphicFramePr>
          <p:cNvPr id="93187" name="Object 3"/>
          <p:cNvGraphicFramePr>
            <a:graphicFrameLocks noChangeAspect="1"/>
          </p:cNvGraphicFramePr>
          <p:nvPr>
            <p:ph sz="quarter" idx="2"/>
          </p:nvPr>
        </p:nvGraphicFramePr>
        <p:xfrm>
          <a:off x="2438400" y="2655888"/>
          <a:ext cx="2895600" cy="392112"/>
        </p:xfrm>
        <a:graphic>
          <a:graphicData uri="http://schemas.openxmlformats.org/presentationml/2006/ole">
            <p:oleObj spid="_x0000_s6146" name="Equation" r:id="rId3" imgW="1688760" imgH="228600" progId="Equation.3">
              <p:embed/>
            </p:oleObj>
          </a:graphicData>
        </a:graphic>
      </p:graphicFrame>
      <p:sp>
        <p:nvSpPr>
          <p:cNvPr id="5" name="Slide Number Placeholder 4"/>
          <p:cNvSpPr>
            <a:spLocks noGrp="1"/>
          </p:cNvSpPr>
          <p:nvPr>
            <p:ph type="sldNum" sz="quarter" idx="11"/>
          </p:nvPr>
        </p:nvSpPr>
        <p:spPr/>
        <p:txBody>
          <a:bodyPr/>
          <a:lstStyle/>
          <a:p>
            <a:pPr>
              <a:defRPr/>
            </a:pPr>
            <a:fld id="{02014EE5-2F08-4B96-B31A-72A6CE3713B9}" type="slidenum">
              <a:rPr lang="en-US" smtClean="0"/>
              <a:pPr>
                <a:defRPr/>
              </a:pPr>
              <a:t>39</a:t>
            </a:fld>
            <a:endParaRPr lang="en-US"/>
          </a:p>
        </p:txBody>
      </p:sp>
      <p:graphicFrame>
        <p:nvGraphicFramePr>
          <p:cNvPr id="93188" name="Object 4"/>
          <p:cNvGraphicFramePr>
            <a:graphicFrameLocks noChangeAspect="1"/>
          </p:cNvGraphicFramePr>
          <p:nvPr/>
        </p:nvGraphicFramePr>
        <p:xfrm>
          <a:off x="1219200" y="3649663"/>
          <a:ext cx="5067300" cy="1455737"/>
        </p:xfrm>
        <a:graphic>
          <a:graphicData uri="http://schemas.openxmlformats.org/presentationml/2006/ole">
            <p:oleObj spid="_x0000_s6147" name="Equation" r:id="rId4" imgW="2514600" imgH="685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box(in)">
                                      <p:cBhvr>
                                        <p:cTn id="7" dur="500"/>
                                        <p:tgtEl>
                                          <p:spTgt spid="93186">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3186">
                                            <p:txEl>
                                              <p:pRg st="1" end="1"/>
                                            </p:txEl>
                                          </p:spTgt>
                                        </p:tgtEl>
                                        <p:attrNameLst>
                                          <p:attrName>style.visibility</p:attrName>
                                        </p:attrNameLst>
                                      </p:cBhvr>
                                      <p:to>
                                        <p:strVal val="visible"/>
                                      </p:to>
                                    </p:set>
                                    <p:animEffect transition="in" filter="box(in)">
                                      <p:cBhvr>
                                        <p:cTn id="11" dur="500"/>
                                        <p:tgtEl>
                                          <p:spTgt spid="93186">
                                            <p:txEl>
                                              <p:pRg st="1" end="1"/>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93187"/>
                                        </p:tgtEl>
                                        <p:attrNameLst>
                                          <p:attrName>style.visibility</p:attrName>
                                        </p:attrNameLst>
                                      </p:cBhvr>
                                      <p:to>
                                        <p:strVal val="visible"/>
                                      </p:to>
                                    </p:set>
                                    <p:animEffect transition="in" filter="box(in)">
                                      <p:cBhvr>
                                        <p:cTn id="15" dur="500"/>
                                        <p:tgtEl>
                                          <p:spTgt spid="9318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3186">
                                            <p:txEl>
                                              <p:pRg st="4" end="4"/>
                                            </p:txEl>
                                          </p:spTgt>
                                        </p:tgtEl>
                                        <p:attrNameLst>
                                          <p:attrName>style.visibility</p:attrName>
                                        </p:attrNameLst>
                                      </p:cBhvr>
                                      <p:to>
                                        <p:strVal val="visible"/>
                                      </p:to>
                                    </p:set>
                                    <p:animEffect transition="in" filter="box(in)">
                                      <p:cBhvr>
                                        <p:cTn id="20" dur="500"/>
                                        <p:tgtEl>
                                          <p:spTgt spid="93186">
                                            <p:txEl>
                                              <p:pRg st="4" end="4"/>
                                            </p:txEl>
                                          </p:spTgt>
                                        </p:tgtEl>
                                      </p:cBhvr>
                                    </p:animEffect>
                                  </p:childTnLst>
                                </p:cTn>
                              </p:par>
                            </p:childTnLst>
                          </p:cTn>
                        </p:par>
                        <p:par>
                          <p:cTn id="21" fill="hold">
                            <p:stCondLst>
                              <p:cond delay="500"/>
                            </p:stCondLst>
                            <p:childTnLst>
                              <p:par>
                                <p:cTn id="22" presetID="4" presetClass="entr" presetSubtype="16" fill="hold" nodeType="afterEffect">
                                  <p:stCondLst>
                                    <p:cond delay="0"/>
                                  </p:stCondLst>
                                  <p:childTnLst>
                                    <p:set>
                                      <p:cBhvr>
                                        <p:cTn id="23" dur="1" fill="hold">
                                          <p:stCondLst>
                                            <p:cond delay="0"/>
                                          </p:stCondLst>
                                        </p:cTn>
                                        <p:tgtEl>
                                          <p:spTgt spid="93188"/>
                                        </p:tgtEl>
                                        <p:attrNameLst>
                                          <p:attrName>style.visibility</p:attrName>
                                        </p:attrNameLst>
                                      </p:cBhvr>
                                      <p:to>
                                        <p:strVal val="visible"/>
                                      </p:to>
                                    </p:set>
                                    <p:animEffect transition="in" filter="box(in)">
                                      <p:cBhvr>
                                        <p:cTn id="24" dur="500"/>
                                        <p:tgtEl>
                                          <p:spTgt spid="93188"/>
                                        </p:tgtEl>
                                      </p:cBhvr>
                                    </p:animEffect>
                                  </p:childTnLst>
                                </p:cTn>
                              </p:par>
                            </p:childTnLst>
                          </p:cTn>
                        </p:par>
                        <p:par>
                          <p:cTn id="25" fill="hold">
                            <p:stCondLst>
                              <p:cond delay="1000"/>
                            </p:stCondLst>
                            <p:childTnLst>
                              <p:par>
                                <p:cTn id="26" presetID="4" presetClass="entr" presetSubtype="16" fill="hold" grpId="0" nodeType="afterEffect">
                                  <p:stCondLst>
                                    <p:cond delay="0"/>
                                  </p:stCondLst>
                                  <p:childTnLst>
                                    <p:set>
                                      <p:cBhvr>
                                        <p:cTn id="27" dur="1" fill="hold">
                                          <p:stCondLst>
                                            <p:cond delay="0"/>
                                          </p:stCondLst>
                                        </p:cTn>
                                        <p:tgtEl>
                                          <p:spTgt spid="93186">
                                            <p:txEl>
                                              <p:pRg st="10" end="10"/>
                                            </p:txEl>
                                          </p:spTgt>
                                        </p:tgtEl>
                                        <p:attrNameLst>
                                          <p:attrName>style.visibility</p:attrName>
                                        </p:attrNameLst>
                                      </p:cBhvr>
                                      <p:to>
                                        <p:strVal val="visible"/>
                                      </p:to>
                                    </p:set>
                                    <p:animEffect transition="in" filter="box(in)">
                                      <p:cBhvr>
                                        <p:cTn id="28" dur="500"/>
                                        <p:tgtEl>
                                          <p:spTgt spid="9318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838200"/>
            <a:ext cx="7391400" cy="2286000"/>
          </a:xfrm>
        </p:spPr>
        <p:txBody>
          <a:bodyPr anchor="ctr">
            <a:noAutofit/>
          </a:bodyPr>
          <a:lstStyle/>
          <a:p>
            <a:pPr algn="ctr" eaLnBrk="1" fontAlgn="auto" hangingPunct="1">
              <a:lnSpc>
                <a:spcPct val="150000"/>
              </a:lnSpc>
              <a:spcAft>
                <a:spcPts val="0"/>
              </a:spcAft>
              <a:defRPr/>
            </a:pPr>
            <a:r>
              <a:rPr lang="ar-SA" dirty="0" smtClean="0">
                <a:ln w="1905"/>
                <a:effectLst>
                  <a:innerShdw blurRad="69850" dist="43180" dir="5400000">
                    <a:srgbClr val="000000">
                      <a:alpha val="65000"/>
                    </a:srgbClr>
                  </a:innerShdw>
                </a:effectLst>
                <a:latin typeface="Times New Roman" pitchFamily="18" charset="0"/>
                <a:cs typeface="Times New Roman" pitchFamily="18" charset="0"/>
              </a:rPr>
              <a:t>الاختبارات </a:t>
            </a:r>
            <a:r>
              <a:rPr lang="ar-SA" dirty="0" err="1" smtClean="0">
                <a:ln w="1905"/>
                <a:effectLst>
                  <a:innerShdw blurRad="69850" dist="43180" dir="5400000">
                    <a:srgbClr val="000000">
                      <a:alpha val="65000"/>
                    </a:srgbClr>
                  </a:innerShdw>
                </a:effectLst>
                <a:latin typeface="Times New Roman" pitchFamily="18" charset="0"/>
                <a:cs typeface="Times New Roman" pitchFamily="18" charset="0"/>
              </a:rPr>
              <a:t>اللامعلمية</a:t>
            </a:r>
            <a:r>
              <a:rPr lang="ar-DZ" dirty="0" smtClean="0">
                <a:ln w="1905"/>
                <a:effectLst>
                  <a:innerShdw blurRad="69850" dist="43180" dir="5400000">
                    <a:srgbClr val="000000">
                      <a:alpha val="65000"/>
                    </a:srgbClr>
                  </a:innerShdw>
                </a:effectLst>
                <a:latin typeface="Times New Roman" pitchFamily="18" charset="0"/>
                <a:cs typeface="Times New Roman" pitchFamily="18" charset="0"/>
              </a:rPr>
              <a:t/>
            </a:r>
            <a:br>
              <a:rPr lang="ar-DZ" dirty="0" smtClean="0">
                <a:ln w="1905"/>
                <a:effectLst>
                  <a:innerShdw blurRad="69850" dist="43180" dir="5400000">
                    <a:srgbClr val="000000">
                      <a:alpha val="65000"/>
                    </a:srgbClr>
                  </a:innerShdw>
                </a:effectLst>
                <a:latin typeface="Times New Roman" pitchFamily="18" charset="0"/>
                <a:cs typeface="Times New Roman" pitchFamily="18" charset="0"/>
              </a:rPr>
            </a:br>
            <a:r>
              <a:rPr lang="ar-DZ" dirty="0" smtClean="0">
                <a:ln w="1905"/>
                <a:effectLst>
                  <a:innerShdw blurRad="69850" dist="43180" dir="5400000">
                    <a:srgbClr val="000000">
                      <a:alpha val="65000"/>
                    </a:srgbClr>
                  </a:innerShdw>
                </a:effectLst>
                <a:latin typeface="Times New Roman" pitchFamily="18" charset="0"/>
                <a:cs typeface="Times New Roman" pitchFamily="18" charset="0"/>
              </a:rPr>
              <a:t>الشروط والاستخدامات</a:t>
            </a:r>
            <a:endParaRPr lang="en-US" dirty="0">
              <a:ln w="1905"/>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457200"/>
            <a:ext cx="8077200" cy="533400"/>
          </a:xfrm>
        </p:spPr>
        <p:txBody>
          <a:bodyPr/>
          <a:lstStyle/>
          <a:p>
            <a:pPr algn="r" eaLnBrk="1" hangingPunct="1"/>
            <a:r>
              <a:rPr lang="ar-EG" sz="2800" b="1" smtClean="0">
                <a:solidFill>
                  <a:srgbClr val="FF0000"/>
                </a:solidFill>
                <a:latin typeface="Times New Roman" pitchFamily="18" charset="0"/>
                <a:cs typeface="Times New Roman" pitchFamily="18" charset="0"/>
              </a:rPr>
              <a:t>الشروط اللازم توافرها </a:t>
            </a:r>
            <a:endParaRPr lang="en-US" sz="2800" b="1" smtClean="0">
              <a:solidFill>
                <a:srgbClr val="FF0000"/>
              </a:solidFill>
              <a:latin typeface="Times New Roman" pitchFamily="18" charset="0"/>
              <a:cs typeface="Times New Roman" pitchFamily="18" charset="0"/>
            </a:endParaRPr>
          </a:p>
        </p:txBody>
      </p:sp>
      <p:sp>
        <p:nvSpPr>
          <p:cNvPr id="94211" name="Rectangle 3"/>
          <p:cNvSpPr>
            <a:spLocks noGrp="1" noChangeArrowheads="1"/>
          </p:cNvSpPr>
          <p:nvPr>
            <p:ph type="body" sz="half" idx="1"/>
          </p:nvPr>
        </p:nvSpPr>
        <p:spPr>
          <a:xfrm>
            <a:off x="457200" y="1066800"/>
            <a:ext cx="8229600" cy="5334000"/>
          </a:xfrm>
        </p:spPr>
        <p:txBody>
          <a:bodyPr>
            <a:normAutofit fontScale="85000" lnSpcReduction="10000"/>
          </a:bodyPr>
          <a:lstStyle/>
          <a:p>
            <a:pPr marL="609600" indent="-609600" algn="just" rtl="1" eaLnBrk="1" fontAlgn="auto" hangingPunct="1">
              <a:lnSpc>
                <a:spcPct val="150000"/>
              </a:lnSpc>
              <a:spcAft>
                <a:spcPts val="0"/>
              </a:spcAft>
              <a:buClr>
                <a:schemeClr val="accent3"/>
              </a:buClr>
              <a:buFont typeface="Wingdings" pitchFamily="2" charset="2"/>
              <a:buAutoNum type="arabicPeriod"/>
              <a:defRPr/>
            </a:pPr>
            <a:r>
              <a:rPr lang="ar-EG" sz="2000" dirty="0">
                <a:latin typeface="Times New Roman" pitchFamily="18" charset="0"/>
                <a:cs typeface="Times New Roman" pitchFamily="18" charset="0"/>
              </a:rPr>
              <a:t>حجم العينات المسحوبه اقل من </a:t>
            </a:r>
            <a:r>
              <a:rPr lang="en-US" sz="2000" dirty="0">
                <a:latin typeface="Times New Roman" pitchFamily="18" charset="0"/>
                <a:cs typeface="Times New Roman" pitchFamily="18" charset="0"/>
              </a:rPr>
              <a:t>30</a:t>
            </a:r>
            <a:r>
              <a:rPr lang="ar-EG" sz="2000" dirty="0">
                <a:latin typeface="Times New Roman" pitchFamily="18" charset="0"/>
                <a:cs typeface="Times New Roman" pitchFamily="18" charset="0"/>
              </a:rPr>
              <a:t> لامكانيه استخدام اختبار </a:t>
            </a:r>
            <a:r>
              <a:rPr lang="en-US" sz="2000" dirty="0">
                <a:latin typeface="Times New Roman" pitchFamily="18" charset="0"/>
                <a:cs typeface="Times New Roman" pitchFamily="18" charset="0"/>
              </a:rPr>
              <a:t>T</a:t>
            </a:r>
            <a:r>
              <a:rPr lang="ar-EG" sz="2000" dirty="0">
                <a:latin typeface="Times New Roman" pitchFamily="18" charset="0"/>
                <a:cs typeface="Times New Roman" pitchFamily="18" charset="0"/>
              </a:rPr>
              <a:t> لكن اذا كانت اكبر من </a:t>
            </a:r>
            <a:r>
              <a:rPr lang="en-US" sz="2000" dirty="0">
                <a:latin typeface="Times New Roman" pitchFamily="18" charset="0"/>
                <a:cs typeface="Times New Roman" pitchFamily="18" charset="0"/>
              </a:rPr>
              <a:t>30</a:t>
            </a:r>
            <a:r>
              <a:rPr lang="ar-EG" sz="2000" dirty="0">
                <a:latin typeface="Times New Roman" pitchFamily="18" charset="0"/>
                <a:cs typeface="Times New Roman" pitchFamily="18" charset="0"/>
              </a:rPr>
              <a:t> سوف نستخدم </a:t>
            </a:r>
            <a:r>
              <a:rPr lang="en-US" sz="2000" dirty="0">
                <a:latin typeface="Times New Roman" pitchFamily="18" charset="0"/>
                <a:cs typeface="Times New Roman" pitchFamily="18" charset="0"/>
              </a:rPr>
              <a:t>Z</a:t>
            </a:r>
            <a:endParaRPr lang="ar-EG" sz="20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chemeClr val="accent3"/>
              </a:buClr>
              <a:buFont typeface="Wingdings" pitchFamily="2" charset="2"/>
              <a:buAutoNum type="arabicPeriod"/>
              <a:defRPr/>
            </a:pPr>
            <a:r>
              <a:rPr lang="ar-EG" sz="2000" dirty="0">
                <a:latin typeface="Times New Roman" pitchFamily="18" charset="0"/>
                <a:cs typeface="Times New Roman" pitchFamily="18" charset="0"/>
              </a:rPr>
              <a:t>يجب ان تكون العينات مستقله</a:t>
            </a:r>
          </a:p>
          <a:p>
            <a:pPr marL="609600" indent="-609600" algn="just" rtl="1" eaLnBrk="1" fontAlgn="auto" hangingPunct="1">
              <a:lnSpc>
                <a:spcPct val="150000"/>
              </a:lnSpc>
              <a:spcAft>
                <a:spcPts val="0"/>
              </a:spcAft>
              <a:buClr>
                <a:schemeClr val="accent3"/>
              </a:buClr>
              <a:buFont typeface="Wingdings" pitchFamily="2" charset="2"/>
              <a:buAutoNum type="arabicPeriod"/>
              <a:defRPr/>
            </a:pPr>
            <a:r>
              <a:rPr lang="ar-EG" sz="2000" dirty="0">
                <a:latin typeface="Times New Roman" pitchFamily="18" charset="0"/>
                <a:cs typeface="Times New Roman" pitchFamily="18" charset="0"/>
              </a:rPr>
              <a:t>يجب ان تكون المجتمعات المسحوب منها العينات متجانسه</a:t>
            </a:r>
          </a:p>
          <a:p>
            <a:pPr marL="609600" indent="-609600" algn="just" rtl="1" eaLnBrk="1" fontAlgn="auto" hangingPunct="1">
              <a:lnSpc>
                <a:spcPct val="150000"/>
              </a:lnSpc>
              <a:spcAft>
                <a:spcPts val="0"/>
              </a:spcAft>
              <a:buClr>
                <a:schemeClr val="accent3"/>
              </a:buClr>
              <a:buFont typeface="Wingdings" pitchFamily="2" charset="2"/>
              <a:buAutoNum type="arabicPeriod"/>
              <a:defRPr/>
            </a:pPr>
            <a:r>
              <a:rPr lang="ar-EG" sz="2000" dirty="0">
                <a:latin typeface="Times New Roman" pitchFamily="18" charset="0"/>
                <a:cs typeface="Times New Roman" pitchFamily="18" charset="0"/>
              </a:rPr>
              <a:t>يجب ان تكون المجتمعات لها التوزيع الطبيعى</a:t>
            </a:r>
          </a:p>
          <a:p>
            <a:pPr marL="609600" indent="-609600" algn="just" rtl="1" eaLnBrk="1" fontAlgn="auto" hangingPunct="1">
              <a:lnSpc>
                <a:spcPct val="150000"/>
              </a:lnSpc>
              <a:spcAft>
                <a:spcPts val="0"/>
              </a:spcAft>
              <a:buClr>
                <a:srgbClr val="FF0000"/>
              </a:buClr>
              <a:buFont typeface="Wingdings" pitchFamily="2" charset="2"/>
              <a:buChar char="v"/>
              <a:defRPr/>
            </a:pPr>
            <a:r>
              <a:rPr lang="ar-EG" sz="2000" dirty="0">
                <a:latin typeface="Times New Roman" pitchFamily="18" charset="0"/>
                <a:cs typeface="Times New Roman" pitchFamily="18" charset="0"/>
              </a:rPr>
              <a:t>الشرطين الأول والثانى يتأكد منهما الباحث لكن الشرطين الثالث والرابع يمكن التاكد منهما باستخدام حزمة </a:t>
            </a:r>
            <a:r>
              <a:rPr lang="en-US" sz="2000" dirty="0">
                <a:latin typeface="Times New Roman" pitchFamily="18" charset="0"/>
                <a:cs typeface="Times New Roman" pitchFamily="18" charset="0"/>
              </a:rPr>
              <a:t>SPSS</a:t>
            </a:r>
            <a:endParaRPr lang="ar-EG" sz="20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rgbClr val="FF0000"/>
              </a:buClr>
              <a:buSzPct val="85000"/>
              <a:buFont typeface="Wingdings" pitchFamily="2" charset="2"/>
              <a:buChar char="q"/>
              <a:defRPr/>
            </a:pPr>
            <a:r>
              <a:rPr lang="ar-EG" sz="2000" dirty="0">
                <a:latin typeface="Times New Roman" pitchFamily="18" charset="0"/>
                <a:cs typeface="Times New Roman" pitchFamily="18" charset="0"/>
              </a:rPr>
              <a:t>اختبار طبيعية البيانات تم اجرائه سابقا باستخدام الأمر </a:t>
            </a:r>
            <a:r>
              <a:rPr lang="en-US" sz="2000" dirty="0">
                <a:latin typeface="Times New Roman" pitchFamily="18" charset="0"/>
                <a:cs typeface="Times New Roman" pitchFamily="18" charset="0"/>
              </a:rPr>
              <a:t>Explore</a:t>
            </a:r>
            <a:r>
              <a:rPr lang="ar-EG" sz="2000" dirty="0">
                <a:latin typeface="Times New Roman" pitchFamily="18" charset="0"/>
                <a:cs typeface="Times New Roman" pitchFamily="18" charset="0"/>
              </a:rPr>
              <a:t> والأمر </a:t>
            </a:r>
            <a:r>
              <a:rPr lang="en-US" sz="2000" dirty="0">
                <a:latin typeface="Times New Roman" pitchFamily="18" charset="0"/>
                <a:cs typeface="Times New Roman" pitchFamily="18" charset="0"/>
              </a:rPr>
              <a:t>Frequencies</a:t>
            </a:r>
          </a:p>
          <a:p>
            <a:pPr marL="609600" indent="-609600" algn="just" rtl="1" eaLnBrk="1" fontAlgn="auto" hangingPunct="1">
              <a:lnSpc>
                <a:spcPct val="150000"/>
              </a:lnSpc>
              <a:spcAft>
                <a:spcPts val="0"/>
              </a:spcAft>
              <a:buClr>
                <a:srgbClr val="FF0000"/>
              </a:buClr>
              <a:buSzPct val="85000"/>
              <a:buFont typeface="Wingdings" pitchFamily="2" charset="2"/>
              <a:buChar char="q"/>
              <a:defRPr/>
            </a:pPr>
            <a:r>
              <a:rPr lang="ar-EG" sz="2000" dirty="0">
                <a:latin typeface="Times New Roman" pitchFamily="18" charset="0"/>
                <a:cs typeface="Times New Roman" pitchFamily="18" charset="0"/>
              </a:rPr>
              <a:t>اختبار التجانس ويعنى ان تباين المجتمعين متساوى وستكون الفروض الاحصائية لها الشكل التالى</a:t>
            </a:r>
          </a:p>
          <a:p>
            <a:pPr marL="609600" indent="-609600" algn="just" rtl="1" eaLnBrk="1" fontAlgn="auto" hangingPunct="1">
              <a:lnSpc>
                <a:spcPct val="150000"/>
              </a:lnSpc>
              <a:spcAft>
                <a:spcPts val="0"/>
              </a:spcAft>
              <a:buClr>
                <a:srgbClr val="FF0000"/>
              </a:buClr>
              <a:buSzPct val="85000"/>
              <a:buFont typeface="Wingdings" pitchFamily="2" charset="2"/>
              <a:buChar char="q"/>
              <a:defRPr/>
            </a:pPr>
            <a:endParaRPr lang="ar-EG" sz="20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rgbClr val="FF0000"/>
              </a:buClr>
              <a:buSzPct val="85000"/>
              <a:buFont typeface="Wingdings" pitchFamily="2" charset="2"/>
              <a:buChar char="q"/>
              <a:defRPr/>
            </a:pPr>
            <a:endParaRPr lang="ar-EG" sz="2000" dirty="0">
              <a:latin typeface="Times New Roman" pitchFamily="18" charset="0"/>
              <a:cs typeface="Times New Roman" pitchFamily="18" charset="0"/>
            </a:endParaRPr>
          </a:p>
          <a:p>
            <a:pPr marL="609600" indent="-609600" algn="just" rtl="1" eaLnBrk="1" fontAlgn="auto" hangingPunct="1">
              <a:lnSpc>
                <a:spcPct val="150000"/>
              </a:lnSpc>
              <a:spcAft>
                <a:spcPts val="0"/>
              </a:spcAft>
              <a:buClr>
                <a:srgbClr val="FF0000"/>
              </a:buClr>
              <a:buSzPct val="85000"/>
              <a:buFont typeface="Wingdings" pitchFamily="2" charset="2"/>
              <a:buChar char="q"/>
              <a:defRPr/>
            </a:pPr>
            <a:r>
              <a:rPr lang="ar-EG" sz="2000" dirty="0">
                <a:latin typeface="Times New Roman" pitchFamily="18" charset="0"/>
                <a:cs typeface="Times New Roman" pitchFamily="18" charset="0"/>
              </a:rPr>
              <a:t>اذا تم قبول فرض العدم فهذا يعنى ان هناك تجانس لذا سوف نستمر فى الاختبار اما اذا تم رفض فرض العدم فيعنى عدم وجود تجانس لذا لا يجوز اجراء الاختبار.</a:t>
            </a:r>
            <a:endParaRPr lang="en-US" sz="2000" dirty="0">
              <a:latin typeface="Times New Roman" pitchFamily="18" charset="0"/>
              <a:cs typeface="Times New Roman" pitchFamily="18" charset="0"/>
            </a:endParaRPr>
          </a:p>
        </p:txBody>
      </p:sp>
      <p:graphicFrame>
        <p:nvGraphicFramePr>
          <p:cNvPr id="94212" name="Object 4"/>
          <p:cNvGraphicFramePr>
            <a:graphicFrameLocks noChangeAspect="1"/>
          </p:cNvGraphicFramePr>
          <p:nvPr>
            <p:ph sz="half" idx="2"/>
          </p:nvPr>
        </p:nvGraphicFramePr>
        <p:xfrm>
          <a:off x="2819400" y="4510088"/>
          <a:ext cx="3122613" cy="423862"/>
        </p:xfrm>
        <a:graphic>
          <a:graphicData uri="http://schemas.openxmlformats.org/presentationml/2006/ole">
            <p:oleObj spid="_x0000_s7170" name="Equation" r:id="rId3" imgW="1777680" imgH="241200" progId="Equation.3">
              <p:embed/>
            </p:oleObj>
          </a:graphicData>
        </a:graphic>
      </p:graphicFrame>
      <p:sp>
        <p:nvSpPr>
          <p:cNvPr id="5" name="Slide Number Placeholder 4"/>
          <p:cNvSpPr>
            <a:spLocks noGrp="1"/>
          </p:cNvSpPr>
          <p:nvPr>
            <p:ph type="sldNum" sz="quarter" idx="11"/>
          </p:nvPr>
        </p:nvSpPr>
        <p:spPr/>
        <p:txBody>
          <a:bodyPr/>
          <a:lstStyle/>
          <a:p>
            <a:pPr>
              <a:defRPr/>
            </a:pPr>
            <a:fld id="{040FBEDF-AE63-4D35-9410-D54CB0AB327F}"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box(in)">
                                      <p:cBhvr>
                                        <p:cTn id="7" dur="500"/>
                                        <p:tgtEl>
                                          <p:spTgt spid="94210"/>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4211">
                                            <p:txEl>
                                              <p:pRg st="0" end="0"/>
                                            </p:txEl>
                                          </p:spTgt>
                                        </p:tgtEl>
                                        <p:attrNameLst>
                                          <p:attrName>style.visibility</p:attrName>
                                        </p:attrNameLst>
                                      </p:cBhvr>
                                      <p:to>
                                        <p:strVal val="visible"/>
                                      </p:to>
                                    </p:set>
                                    <p:animEffect transition="in" filter="box(in)">
                                      <p:cBhvr>
                                        <p:cTn id="11" dur="500"/>
                                        <p:tgtEl>
                                          <p:spTgt spid="94211">
                                            <p:txEl>
                                              <p:pRg st="0" end="0"/>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box(in)">
                                      <p:cBhvr>
                                        <p:cTn id="15" dur="500"/>
                                        <p:tgtEl>
                                          <p:spTgt spid="94211">
                                            <p:txEl>
                                              <p:pRg st="1" end="1"/>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Effect transition="in" filter="box(in)">
                                      <p:cBhvr>
                                        <p:cTn id="19" dur="500"/>
                                        <p:tgtEl>
                                          <p:spTgt spid="94211">
                                            <p:txEl>
                                              <p:pRg st="2" end="2"/>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94211">
                                            <p:txEl>
                                              <p:pRg st="3" end="3"/>
                                            </p:txEl>
                                          </p:spTgt>
                                        </p:tgtEl>
                                        <p:attrNameLst>
                                          <p:attrName>style.visibility</p:attrName>
                                        </p:attrNameLst>
                                      </p:cBhvr>
                                      <p:to>
                                        <p:strVal val="visible"/>
                                      </p:to>
                                    </p:set>
                                    <p:animEffect transition="in" filter="box(in)">
                                      <p:cBhvr>
                                        <p:cTn id="23" dur="500"/>
                                        <p:tgtEl>
                                          <p:spTgt spid="942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4211">
                                            <p:txEl>
                                              <p:pRg st="4" end="4"/>
                                            </p:txEl>
                                          </p:spTgt>
                                        </p:tgtEl>
                                        <p:attrNameLst>
                                          <p:attrName>style.visibility</p:attrName>
                                        </p:attrNameLst>
                                      </p:cBhvr>
                                      <p:to>
                                        <p:strVal val="visible"/>
                                      </p:to>
                                    </p:set>
                                    <p:animEffect transition="in" filter="box(in)">
                                      <p:cBhvr>
                                        <p:cTn id="28" dur="500"/>
                                        <p:tgtEl>
                                          <p:spTgt spid="9421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4211">
                                            <p:txEl>
                                              <p:pRg st="5" end="5"/>
                                            </p:txEl>
                                          </p:spTgt>
                                        </p:tgtEl>
                                        <p:attrNameLst>
                                          <p:attrName>style.visibility</p:attrName>
                                        </p:attrNameLst>
                                      </p:cBhvr>
                                      <p:to>
                                        <p:strVal val="visible"/>
                                      </p:to>
                                    </p:set>
                                    <p:animEffect transition="in" filter="box(in)">
                                      <p:cBhvr>
                                        <p:cTn id="33" dur="500"/>
                                        <p:tgtEl>
                                          <p:spTgt spid="94211">
                                            <p:txEl>
                                              <p:pRg st="5" end="5"/>
                                            </p:txEl>
                                          </p:spTgt>
                                        </p:tgtEl>
                                      </p:cBhvr>
                                    </p:animEffect>
                                  </p:childTnLst>
                                </p:cTn>
                              </p:par>
                            </p:childTnLst>
                          </p:cTn>
                        </p:par>
                        <p:par>
                          <p:cTn id="34" fill="hold">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94211">
                                            <p:txEl>
                                              <p:pRg st="6" end="6"/>
                                            </p:txEl>
                                          </p:spTgt>
                                        </p:tgtEl>
                                        <p:attrNameLst>
                                          <p:attrName>style.visibility</p:attrName>
                                        </p:attrNameLst>
                                      </p:cBhvr>
                                      <p:to>
                                        <p:strVal val="visible"/>
                                      </p:to>
                                    </p:set>
                                    <p:animEffect transition="in" filter="box(in)">
                                      <p:cBhvr>
                                        <p:cTn id="37" dur="500"/>
                                        <p:tgtEl>
                                          <p:spTgt spid="94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94212"/>
                                        </p:tgtEl>
                                        <p:attrNameLst>
                                          <p:attrName>style.visibility</p:attrName>
                                        </p:attrNameLst>
                                      </p:cBhvr>
                                      <p:to>
                                        <p:strVal val="visible"/>
                                      </p:to>
                                    </p:set>
                                    <p:animEffect transition="in" filter="box(in)">
                                      <p:cBhvr>
                                        <p:cTn id="42" dur="500"/>
                                        <p:tgtEl>
                                          <p:spTgt spid="942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4211">
                                            <p:txEl>
                                              <p:pRg st="9" end="9"/>
                                            </p:txEl>
                                          </p:spTgt>
                                        </p:tgtEl>
                                        <p:attrNameLst>
                                          <p:attrName>style.visibility</p:attrName>
                                        </p:attrNameLst>
                                      </p:cBhvr>
                                      <p:to>
                                        <p:strVal val="visible"/>
                                      </p:to>
                                    </p:set>
                                    <p:animEffect transition="in" filter="box(in)">
                                      <p:cBhvr>
                                        <p:cTn id="47" dur="500"/>
                                        <p:tgtEl>
                                          <p:spTgt spid="942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sz="half" idx="1"/>
          </p:nvPr>
        </p:nvSpPr>
        <p:spPr>
          <a:xfrm>
            <a:off x="457200" y="762000"/>
            <a:ext cx="8153400" cy="5562600"/>
          </a:xfrm>
        </p:spPr>
        <p:txBody>
          <a:bodyPr>
            <a:normAutofit fontScale="77500" lnSpcReduction="20000"/>
          </a:bodyPr>
          <a:lstStyle/>
          <a:p>
            <a:pPr marL="274320" indent="-274320" algn="just" rtl="1" eaLnBrk="1" fontAlgn="auto" hangingPunct="1">
              <a:lnSpc>
                <a:spcPct val="160000"/>
              </a:lnSpc>
              <a:spcAft>
                <a:spcPts val="0"/>
              </a:spcAft>
              <a:buClr>
                <a:srgbClr val="FF0000"/>
              </a:buClr>
              <a:buFont typeface="Wingdings" pitchFamily="2" charset="2"/>
              <a:buChar char="q"/>
              <a:defRPr/>
            </a:pPr>
            <a:r>
              <a:rPr lang="ar-EG" sz="2200" b="1" u="sng" dirty="0">
                <a:effectLst>
                  <a:outerShdw blurRad="38100" dist="38100" dir="2700000" algn="tl">
                    <a:srgbClr val="C0C0C0"/>
                  </a:outerShdw>
                </a:effectLst>
                <a:latin typeface="Times New Roman" pitchFamily="18" charset="0"/>
                <a:cs typeface="Times New Roman" pitchFamily="18" charset="0"/>
              </a:rPr>
              <a:t>تمرين:</a:t>
            </a:r>
            <a:r>
              <a:rPr lang="ar-EG" sz="2200" dirty="0">
                <a:latin typeface="Times New Roman" pitchFamily="18" charset="0"/>
                <a:cs typeface="Times New Roman" pitchFamily="18" charset="0"/>
              </a:rPr>
              <a:t> </a:t>
            </a:r>
          </a:p>
          <a:p>
            <a:pPr marL="274320" indent="-274320" algn="just" rtl="1" eaLnBrk="1" fontAlgn="auto" hangingPunct="1">
              <a:lnSpc>
                <a:spcPct val="160000"/>
              </a:lnSpc>
              <a:spcAft>
                <a:spcPts val="0"/>
              </a:spcAft>
              <a:buClr>
                <a:srgbClr val="FF0000"/>
              </a:buClr>
              <a:buFont typeface="Wingdings" pitchFamily="2" charset="2"/>
              <a:buNone/>
              <a:defRPr/>
            </a:pPr>
            <a:r>
              <a:rPr lang="ar-EG" sz="2200" dirty="0">
                <a:latin typeface="Times New Roman" pitchFamily="18" charset="0"/>
                <a:cs typeface="Times New Roman" pitchFamily="18" charset="0"/>
              </a:rPr>
              <a:t>بفرض ان لدينا عينتين من الطلاب وتم تسجيل درجاتهم فى مقرر الاحصاء كالتالى</a:t>
            </a:r>
          </a:p>
          <a:p>
            <a:pPr marL="274320" indent="-274320" algn="just" rtl="1" eaLnBrk="1" fontAlgn="auto" hangingPunct="1">
              <a:lnSpc>
                <a:spcPct val="160000"/>
              </a:lnSpc>
              <a:spcAft>
                <a:spcPts val="0"/>
              </a:spcAft>
              <a:buClr>
                <a:srgbClr val="FF0000"/>
              </a:buClr>
              <a:buFont typeface="Wingdings" pitchFamily="2" charset="2"/>
              <a:buChar char="q"/>
              <a:defRPr/>
            </a:pPr>
            <a:endParaRPr lang="en-US" sz="2200" dirty="0">
              <a:latin typeface="Times New Roman" pitchFamily="18" charset="0"/>
              <a:cs typeface="Times New Roman" pitchFamily="18" charset="0"/>
            </a:endParaRPr>
          </a:p>
          <a:p>
            <a:pPr marL="274320" indent="-274320" algn="just" rtl="1" eaLnBrk="1" fontAlgn="auto" hangingPunct="1">
              <a:lnSpc>
                <a:spcPct val="160000"/>
              </a:lnSpc>
              <a:spcAft>
                <a:spcPts val="0"/>
              </a:spcAft>
              <a:buClr>
                <a:srgbClr val="FF0000"/>
              </a:buClr>
              <a:buFont typeface="Wingdings" pitchFamily="2" charset="2"/>
              <a:buChar char="q"/>
              <a:defRPr/>
            </a:pPr>
            <a:endParaRPr lang="en-US" sz="2200" dirty="0">
              <a:latin typeface="Times New Roman" pitchFamily="18" charset="0"/>
              <a:cs typeface="Times New Roman" pitchFamily="18" charset="0"/>
            </a:endParaRPr>
          </a:p>
          <a:p>
            <a:pPr marL="274320" indent="-274320" algn="just" rtl="1" eaLnBrk="1" fontAlgn="auto" hangingPunct="1">
              <a:lnSpc>
                <a:spcPct val="160000"/>
              </a:lnSpc>
              <a:spcAft>
                <a:spcPts val="0"/>
              </a:spcAft>
              <a:buClr>
                <a:srgbClr val="FF0000"/>
              </a:buClr>
              <a:buFont typeface="Wingdings" pitchFamily="2" charset="2"/>
              <a:buChar char="q"/>
              <a:defRPr/>
            </a:pPr>
            <a:endParaRPr lang="ar-EG" sz="2200" dirty="0">
              <a:latin typeface="Times New Roman" pitchFamily="18" charset="0"/>
              <a:cs typeface="Times New Roman" pitchFamily="18" charset="0"/>
            </a:endParaRPr>
          </a:p>
          <a:p>
            <a:pPr marL="274320" indent="-274320" algn="just" rtl="1" eaLnBrk="1" fontAlgn="auto" hangingPunct="1">
              <a:lnSpc>
                <a:spcPct val="160000"/>
              </a:lnSpc>
              <a:spcAft>
                <a:spcPts val="0"/>
              </a:spcAft>
              <a:buClr>
                <a:srgbClr val="FF0000"/>
              </a:buClr>
              <a:buFont typeface="Wingdings" pitchFamily="2" charset="2"/>
              <a:buNone/>
              <a:defRPr/>
            </a:pPr>
            <a:r>
              <a:rPr lang="ar-EG" sz="2200" dirty="0">
                <a:latin typeface="Times New Roman" pitchFamily="18" charset="0"/>
                <a:cs typeface="Times New Roman" pitchFamily="18" charset="0"/>
              </a:rPr>
              <a:t>والمطلوب معرفة هل هناك فرق بين مستوى التحصيل للمجموعتين ام لا؟</a:t>
            </a:r>
          </a:p>
          <a:p>
            <a:pPr marL="274320" indent="-274320" algn="just" rtl="1" eaLnBrk="1" fontAlgn="auto" hangingPunct="1">
              <a:lnSpc>
                <a:spcPct val="160000"/>
              </a:lnSpc>
              <a:spcAft>
                <a:spcPts val="0"/>
              </a:spcAft>
              <a:buClr>
                <a:srgbClr val="FF0000"/>
              </a:buClr>
              <a:buFont typeface="Wingdings" pitchFamily="2" charset="2"/>
              <a:buNone/>
              <a:defRPr/>
            </a:pPr>
            <a:r>
              <a:rPr lang="ar-EG" sz="2200" b="1" u="sng" dirty="0">
                <a:effectLst>
                  <a:outerShdw blurRad="38100" dist="38100" dir="2700000" algn="tl">
                    <a:srgbClr val="C0C0C0"/>
                  </a:outerShdw>
                </a:effectLst>
                <a:latin typeface="Times New Roman" pitchFamily="18" charset="0"/>
                <a:cs typeface="Times New Roman" pitchFamily="18" charset="0"/>
              </a:rPr>
              <a:t>الحل:</a:t>
            </a:r>
          </a:p>
          <a:p>
            <a:pPr marL="274320" indent="-274320" algn="just" rtl="1" eaLnBrk="1" fontAlgn="auto" hangingPunct="1">
              <a:lnSpc>
                <a:spcPct val="160000"/>
              </a:lnSpc>
              <a:spcAft>
                <a:spcPts val="0"/>
              </a:spcAft>
              <a:buClr>
                <a:srgbClr val="FF0000"/>
              </a:buClr>
              <a:buFont typeface="Wingdings" pitchFamily="2" charset="2"/>
              <a:buNone/>
              <a:defRPr/>
            </a:pPr>
            <a:r>
              <a:rPr lang="ar-EG" sz="2200" dirty="0">
                <a:latin typeface="Times New Roman" pitchFamily="18" charset="0"/>
                <a:cs typeface="Times New Roman" pitchFamily="18" charset="0"/>
              </a:rPr>
              <a:t>1- من الواضح ان حجم العينات اقل من 30</a:t>
            </a:r>
          </a:p>
          <a:p>
            <a:pPr marL="274320" indent="-274320" algn="just" rtl="1" eaLnBrk="1" fontAlgn="auto" hangingPunct="1">
              <a:lnSpc>
                <a:spcPct val="160000"/>
              </a:lnSpc>
              <a:spcAft>
                <a:spcPts val="0"/>
              </a:spcAft>
              <a:buClr>
                <a:srgbClr val="FF0000"/>
              </a:buClr>
              <a:buFont typeface="Wingdings" pitchFamily="2" charset="2"/>
              <a:buNone/>
              <a:defRPr/>
            </a:pPr>
            <a:r>
              <a:rPr lang="ar-EG" sz="2200" dirty="0">
                <a:latin typeface="Times New Roman" pitchFamily="18" charset="0"/>
                <a:cs typeface="Times New Roman" pitchFamily="18" charset="0"/>
              </a:rPr>
              <a:t>2- العينات مستقله</a:t>
            </a:r>
          </a:p>
          <a:p>
            <a:pPr marL="274320" indent="-274320" algn="just" rtl="1" eaLnBrk="1" fontAlgn="auto" hangingPunct="1">
              <a:lnSpc>
                <a:spcPct val="160000"/>
              </a:lnSpc>
              <a:spcAft>
                <a:spcPts val="0"/>
              </a:spcAft>
              <a:buClr>
                <a:srgbClr val="FF0000"/>
              </a:buClr>
              <a:buFont typeface="Wingdings" pitchFamily="2" charset="2"/>
              <a:buNone/>
              <a:defRPr/>
            </a:pPr>
            <a:r>
              <a:rPr lang="ar-EG" sz="2200" dirty="0">
                <a:latin typeface="Times New Roman" pitchFamily="18" charset="0"/>
                <a:cs typeface="Times New Roman" pitchFamily="18" charset="0"/>
              </a:rPr>
              <a:t>3- يجب اختبار هل المجتمعات لها التوزيع الطبيعى ام لا كما يلى</a:t>
            </a:r>
          </a:p>
          <a:p>
            <a:pPr marL="274320" indent="-274320" algn="just" rtl="1" eaLnBrk="1" fontAlgn="auto" hangingPunct="1">
              <a:lnSpc>
                <a:spcPct val="160000"/>
              </a:lnSpc>
              <a:spcAft>
                <a:spcPts val="0"/>
              </a:spcAft>
              <a:buClr>
                <a:srgbClr val="FF0000"/>
              </a:buClr>
              <a:buSzPct val="80000"/>
              <a:buFont typeface="Wingdings" pitchFamily="2" charset="2"/>
              <a:buChar char="Ø"/>
              <a:defRPr/>
            </a:pPr>
            <a:r>
              <a:rPr lang="ar-EG" sz="2200" dirty="0">
                <a:latin typeface="Times New Roman" pitchFamily="18" charset="0"/>
                <a:cs typeface="Times New Roman" pitchFamily="18" charset="0"/>
              </a:rPr>
              <a:t>سنقوم بادخال البيانات فى متغيرين احداهما يسمى </a:t>
            </a:r>
            <a:r>
              <a:rPr lang="en-US" sz="2200" dirty="0">
                <a:solidFill>
                  <a:srgbClr val="FF3300"/>
                </a:solidFill>
                <a:latin typeface="Times New Roman" pitchFamily="18" charset="0"/>
                <a:cs typeface="Times New Roman" pitchFamily="18" charset="0"/>
              </a:rPr>
              <a:t>Factor</a:t>
            </a:r>
            <a:r>
              <a:rPr lang="ar-EG" sz="2200" dirty="0">
                <a:latin typeface="Times New Roman" pitchFamily="18" charset="0"/>
                <a:cs typeface="Times New Roman" pitchFamily="18" charset="0"/>
              </a:rPr>
              <a:t> والأخر </a:t>
            </a:r>
            <a:r>
              <a:rPr lang="en-US" sz="2200" dirty="0">
                <a:solidFill>
                  <a:srgbClr val="FF3300"/>
                </a:solidFill>
                <a:latin typeface="Times New Roman" pitchFamily="18" charset="0"/>
                <a:cs typeface="Times New Roman" pitchFamily="18" charset="0"/>
              </a:rPr>
              <a:t>Data</a:t>
            </a:r>
            <a:r>
              <a:rPr lang="ar-EG" sz="2200" dirty="0">
                <a:latin typeface="Times New Roman" pitchFamily="18" charset="0"/>
                <a:cs typeface="Times New Roman" pitchFamily="18" charset="0"/>
              </a:rPr>
              <a:t> حيث تحتوى </a:t>
            </a:r>
            <a:r>
              <a:rPr lang="en-US" sz="2200" dirty="0">
                <a:solidFill>
                  <a:srgbClr val="FF3300"/>
                </a:solidFill>
                <a:latin typeface="Times New Roman" pitchFamily="18" charset="0"/>
                <a:cs typeface="Times New Roman" pitchFamily="18" charset="0"/>
              </a:rPr>
              <a:t>data</a:t>
            </a:r>
            <a:r>
              <a:rPr lang="ar-EG" sz="2200" dirty="0">
                <a:latin typeface="Times New Roman" pitchFamily="18" charset="0"/>
                <a:cs typeface="Times New Roman" pitchFamily="18" charset="0"/>
              </a:rPr>
              <a:t> على القراءات فى العينتين والمتغير</a:t>
            </a:r>
            <a:r>
              <a:rPr lang="en-US" sz="2200" dirty="0">
                <a:solidFill>
                  <a:srgbClr val="FF3300"/>
                </a:solidFill>
                <a:latin typeface="Times New Roman" pitchFamily="18" charset="0"/>
                <a:cs typeface="Times New Roman" pitchFamily="18" charset="0"/>
              </a:rPr>
              <a:t>factor</a:t>
            </a:r>
            <a:r>
              <a:rPr lang="ar-EG" sz="2200" dirty="0">
                <a:latin typeface="Times New Roman" pitchFamily="18" charset="0"/>
                <a:cs typeface="Times New Roman" pitchFamily="18" charset="0"/>
              </a:rPr>
              <a:t> يحتوى الرقم </a:t>
            </a:r>
            <a:r>
              <a:rPr lang="en-US" sz="2200" dirty="0">
                <a:latin typeface="Times New Roman" pitchFamily="18" charset="0"/>
                <a:cs typeface="Times New Roman" pitchFamily="18" charset="0"/>
              </a:rPr>
              <a:t>1</a:t>
            </a:r>
            <a:r>
              <a:rPr lang="ar-EG" sz="2200" dirty="0">
                <a:latin typeface="Times New Roman" pitchFamily="18" charset="0"/>
                <a:cs typeface="Times New Roman" pitchFamily="18" charset="0"/>
              </a:rPr>
              <a:t> اذا كانت القيمة فى المتغير </a:t>
            </a:r>
            <a:r>
              <a:rPr lang="en-US" sz="2200" dirty="0">
                <a:solidFill>
                  <a:srgbClr val="FF3300"/>
                </a:solidFill>
                <a:latin typeface="Times New Roman" pitchFamily="18" charset="0"/>
                <a:cs typeface="Times New Roman" pitchFamily="18" charset="0"/>
              </a:rPr>
              <a:t>data</a:t>
            </a:r>
            <a:r>
              <a:rPr lang="ar-EG" sz="2200" dirty="0">
                <a:latin typeface="Times New Roman" pitchFamily="18" charset="0"/>
                <a:cs typeface="Times New Roman" pitchFamily="18" charset="0"/>
              </a:rPr>
              <a:t> من العينة الاولى والرقم </a:t>
            </a:r>
            <a:r>
              <a:rPr lang="en-US" sz="2200" dirty="0">
                <a:latin typeface="Times New Roman" pitchFamily="18" charset="0"/>
                <a:cs typeface="Times New Roman" pitchFamily="18" charset="0"/>
              </a:rPr>
              <a:t>2</a:t>
            </a:r>
            <a:r>
              <a:rPr lang="ar-EG" sz="2200" dirty="0">
                <a:latin typeface="Times New Roman" pitchFamily="18" charset="0"/>
                <a:cs typeface="Times New Roman" pitchFamily="18" charset="0"/>
              </a:rPr>
              <a:t> اذا كانت القيمة من العينة الثانية، كالتالى</a:t>
            </a:r>
            <a:endParaRPr lang="en-US" sz="2200" dirty="0">
              <a:latin typeface="Times New Roman" pitchFamily="18" charset="0"/>
              <a:cs typeface="Times New Roman" pitchFamily="18" charset="0"/>
            </a:endParaRPr>
          </a:p>
        </p:txBody>
      </p:sp>
      <p:graphicFrame>
        <p:nvGraphicFramePr>
          <p:cNvPr id="95235" name="Group 3"/>
          <p:cNvGraphicFramePr>
            <a:graphicFrameLocks noGrp="1"/>
          </p:cNvGraphicFramePr>
          <p:nvPr>
            <p:ph sz="half" idx="2"/>
          </p:nvPr>
        </p:nvGraphicFramePr>
        <p:xfrm>
          <a:off x="914400" y="1652588"/>
          <a:ext cx="6918325" cy="806450"/>
        </p:xfrm>
        <a:graphic>
          <a:graphicData uri="http://schemas.openxmlformats.org/drawingml/2006/table">
            <a:tbl>
              <a:tblPr/>
              <a:tblGrid>
                <a:gridCol w="1689100"/>
                <a:gridCol w="581025"/>
                <a:gridCol w="581025"/>
                <a:gridCol w="581025"/>
                <a:gridCol w="581025"/>
                <a:gridCol w="581025"/>
                <a:gridCol w="581025"/>
                <a:gridCol w="581025"/>
                <a:gridCol w="581025"/>
                <a:gridCol w="581025"/>
              </a:tblGrid>
              <a:tr h="4032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FF3300"/>
                          </a:solidFill>
                          <a:effectLst/>
                          <a:latin typeface="Arial" charset="0"/>
                          <a:cs typeface="Arial" charset="0"/>
                        </a:rPr>
                        <a:t>Sample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smtClean="0">
                        <a:ln>
                          <a:noFill/>
                        </a:ln>
                        <a:solidFill>
                          <a:srgbClr val="0000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smtClean="0">
                        <a:ln>
                          <a:noFill/>
                        </a:ln>
                        <a:solidFill>
                          <a:srgbClr val="0000FF"/>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FF3300"/>
                          </a:solidFill>
                          <a:effectLst/>
                          <a:latin typeface="Arial" charset="0"/>
                          <a:cs typeface="Arial" charset="0"/>
                        </a:rPr>
                        <a:t>Sample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rgbClr val="0000FF"/>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00FF"/>
                          </a:solidFill>
                          <a:effectLst/>
                          <a:latin typeface="Arial" charset="0"/>
                          <a:cs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1"/>
          </p:nvPr>
        </p:nvSpPr>
        <p:spPr/>
        <p:txBody>
          <a:bodyPr/>
          <a:lstStyle/>
          <a:p>
            <a:pPr>
              <a:defRPr/>
            </a:pPr>
            <a:fld id="{D01EC49F-41F3-42D8-A48F-C99B0C16D556}" type="slidenum">
              <a:rPr lang="en-US" smtClean="0"/>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Effect transition="in" filter="box(in)">
                                      <p:cBhvr>
                                        <p:cTn id="7" dur="500"/>
                                        <p:tgtEl>
                                          <p:spTgt spid="95234">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5234">
                                            <p:txEl>
                                              <p:pRg st="1" end="1"/>
                                            </p:txEl>
                                          </p:spTgt>
                                        </p:tgtEl>
                                        <p:attrNameLst>
                                          <p:attrName>style.visibility</p:attrName>
                                        </p:attrNameLst>
                                      </p:cBhvr>
                                      <p:to>
                                        <p:strVal val="visible"/>
                                      </p:to>
                                    </p:set>
                                    <p:animEffect transition="in" filter="box(in)">
                                      <p:cBhvr>
                                        <p:cTn id="11" dur="500"/>
                                        <p:tgtEl>
                                          <p:spTgt spid="95234">
                                            <p:txEl>
                                              <p:pRg st="1" end="1"/>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95235"/>
                                        </p:tgtEl>
                                        <p:attrNameLst>
                                          <p:attrName>style.visibility</p:attrName>
                                        </p:attrNameLst>
                                      </p:cBhvr>
                                      <p:to>
                                        <p:strVal val="visible"/>
                                      </p:to>
                                    </p:set>
                                    <p:animEffect transition="in" filter="box(in)">
                                      <p:cBhvr>
                                        <p:cTn id="15" dur="500"/>
                                        <p:tgtEl>
                                          <p:spTgt spid="95235"/>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95234">
                                            <p:txEl>
                                              <p:pRg st="5" end="5"/>
                                            </p:txEl>
                                          </p:spTgt>
                                        </p:tgtEl>
                                        <p:attrNameLst>
                                          <p:attrName>style.visibility</p:attrName>
                                        </p:attrNameLst>
                                      </p:cBhvr>
                                      <p:to>
                                        <p:strVal val="visible"/>
                                      </p:to>
                                    </p:set>
                                    <p:animEffect transition="in" filter="box(in)">
                                      <p:cBhvr>
                                        <p:cTn id="19" dur="500"/>
                                        <p:tgtEl>
                                          <p:spTgt spid="9523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5234">
                                            <p:txEl>
                                              <p:pRg st="6" end="6"/>
                                            </p:txEl>
                                          </p:spTgt>
                                        </p:tgtEl>
                                        <p:attrNameLst>
                                          <p:attrName>style.visibility</p:attrName>
                                        </p:attrNameLst>
                                      </p:cBhvr>
                                      <p:to>
                                        <p:strVal val="visible"/>
                                      </p:to>
                                    </p:set>
                                    <p:animEffect transition="in" filter="box(in)">
                                      <p:cBhvr>
                                        <p:cTn id="24" dur="500"/>
                                        <p:tgtEl>
                                          <p:spTgt spid="95234">
                                            <p:txEl>
                                              <p:pRg st="6" end="6"/>
                                            </p:txEl>
                                          </p:spTgt>
                                        </p:tgtEl>
                                      </p:cBhvr>
                                    </p:animEffec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95234">
                                            <p:txEl>
                                              <p:pRg st="7" end="7"/>
                                            </p:txEl>
                                          </p:spTgt>
                                        </p:tgtEl>
                                        <p:attrNameLst>
                                          <p:attrName>style.visibility</p:attrName>
                                        </p:attrNameLst>
                                      </p:cBhvr>
                                      <p:to>
                                        <p:strVal val="visible"/>
                                      </p:to>
                                    </p:set>
                                    <p:animEffect transition="in" filter="box(in)">
                                      <p:cBhvr>
                                        <p:cTn id="28" dur="500"/>
                                        <p:tgtEl>
                                          <p:spTgt spid="95234">
                                            <p:txEl>
                                              <p:pRg st="7" end="7"/>
                                            </p:txEl>
                                          </p:spTgt>
                                        </p:tgtEl>
                                      </p:cBhvr>
                                    </p:animEffect>
                                  </p:childTnLst>
                                </p:cTn>
                              </p:par>
                            </p:childTnLst>
                          </p:cTn>
                        </p:par>
                        <p:par>
                          <p:cTn id="29" fill="hold">
                            <p:stCondLst>
                              <p:cond delay="1000"/>
                            </p:stCondLst>
                            <p:childTnLst>
                              <p:par>
                                <p:cTn id="30" presetID="4" presetClass="entr" presetSubtype="16" fill="hold" grpId="0" nodeType="afterEffect">
                                  <p:stCondLst>
                                    <p:cond delay="0"/>
                                  </p:stCondLst>
                                  <p:childTnLst>
                                    <p:set>
                                      <p:cBhvr>
                                        <p:cTn id="31" dur="1" fill="hold">
                                          <p:stCondLst>
                                            <p:cond delay="0"/>
                                          </p:stCondLst>
                                        </p:cTn>
                                        <p:tgtEl>
                                          <p:spTgt spid="95234">
                                            <p:txEl>
                                              <p:pRg st="8" end="8"/>
                                            </p:txEl>
                                          </p:spTgt>
                                        </p:tgtEl>
                                        <p:attrNameLst>
                                          <p:attrName>style.visibility</p:attrName>
                                        </p:attrNameLst>
                                      </p:cBhvr>
                                      <p:to>
                                        <p:strVal val="visible"/>
                                      </p:to>
                                    </p:set>
                                    <p:animEffect transition="in" filter="box(in)">
                                      <p:cBhvr>
                                        <p:cTn id="32" dur="500"/>
                                        <p:tgtEl>
                                          <p:spTgt spid="95234">
                                            <p:txEl>
                                              <p:pRg st="8" end="8"/>
                                            </p:txEl>
                                          </p:spTgt>
                                        </p:tgtEl>
                                      </p:cBhvr>
                                    </p:animEffect>
                                  </p:childTnLst>
                                </p:cTn>
                              </p:par>
                            </p:childTnLst>
                          </p:cTn>
                        </p:par>
                        <p:par>
                          <p:cTn id="33" fill="hold">
                            <p:stCondLst>
                              <p:cond delay="1500"/>
                            </p:stCondLst>
                            <p:childTnLst>
                              <p:par>
                                <p:cTn id="34" presetID="4" presetClass="entr" presetSubtype="16" fill="hold" grpId="0" nodeType="afterEffect">
                                  <p:stCondLst>
                                    <p:cond delay="0"/>
                                  </p:stCondLst>
                                  <p:childTnLst>
                                    <p:set>
                                      <p:cBhvr>
                                        <p:cTn id="35" dur="1" fill="hold">
                                          <p:stCondLst>
                                            <p:cond delay="0"/>
                                          </p:stCondLst>
                                        </p:cTn>
                                        <p:tgtEl>
                                          <p:spTgt spid="95234">
                                            <p:txEl>
                                              <p:pRg st="9" end="9"/>
                                            </p:txEl>
                                          </p:spTgt>
                                        </p:tgtEl>
                                        <p:attrNameLst>
                                          <p:attrName>style.visibility</p:attrName>
                                        </p:attrNameLst>
                                      </p:cBhvr>
                                      <p:to>
                                        <p:strVal val="visible"/>
                                      </p:to>
                                    </p:set>
                                    <p:animEffect transition="in" filter="box(in)">
                                      <p:cBhvr>
                                        <p:cTn id="36" dur="500"/>
                                        <p:tgtEl>
                                          <p:spTgt spid="9523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95234">
                                            <p:txEl>
                                              <p:pRg st="10" end="10"/>
                                            </p:txEl>
                                          </p:spTgt>
                                        </p:tgtEl>
                                        <p:attrNameLst>
                                          <p:attrName>style.visibility</p:attrName>
                                        </p:attrNameLst>
                                      </p:cBhvr>
                                      <p:to>
                                        <p:strVal val="visible"/>
                                      </p:to>
                                    </p:set>
                                    <p:animEffect transition="in" filter="box(in)">
                                      <p:cBhvr>
                                        <p:cTn id="41" dur="500"/>
                                        <p:tgtEl>
                                          <p:spTgt spid="9523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idx="1"/>
          </p:nvPr>
        </p:nvSpPr>
        <p:spPr>
          <a:xfrm>
            <a:off x="4724400" y="762000"/>
            <a:ext cx="3657600" cy="5715000"/>
          </a:xfrm>
        </p:spPr>
        <p:txBody>
          <a:bodyPr>
            <a:normAutofit fontScale="92500" lnSpcReduction="20000"/>
          </a:bodyPr>
          <a:lstStyle/>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لاجراء اختبار الطبيعية على البيانات </a:t>
            </a:r>
            <a:r>
              <a:rPr lang="en-US" sz="2400" dirty="0">
                <a:solidFill>
                  <a:srgbClr val="FF3300"/>
                </a:solidFill>
                <a:latin typeface="Times New Roman" pitchFamily="18" charset="0"/>
                <a:cs typeface="Times New Roman" pitchFamily="18" charset="0"/>
              </a:rPr>
              <a:t>data</a:t>
            </a:r>
            <a:r>
              <a:rPr lang="ar-EG" sz="2400" dirty="0">
                <a:latin typeface="Times New Roman" pitchFamily="18" charset="0"/>
                <a:cs typeface="Times New Roman" pitchFamily="18" charset="0"/>
              </a:rPr>
              <a:t> سوف نقوم بالخطوتين التاليتين:</a:t>
            </a:r>
          </a:p>
          <a:p>
            <a:pPr marL="274320" indent="-274320" algn="r" rtl="1" eaLnBrk="1" fontAlgn="auto" hangingPunct="1">
              <a:lnSpc>
                <a:spcPct val="150000"/>
              </a:lnSpc>
              <a:spcAft>
                <a:spcPts val="0"/>
              </a:spcAft>
              <a:buClr>
                <a:schemeClr val="accent3"/>
              </a:buClr>
              <a:buFont typeface="Wingdings" pitchFamily="2" charset="2"/>
              <a:buNone/>
              <a:defRPr/>
            </a:pPr>
            <a:r>
              <a:rPr lang="ar-EG" sz="2400" u="sng" dirty="0">
                <a:solidFill>
                  <a:srgbClr val="FF0000"/>
                </a:solidFill>
                <a:latin typeface="Times New Roman" pitchFamily="18" charset="0"/>
                <a:cs typeface="Times New Roman" pitchFamily="18" charset="0"/>
              </a:rPr>
              <a:t>الخطوه الاولى:</a:t>
            </a: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1- من قائمة </a:t>
            </a:r>
            <a:r>
              <a:rPr lang="en-US" sz="2400" dirty="0">
                <a:solidFill>
                  <a:srgbClr val="FF3300"/>
                </a:solidFill>
                <a:latin typeface="Times New Roman" pitchFamily="18" charset="0"/>
                <a:cs typeface="Times New Roman" pitchFamily="18" charset="0"/>
              </a:rPr>
              <a:t>Data</a:t>
            </a:r>
            <a:r>
              <a:rPr lang="ar-EG" sz="2400" dirty="0">
                <a:latin typeface="Times New Roman" pitchFamily="18" charset="0"/>
                <a:cs typeface="Times New Roman" pitchFamily="18" charset="0"/>
              </a:rPr>
              <a:t> نختار </a:t>
            </a:r>
            <a:r>
              <a:rPr lang="en-US" sz="2400" dirty="0">
                <a:solidFill>
                  <a:srgbClr val="FF3300"/>
                </a:solidFill>
                <a:latin typeface="Times New Roman" pitchFamily="18" charset="0"/>
                <a:cs typeface="Times New Roman" pitchFamily="18" charset="0"/>
              </a:rPr>
              <a:t>Split File</a:t>
            </a:r>
            <a:r>
              <a:rPr lang="ar-EG" sz="2400" dirty="0">
                <a:latin typeface="Times New Roman" pitchFamily="18" charset="0"/>
                <a:cs typeface="Times New Roman" pitchFamily="18" charset="0"/>
              </a:rPr>
              <a:t> </a:t>
            </a: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2- تظهر الشاشة التالية نختار</a:t>
            </a:r>
            <a:r>
              <a:rPr lang="en-US" sz="2400" dirty="0">
                <a:solidFill>
                  <a:srgbClr val="FF3300"/>
                </a:solidFill>
                <a:latin typeface="Times New Roman" pitchFamily="18" charset="0"/>
                <a:cs typeface="Times New Roman" pitchFamily="18" charset="0"/>
              </a:rPr>
              <a:t>Compare groups</a:t>
            </a:r>
            <a:r>
              <a:rPr lang="ar-EG" sz="2400" dirty="0">
                <a:latin typeface="Times New Roman" pitchFamily="18" charset="0"/>
                <a:cs typeface="Times New Roman" pitchFamily="18" charset="0"/>
              </a:rPr>
              <a:t> وننقل المتغير</a:t>
            </a:r>
            <a:r>
              <a:rPr lang="en-US" sz="2400" dirty="0">
                <a:solidFill>
                  <a:srgbClr val="FF3300"/>
                </a:solidFill>
                <a:latin typeface="Times New Roman" pitchFamily="18" charset="0"/>
                <a:cs typeface="Times New Roman" pitchFamily="18" charset="0"/>
              </a:rPr>
              <a:t>Factor</a:t>
            </a:r>
            <a:r>
              <a:rPr lang="ar-EG" sz="2400" dirty="0">
                <a:latin typeface="Times New Roman" pitchFamily="18" charset="0"/>
                <a:cs typeface="Times New Roman" pitchFamily="18" charset="0"/>
              </a:rPr>
              <a:t> لخانة </a:t>
            </a:r>
            <a:r>
              <a:rPr lang="en-US" sz="2400" dirty="0">
                <a:solidFill>
                  <a:srgbClr val="FF3300"/>
                </a:solidFill>
                <a:latin typeface="Times New Roman" pitchFamily="18" charset="0"/>
                <a:cs typeface="Times New Roman" pitchFamily="18" charset="0"/>
              </a:rPr>
              <a:t>Groups Based on</a:t>
            </a:r>
            <a:endParaRPr lang="ar-EG" sz="2400" dirty="0">
              <a:solidFill>
                <a:srgbClr val="FF3300"/>
              </a:solidFill>
              <a:latin typeface="Times New Roman" pitchFamily="18" charset="0"/>
              <a:cs typeface="Times New Roman" pitchFamily="18" charset="0"/>
            </a:endParaRP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3- نختار </a:t>
            </a:r>
            <a:r>
              <a:rPr lang="en-US" sz="2400" dirty="0">
                <a:solidFill>
                  <a:srgbClr val="FF3300"/>
                </a:solidFill>
                <a:latin typeface="Times New Roman" pitchFamily="18" charset="0"/>
                <a:cs typeface="Times New Roman" pitchFamily="18" charset="0"/>
              </a:rPr>
              <a:t>Ok</a:t>
            </a:r>
            <a:r>
              <a:rPr lang="ar-EG" sz="2400" dirty="0">
                <a:latin typeface="Times New Roman" pitchFamily="18" charset="0"/>
                <a:cs typeface="Times New Roman" pitchFamily="18" charset="0"/>
              </a:rPr>
              <a:t> سيتم تقسيم البيانات لمجموعتين تبعا للمتغير</a:t>
            </a:r>
            <a:r>
              <a:rPr lang="en-US" sz="2400" dirty="0">
                <a:solidFill>
                  <a:srgbClr val="FF3300"/>
                </a:solidFill>
                <a:latin typeface="Times New Roman" pitchFamily="18" charset="0"/>
                <a:cs typeface="Times New Roman" pitchFamily="18" charset="0"/>
              </a:rPr>
              <a:t>Factor</a:t>
            </a:r>
            <a:r>
              <a:rPr lang="en-US" sz="2400" dirty="0">
                <a:latin typeface="Times New Roman" pitchFamily="18" charset="0"/>
                <a:cs typeface="Times New Roman" pitchFamily="18" charset="0"/>
              </a:rPr>
              <a:t> </a:t>
            </a:r>
            <a:r>
              <a:rPr lang="ar-EG" sz="2400" dirty="0">
                <a:latin typeface="Times New Roman" pitchFamily="18" charset="0"/>
                <a:cs typeface="Times New Roman" pitchFamily="18" charset="0"/>
              </a:rPr>
              <a:t> وهو تقسيم غير ظاهرى</a:t>
            </a: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0596385E-7814-4374-A6DA-63922D8255C8}" type="slidenum">
              <a:rPr lang="en-US"/>
              <a:pPr>
                <a:defRPr/>
              </a:pPr>
              <a:t>42</a:t>
            </a:fld>
            <a:endParaRPr lang="en-US"/>
          </a:p>
        </p:txBody>
      </p:sp>
      <p:pic>
        <p:nvPicPr>
          <p:cNvPr id="96259" name="Picture 3"/>
          <p:cNvPicPr>
            <a:picLocks noChangeAspect="1" noChangeArrowheads="1"/>
          </p:cNvPicPr>
          <p:nvPr/>
        </p:nvPicPr>
        <p:blipFill>
          <a:blip r:embed="rId2"/>
          <a:srcRect/>
          <a:stretch>
            <a:fillRect/>
          </a:stretch>
        </p:blipFill>
        <p:spPr bwMode="auto">
          <a:xfrm>
            <a:off x="1752600" y="685800"/>
            <a:ext cx="1752600" cy="2895600"/>
          </a:xfrm>
          <a:prstGeom prst="rect">
            <a:avLst/>
          </a:prstGeom>
          <a:noFill/>
          <a:ln w="9525">
            <a:noFill/>
            <a:miter lim="800000"/>
            <a:headEnd/>
            <a:tailEnd/>
          </a:ln>
        </p:spPr>
      </p:pic>
      <p:pic>
        <p:nvPicPr>
          <p:cNvPr id="96260" name="Picture 4"/>
          <p:cNvPicPr>
            <a:picLocks noChangeAspect="1" noChangeArrowheads="1"/>
          </p:cNvPicPr>
          <p:nvPr/>
        </p:nvPicPr>
        <p:blipFill>
          <a:blip r:embed="rId3"/>
          <a:srcRect/>
          <a:stretch>
            <a:fillRect/>
          </a:stretch>
        </p:blipFill>
        <p:spPr bwMode="auto">
          <a:xfrm>
            <a:off x="381000" y="3810000"/>
            <a:ext cx="43434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ox(in)">
                                      <p:cBhvr>
                                        <p:cTn id="7" dur="500"/>
                                        <p:tgtEl>
                                          <p:spTgt spid="9625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6258">
                                            <p:txEl>
                                              <p:pRg st="0" end="0"/>
                                            </p:txEl>
                                          </p:spTgt>
                                        </p:tgtEl>
                                        <p:attrNameLst>
                                          <p:attrName>style.visibility</p:attrName>
                                        </p:attrNameLst>
                                      </p:cBhvr>
                                      <p:to>
                                        <p:strVal val="visible"/>
                                      </p:to>
                                    </p:set>
                                    <p:animEffect transition="in" filter="box(in)">
                                      <p:cBhvr>
                                        <p:cTn id="11" dur="500"/>
                                        <p:tgtEl>
                                          <p:spTgt spid="9625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6258">
                                            <p:txEl>
                                              <p:pRg st="1" end="1"/>
                                            </p:txEl>
                                          </p:spTgt>
                                        </p:tgtEl>
                                        <p:attrNameLst>
                                          <p:attrName>style.visibility</p:attrName>
                                        </p:attrNameLst>
                                      </p:cBhvr>
                                      <p:to>
                                        <p:strVal val="visible"/>
                                      </p:to>
                                    </p:set>
                                    <p:animEffect transition="in" filter="box(in)">
                                      <p:cBhvr>
                                        <p:cTn id="16" dur="500"/>
                                        <p:tgtEl>
                                          <p:spTgt spid="9625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6258">
                                            <p:txEl>
                                              <p:pRg st="2" end="2"/>
                                            </p:txEl>
                                          </p:spTgt>
                                        </p:tgtEl>
                                        <p:attrNameLst>
                                          <p:attrName>style.visibility</p:attrName>
                                        </p:attrNameLst>
                                      </p:cBhvr>
                                      <p:to>
                                        <p:strVal val="visible"/>
                                      </p:to>
                                    </p:set>
                                    <p:animEffect transition="in" filter="box(in)">
                                      <p:cBhvr>
                                        <p:cTn id="21" dur="500"/>
                                        <p:tgtEl>
                                          <p:spTgt spid="96258">
                                            <p:txEl>
                                              <p:pRg st="2" end="2"/>
                                            </p:txEl>
                                          </p:spTgt>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96258">
                                            <p:txEl>
                                              <p:pRg st="3" end="3"/>
                                            </p:txEl>
                                          </p:spTgt>
                                        </p:tgtEl>
                                        <p:attrNameLst>
                                          <p:attrName>style.visibility</p:attrName>
                                        </p:attrNameLst>
                                      </p:cBhvr>
                                      <p:to>
                                        <p:strVal val="visible"/>
                                      </p:to>
                                    </p:set>
                                    <p:animEffect transition="in" filter="box(in)">
                                      <p:cBhvr>
                                        <p:cTn id="25" dur="500"/>
                                        <p:tgtEl>
                                          <p:spTgt spid="9625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6258">
                                            <p:txEl>
                                              <p:pRg st="4" end="4"/>
                                            </p:txEl>
                                          </p:spTgt>
                                        </p:tgtEl>
                                        <p:attrNameLst>
                                          <p:attrName>style.visibility</p:attrName>
                                        </p:attrNameLst>
                                      </p:cBhvr>
                                      <p:to>
                                        <p:strVal val="visible"/>
                                      </p:to>
                                    </p:set>
                                    <p:animEffect transition="in" filter="box(in)">
                                      <p:cBhvr>
                                        <p:cTn id="30" dur="500"/>
                                        <p:tgtEl>
                                          <p:spTgt spid="96258">
                                            <p:txEl>
                                              <p:pRg st="4" end="4"/>
                                            </p:txEl>
                                          </p:spTgt>
                                        </p:tgtEl>
                                      </p:cBhvr>
                                    </p:animEffect>
                                  </p:childTnLst>
                                </p:cTn>
                              </p:par>
                            </p:childTnLst>
                          </p:cTn>
                        </p:par>
                        <p:par>
                          <p:cTn id="31" fill="hold">
                            <p:stCondLst>
                              <p:cond delay="500"/>
                            </p:stCondLst>
                            <p:childTnLst>
                              <p:par>
                                <p:cTn id="32" presetID="4" presetClass="entr" presetSubtype="16" fill="hold" nodeType="afterEffect">
                                  <p:stCondLst>
                                    <p:cond delay="0"/>
                                  </p:stCondLst>
                                  <p:childTnLst>
                                    <p:set>
                                      <p:cBhvr>
                                        <p:cTn id="33" dur="1" fill="hold">
                                          <p:stCondLst>
                                            <p:cond delay="0"/>
                                          </p:stCondLst>
                                        </p:cTn>
                                        <p:tgtEl>
                                          <p:spTgt spid="96260"/>
                                        </p:tgtEl>
                                        <p:attrNameLst>
                                          <p:attrName>style.visibility</p:attrName>
                                        </p:attrNameLst>
                                      </p:cBhvr>
                                      <p:to>
                                        <p:strVal val="visible"/>
                                      </p:to>
                                    </p:set>
                                    <p:animEffect transition="in" filter="box(in)">
                                      <p:cBhvr>
                                        <p:cTn id="34" dur="5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a:xfrm>
            <a:off x="304800" y="762000"/>
            <a:ext cx="8382000" cy="2743200"/>
          </a:xfrm>
        </p:spPr>
        <p:txBody>
          <a:bodyPr>
            <a:normAutofit fontScale="85000" lnSpcReduction="20000"/>
          </a:bodyPr>
          <a:lstStyle/>
          <a:p>
            <a:pPr marL="274320" indent="-274320" algn="r" rtl="1" eaLnBrk="1" fontAlgn="auto" hangingPunct="1">
              <a:lnSpc>
                <a:spcPct val="150000"/>
              </a:lnSpc>
              <a:spcAft>
                <a:spcPts val="0"/>
              </a:spcAft>
              <a:buClr>
                <a:schemeClr val="accent3"/>
              </a:buClr>
              <a:buFont typeface="Wingdings" pitchFamily="2" charset="2"/>
              <a:buNone/>
              <a:defRPr/>
            </a:pPr>
            <a:r>
              <a:rPr lang="ar-EG" sz="2400" u="sng" dirty="0">
                <a:solidFill>
                  <a:srgbClr val="FF0000"/>
                </a:solidFill>
                <a:latin typeface="Times New Roman" pitchFamily="18" charset="0"/>
                <a:cs typeface="Times New Roman" pitchFamily="18" charset="0"/>
              </a:rPr>
              <a:t>الخطوه الثانية:</a:t>
            </a: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1- من قائمة </a:t>
            </a:r>
            <a:r>
              <a:rPr lang="en-US" sz="2400" dirty="0">
                <a:solidFill>
                  <a:srgbClr val="FF3300"/>
                </a:solidFill>
                <a:latin typeface="Times New Roman" pitchFamily="18" charset="0"/>
                <a:cs typeface="Times New Roman" pitchFamily="18" charset="0"/>
              </a:rPr>
              <a:t>Analyze</a:t>
            </a:r>
            <a:r>
              <a:rPr lang="ar-EG" sz="2400" dirty="0">
                <a:latin typeface="Times New Roman" pitchFamily="18" charset="0"/>
                <a:cs typeface="Times New Roman" pitchFamily="18" charset="0"/>
              </a:rPr>
              <a:t> نختار </a:t>
            </a:r>
            <a:r>
              <a:rPr lang="en-US" sz="2400" dirty="0">
                <a:solidFill>
                  <a:srgbClr val="FF3300"/>
                </a:solidFill>
                <a:latin typeface="Times New Roman" pitchFamily="18" charset="0"/>
                <a:cs typeface="Times New Roman" pitchFamily="18" charset="0"/>
              </a:rPr>
              <a:t>Descriptive Statistics</a:t>
            </a:r>
            <a:r>
              <a:rPr lang="ar-EG" sz="2400" dirty="0">
                <a:latin typeface="Times New Roman" pitchFamily="18" charset="0"/>
                <a:cs typeface="Times New Roman" pitchFamily="18" charset="0"/>
              </a:rPr>
              <a:t> ثم نضغط</a:t>
            </a:r>
            <a:r>
              <a:rPr lang="en-US" sz="2400" dirty="0">
                <a:solidFill>
                  <a:srgbClr val="FF3300"/>
                </a:solidFill>
                <a:latin typeface="Times New Roman" pitchFamily="18" charset="0"/>
                <a:cs typeface="Times New Roman" pitchFamily="18" charset="0"/>
              </a:rPr>
              <a:t>Explore </a:t>
            </a:r>
            <a:r>
              <a:rPr lang="ar-EG" sz="2400" dirty="0">
                <a:solidFill>
                  <a:srgbClr val="FF3300"/>
                </a:solidFill>
                <a:latin typeface="Times New Roman" pitchFamily="18" charset="0"/>
                <a:cs typeface="Times New Roman" pitchFamily="18" charset="0"/>
              </a:rPr>
              <a:t> </a:t>
            </a: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2- تظهر الشاشة التالية ننقل المتغير </a:t>
            </a:r>
            <a:r>
              <a:rPr lang="en-US" sz="2400" dirty="0">
                <a:solidFill>
                  <a:srgbClr val="FF3300"/>
                </a:solidFill>
                <a:latin typeface="Times New Roman" pitchFamily="18" charset="0"/>
                <a:cs typeface="Times New Roman" pitchFamily="18" charset="0"/>
              </a:rPr>
              <a:t>Data</a:t>
            </a:r>
            <a:r>
              <a:rPr lang="ar-EG" sz="2400" dirty="0">
                <a:latin typeface="Times New Roman" pitchFamily="18" charset="0"/>
                <a:cs typeface="Times New Roman" pitchFamily="18" charset="0"/>
              </a:rPr>
              <a:t> لخانة </a:t>
            </a:r>
            <a:r>
              <a:rPr lang="en-US" sz="2400" dirty="0">
                <a:solidFill>
                  <a:srgbClr val="FF3300"/>
                </a:solidFill>
                <a:latin typeface="Times New Roman" pitchFamily="18" charset="0"/>
                <a:cs typeface="Times New Roman" pitchFamily="18" charset="0"/>
              </a:rPr>
              <a:t>Dependent List</a:t>
            </a:r>
            <a:r>
              <a:rPr lang="en-US" sz="2400" dirty="0">
                <a:latin typeface="Times New Roman" pitchFamily="18" charset="0"/>
                <a:cs typeface="Times New Roman" pitchFamily="18" charset="0"/>
              </a:rPr>
              <a:t> </a:t>
            </a:r>
            <a:r>
              <a:rPr lang="ar-EG" sz="2400" dirty="0">
                <a:latin typeface="Times New Roman" pitchFamily="18" charset="0"/>
                <a:cs typeface="Times New Roman" pitchFamily="18" charset="0"/>
              </a:rPr>
              <a:t> وننقل المتغير</a:t>
            </a:r>
            <a:r>
              <a:rPr lang="en-US" sz="2400" dirty="0">
                <a:solidFill>
                  <a:srgbClr val="FF3300"/>
                </a:solidFill>
                <a:latin typeface="Times New Roman" pitchFamily="18" charset="0"/>
                <a:cs typeface="Times New Roman" pitchFamily="18" charset="0"/>
              </a:rPr>
              <a:t>Factor</a:t>
            </a:r>
            <a:r>
              <a:rPr lang="ar-EG" sz="2400" dirty="0">
                <a:latin typeface="Times New Roman" pitchFamily="18" charset="0"/>
                <a:cs typeface="Times New Roman" pitchFamily="18" charset="0"/>
              </a:rPr>
              <a:t> لخانة </a:t>
            </a:r>
            <a:r>
              <a:rPr lang="en-US" sz="2400" dirty="0">
                <a:solidFill>
                  <a:srgbClr val="FF3300"/>
                </a:solidFill>
                <a:latin typeface="Times New Roman" pitchFamily="18" charset="0"/>
                <a:cs typeface="Times New Roman" pitchFamily="18" charset="0"/>
              </a:rPr>
              <a:t>Factor List</a:t>
            </a:r>
            <a:endParaRPr lang="ar-EG" sz="2400" dirty="0">
              <a:solidFill>
                <a:srgbClr val="FF3300"/>
              </a:solidFill>
              <a:latin typeface="Times New Roman" pitchFamily="18" charset="0"/>
              <a:cs typeface="Times New Roman" pitchFamily="18" charset="0"/>
            </a:endParaRPr>
          </a:p>
          <a:p>
            <a:pPr marL="274320" indent="-274320" algn="r" rtl="1" eaLnBrk="1" fontAlgn="auto" hangingPunct="1">
              <a:lnSpc>
                <a:spcPct val="150000"/>
              </a:lnSpc>
              <a:spcAft>
                <a:spcPts val="0"/>
              </a:spcAft>
              <a:buClr>
                <a:schemeClr val="accent3"/>
              </a:buClr>
              <a:buFont typeface="Wingdings" pitchFamily="2" charset="2"/>
              <a:buNone/>
              <a:defRPr/>
            </a:pPr>
            <a:r>
              <a:rPr lang="ar-EG" sz="2400" dirty="0">
                <a:latin typeface="Times New Roman" pitchFamily="18" charset="0"/>
                <a:cs typeface="Times New Roman" pitchFamily="18" charset="0"/>
              </a:rPr>
              <a:t>3- نختار</a:t>
            </a:r>
            <a:r>
              <a:rPr lang="ar-EG" sz="2400" dirty="0">
                <a:solidFill>
                  <a:srgbClr val="FF3300"/>
                </a:solidFill>
                <a:latin typeface="Times New Roman" pitchFamily="18" charset="0"/>
                <a:cs typeface="Times New Roman" pitchFamily="18" charset="0"/>
              </a:rPr>
              <a:t> </a:t>
            </a:r>
            <a:r>
              <a:rPr lang="en-US" sz="2400" dirty="0">
                <a:solidFill>
                  <a:srgbClr val="FF3300"/>
                </a:solidFill>
                <a:latin typeface="Times New Roman" pitchFamily="18" charset="0"/>
                <a:cs typeface="Times New Roman" pitchFamily="18" charset="0"/>
              </a:rPr>
              <a:t>Plots</a:t>
            </a:r>
            <a:r>
              <a:rPr lang="ar-EG" sz="2400" dirty="0">
                <a:latin typeface="Times New Roman" pitchFamily="18" charset="0"/>
                <a:cs typeface="Times New Roman" pitchFamily="18" charset="0"/>
              </a:rPr>
              <a:t> ثم نحدد الاختيار </a:t>
            </a:r>
            <a:r>
              <a:rPr lang="en-US" sz="2400" dirty="0">
                <a:solidFill>
                  <a:srgbClr val="FF3300"/>
                </a:solidFill>
                <a:latin typeface="Times New Roman" pitchFamily="18" charset="0"/>
                <a:cs typeface="Times New Roman" pitchFamily="18" charset="0"/>
              </a:rPr>
              <a:t>Normality plots with tests</a:t>
            </a:r>
            <a:r>
              <a:rPr lang="ar-EG" sz="2400" dirty="0">
                <a:latin typeface="Times New Roman" pitchFamily="18" charset="0"/>
                <a:cs typeface="Times New Roman" pitchFamily="18" charset="0"/>
              </a:rPr>
              <a:t> </a:t>
            </a:r>
            <a:r>
              <a:rPr lang="ar-EG" sz="2400" dirty="0" smtClean="0">
                <a:latin typeface="Times New Roman" pitchFamily="18" charset="0"/>
                <a:cs typeface="Times New Roman" pitchFamily="18" charset="0"/>
              </a:rPr>
              <a:t>سو</a:t>
            </a:r>
            <a:r>
              <a:rPr lang="ar-SA" sz="2400" dirty="0" smtClean="0">
                <a:latin typeface="Times New Roman" pitchFamily="18" charset="0"/>
                <a:cs typeface="Times New Roman" pitchFamily="18" charset="0"/>
              </a:rPr>
              <a:t>ف</a:t>
            </a:r>
            <a:r>
              <a:rPr lang="ar-EG" sz="2400" dirty="0" smtClean="0">
                <a:latin typeface="Times New Roman" pitchFamily="18" charset="0"/>
                <a:cs typeface="Times New Roman" pitchFamily="18" charset="0"/>
              </a:rPr>
              <a:t> </a:t>
            </a:r>
            <a:r>
              <a:rPr lang="ar-EG" sz="2400" dirty="0">
                <a:latin typeface="Times New Roman" pitchFamily="18" charset="0"/>
                <a:cs typeface="Times New Roman" pitchFamily="18" charset="0"/>
              </a:rPr>
              <a:t>نختار </a:t>
            </a:r>
            <a:r>
              <a:rPr lang="en-US" sz="2400" dirty="0">
                <a:solidFill>
                  <a:srgbClr val="FF3300"/>
                </a:solidFill>
                <a:latin typeface="Times New Roman" pitchFamily="18" charset="0"/>
                <a:cs typeface="Times New Roman" pitchFamily="18" charset="0"/>
              </a:rPr>
              <a:t>Continue</a:t>
            </a:r>
            <a:r>
              <a:rPr lang="ar-EG" sz="2400" dirty="0">
                <a:latin typeface="Times New Roman" pitchFamily="18" charset="0"/>
                <a:cs typeface="Times New Roman" pitchFamily="18" charset="0"/>
              </a:rPr>
              <a:t> نعود للشاشة السابقة ثم نختار </a:t>
            </a:r>
            <a:r>
              <a:rPr lang="en-US" sz="2400" dirty="0">
                <a:solidFill>
                  <a:srgbClr val="FF3300"/>
                </a:solidFill>
                <a:latin typeface="Times New Roman" pitchFamily="18" charset="0"/>
                <a:cs typeface="Times New Roman" pitchFamily="18" charset="0"/>
              </a:rPr>
              <a:t>Ok</a:t>
            </a:r>
            <a:r>
              <a:rPr lang="ar-EG" sz="2400" dirty="0">
                <a:latin typeface="Times New Roman" pitchFamily="18" charset="0"/>
                <a:cs typeface="Times New Roman" pitchFamily="18" charset="0"/>
              </a:rPr>
              <a:t> تظهر النتائج التالية</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F6997927-60E6-4719-A5E6-143E9FE17565}" type="slidenum">
              <a:rPr lang="en-US"/>
              <a:pPr>
                <a:defRPr/>
              </a:pPr>
              <a:t>43</a:t>
            </a:fld>
            <a:endParaRPr lang="en-US"/>
          </a:p>
        </p:txBody>
      </p:sp>
      <p:pic>
        <p:nvPicPr>
          <p:cNvPr id="97283" name="Picture 3"/>
          <p:cNvPicPr>
            <a:picLocks noChangeAspect="1" noChangeArrowheads="1"/>
          </p:cNvPicPr>
          <p:nvPr/>
        </p:nvPicPr>
        <p:blipFill>
          <a:blip r:embed="rId2"/>
          <a:srcRect/>
          <a:stretch>
            <a:fillRect/>
          </a:stretch>
        </p:blipFill>
        <p:spPr bwMode="auto">
          <a:xfrm>
            <a:off x="228600" y="3505200"/>
            <a:ext cx="4629150" cy="2714625"/>
          </a:xfrm>
          <a:prstGeom prst="rect">
            <a:avLst/>
          </a:prstGeom>
          <a:noFill/>
          <a:ln w="9525">
            <a:noFill/>
            <a:miter lim="800000"/>
            <a:headEnd/>
            <a:tailEnd/>
          </a:ln>
        </p:spPr>
      </p:pic>
      <p:pic>
        <p:nvPicPr>
          <p:cNvPr id="97284" name="Picture 4"/>
          <p:cNvPicPr>
            <a:picLocks noChangeAspect="1" noChangeArrowheads="1"/>
          </p:cNvPicPr>
          <p:nvPr/>
        </p:nvPicPr>
        <p:blipFill>
          <a:blip r:embed="rId3"/>
          <a:srcRect/>
          <a:stretch>
            <a:fillRect/>
          </a:stretch>
        </p:blipFill>
        <p:spPr bwMode="auto">
          <a:xfrm>
            <a:off x="5257800" y="3505200"/>
            <a:ext cx="3390900" cy="2552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box(in)">
                                      <p:cBhvr>
                                        <p:cTn id="7" dur="500"/>
                                        <p:tgtEl>
                                          <p:spTgt spid="97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7282">
                                            <p:txEl>
                                              <p:pRg st="1" end="1"/>
                                            </p:txEl>
                                          </p:spTgt>
                                        </p:tgtEl>
                                        <p:attrNameLst>
                                          <p:attrName>style.visibility</p:attrName>
                                        </p:attrNameLst>
                                      </p:cBhvr>
                                      <p:to>
                                        <p:strVal val="visible"/>
                                      </p:to>
                                    </p:set>
                                    <p:animEffect transition="in" filter="box(in)">
                                      <p:cBhvr>
                                        <p:cTn id="12" dur="500"/>
                                        <p:tgtEl>
                                          <p:spTgt spid="97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7282">
                                            <p:txEl>
                                              <p:pRg st="2" end="2"/>
                                            </p:txEl>
                                          </p:spTgt>
                                        </p:tgtEl>
                                        <p:attrNameLst>
                                          <p:attrName>style.visibility</p:attrName>
                                        </p:attrNameLst>
                                      </p:cBhvr>
                                      <p:to>
                                        <p:strVal val="visible"/>
                                      </p:to>
                                    </p:set>
                                    <p:animEffect transition="in" filter="box(in)">
                                      <p:cBhvr>
                                        <p:cTn id="17" dur="500"/>
                                        <p:tgtEl>
                                          <p:spTgt spid="97282">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97283"/>
                                        </p:tgtEl>
                                        <p:attrNameLst>
                                          <p:attrName>style.visibility</p:attrName>
                                        </p:attrNameLst>
                                      </p:cBhvr>
                                      <p:to>
                                        <p:strVal val="visible"/>
                                      </p:to>
                                    </p:set>
                                    <p:animEffect transition="in" filter="box(in)">
                                      <p:cBhvr>
                                        <p:cTn id="21" dur="500"/>
                                        <p:tgtEl>
                                          <p:spTgt spid="9728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7282">
                                            <p:txEl>
                                              <p:pRg st="3" end="3"/>
                                            </p:txEl>
                                          </p:spTgt>
                                        </p:tgtEl>
                                        <p:attrNameLst>
                                          <p:attrName>style.visibility</p:attrName>
                                        </p:attrNameLst>
                                      </p:cBhvr>
                                      <p:to>
                                        <p:strVal val="visible"/>
                                      </p:to>
                                    </p:set>
                                    <p:animEffect transition="in" filter="box(in)">
                                      <p:cBhvr>
                                        <p:cTn id="26" dur="500"/>
                                        <p:tgtEl>
                                          <p:spTgt spid="97282">
                                            <p:txEl>
                                              <p:pRg st="3" end="3"/>
                                            </p:txEl>
                                          </p:spTgt>
                                        </p:tgtEl>
                                      </p:cBhvr>
                                    </p:animEffect>
                                  </p:childTnLst>
                                </p:cTn>
                              </p:par>
                            </p:childTnLst>
                          </p:cTn>
                        </p:par>
                        <p:par>
                          <p:cTn id="27" fill="hold">
                            <p:stCondLst>
                              <p:cond delay="500"/>
                            </p:stCondLst>
                            <p:childTnLst>
                              <p:par>
                                <p:cTn id="28" presetID="4" presetClass="entr" presetSubtype="16" fill="hold" nodeType="afterEffect">
                                  <p:stCondLst>
                                    <p:cond delay="0"/>
                                  </p:stCondLst>
                                  <p:childTnLst>
                                    <p:set>
                                      <p:cBhvr>
                                        <p:cTn id="29" dur="1" fill="hold">
                                          <p:stCondLst>
                                            <p:cond delay="0"/>
                                          </p:stCondLst>
                                        </p:cTn>
                                        <p:tgtEl>
                                          <p:spTgt spid="97284"/>
                                        </p:tgtEl>
                                        <p:attrNameLst>
                                          <p:attrName>style.visibility</p:attrName>
                                        </p:attrNameLst>
                                      </p:cBhvr>
                                      <p:to>
                                        <p:strVal val="visible"/>
                                      </p:to>
                                    </p:set>
                                    <p:animEffect transition="in" filter="box(in)">
                                      <p:cBhvr>
                                        <p:cTn id="30"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4876800" y="914400"/>
            <a:ext cx="3810000" cy="2133600"/>
          </a:xfrm>
        </p:spPr>
        <p:txBody>
          <a:bodyPr>
            <a:normAutofit fontScale="92500" lnSpcReduction="20000"/>
          </a:bodyPr>
          <a:lstStyle/>
          <a:p>
            <a:pPr marL="274320" indent="-274320" algn="r" rtl="1" eaLnBrk="1" fontAlgn="auto" hangingPunct="1">
              <a:lnSpc>
                <a:spcPct val="150000"/>
              </a:lnSpc>
              <a:spcAft>
                <a:spcPts val="0"/>
              </a:spcAft>
              <a:buClr>
                <a:srgbClr val="FF0000"/>
              </a:buClr>
              <a:buFont typeface="Wingdings" pitchFamily="2" charset="2"/>
              <a:buChar char="q"/>
              <a:defRPr/>
            </a:pPr>
            <a:r>
              <a:rPr lang="ar-EG" sz="2000" dirty="0">
                <a:latin typeface="Times New Roman" pitchFamily="18" charset="0"/>
                <a:cs typeface="Times New Roman" pitchFamily="18" charset="0"/>
              </a:rPr>
              <a:t>نجد من جدول </a:t>
            </a:r>
            <a:r>
              <a:rPr lang="en-US" sz="2000" dirty="0">
                <a:solidFill>
                  <a:srgbClr val="FF3300"/>
                </a:solidFill>
                <a:latin typeface="Times New Roman" pitchFamily="18" charset="0"/>
                <a:cs typeface="Times New Roman" pitchFamily="18" charset="0"/>
              </a:rPr>
              <a:t>Tests of Normality</a:t>
            </a:r>
            <a:r>
              <a:rPr lang="ar-EG" sz="2000" dirty="0">
                <a:latin typeface="Times New Roman" pitchFamily="18" charset="0"/>
                <a:cs typeface="Times New Roman" pitchFamily="18" charset="0"/>
              </a:rPr>
              <a:t> أن قيمة </a:t>
            </a:r>
            <a:r>
              <a:rPr lang="en-US" sz="2000" dirty="0">
                <a:solidFill>
                  <a:srgbClr val="FF3300"/>
                </a:solidFill>
                <a:latin typeface="Times New Roman" pitchFamily="18" charset="0"/>
                <a:cs typeface="Times New Roman" pitchFamily="18" charset="0"/>
              </a:rPr>
              <a:t>Sig.</a:t>
            </a:r>
            <a:r>
              <a:rPr lang="en-US" sz="2000" dirty="0">
                <a:latin typeface="Times New Roman" pitchFamily="18" charset="0"/>
                <a:cs typeface="Times New Roman" pitchFamily="18" charset="0"/>
              </a:rPr>
              <a:t> </a:t>
            </a:r>
            <a:r>
              <a:rPr lang="ar-EG" sz="2000" dirty="0">
                <a:latin typeface="Times New Roman" pitchFamily="18" charset="0"/>
                <a:cs typeface="Times New Roman" pitchFamily="18" charset="0"/>
              </a:rPr>
              <a:t> فى جميع الحالات اكبر من </a:t>
            </a:r>
            <a:r>
              <a:rPr lang="en-US" sz="2000" dirty="0">
                <a:solidFill>
                  <a:srgbClr val="FF3300"/>
                </a:solidFill>
                <a:latin typeface="Times New Roman" pitchFamily="18" charset="0"/>
                <a:cs typeface="Times New Roman" pitchFamily="18" charset="0"/>
              </a:rPr>
              <a:t>0.05</a:t>
            </a:r>
            <a:r>
              <a:rPr lang="ar-EG" sz="2000" dirty="0">
                <a:latin typeface="Times New Roman" pitchFamily="18" charset="0"/>
                <a:cs typeface="Times New Roman" pitchFamily="18" charset="0"/>
              </a:rPr>
              <a:t> لذا سوف نقبل فرض العدم القائل ان البيانات لها التوزيع الطبيعى</a:t>
            </a:r>
          </a:p>
          <a:p>
            <a:pPr marL="274320" indent="-274320" algn="r" rtl="1" eaLnBrk="1" fontAlgn="auto" hangingPunct="1">
              <a:lnSpc>
                <a:spcPct val="150000"/>
              </a:lnSpc>
              <a:spcAft>
                <a:spcPts val="0"/>
              </a:spcAft>
              <a:buClr>
                <a:srgbClr val="FF0000"/>
              </a:buClr>
              <a:buFont typeface="Wingdings" pitchFamily="2" charset="2"/>
              <a:buChar char="q"/>
              <a:defRPr/>
            </a:pPr>
            <a:r>
              <a:rPr lang="ar-EG" sz="2000" dirty="0">
                <a:latin typeface="Times New Roman" pitchFamily="18" charset="0"/>
                <a:cs typeface="Times New Roman" pitchFamily="18" charset="0"/>
              </a:rPr>
              <a:t>ويتضح ذلك ايضا من الرسم البيانى التالى</a:t>
            </a:r>
            <a:endParaRPr lang="en-US" sz="20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11321319-34A3-4889-8F6E-9D18E2224569}" type="slidenum">
              <a:rPr lang="en-US"/>
              <a:pPr>
                <a:defRPr/>
              </a:pPr>
              <a:t>44</a:t>
            </a:fld>
            <a:endParaRPr lang="en-US"/>
          </a:p>
        </p:txBody>
      </p:sp>
      <p:pic>
        <p:nvPicPr>
          <p:cNvPr id="98307" name="Picture 3"/>
          <p:cNvPicPr>
            <a:picLocks noChangeAspect="1" noChangeArrowheads="1"/>
          </p:cNvPicPr>
          <p:nvPr/>
        </p:nvPicPr>
        <p:blipFill>
          <a:blip r:embed="rId2"/>
          <a:srcRect/>
          <a:stretch>
            <a:fillRect/>
          </a:stretch>
        </p:blipFill>
        <p:spPr bwMode="auto">
          <a:xfrm>
            <a:off x="457200" y="838200"/>
            <a:ext cx="4324350" cy="2590800"/>
          </a:xfrm>
          <a:prstGeom prst="rect">
            <a:avLst/>
          </a:prstGeom>
          <a:noFill/>
          <a:ln w="9525">
            <a:noFill/>
            <a:miter lim="800000"/>
            <a:headEnd/>
            <a:tailEnd/>
          </a:ln>
        </p:spPr>
      </p:pic>
      <p:pic>
        <p:nvPicPr>
          <p:cNvPr id="98308" name="Picture 4"/>
          <p:cNvPicPr>
            <a:picLocks noChangeAspect="1" noChangeArrowheads="1"/>
          </p:cNvPicPr>
          <p:nvPr/>
        </p:nvPicPr>
        <p:blipFill>
          <a:blip r:embed="rId3"/>
          <a:srcRect/>
          <a:stretch>
            <a:fillRect/>
          </a:stretch>
        </p:blipFill>
        <p:spPr bwMode="auto">
          <a:xfrm>
            <a:off x="304800" y="3429000"/>
            <a:ext cx="4191000" cy="2895600"/>
          </a:xfrm>
          <a:prstGeom prst="rect">
            <a:avLst/>
          </a:prstGeom>
          <a:noFill/>
          <a:ln w="9525">
            <a:noFill/>
            <a:miter lim="800000"/>
            <a:headEnd/>
            <a:tailEnd/>
          </a:ln>
        </p:spPr>
      </p:pic>
      <p:pic>
        <p:nvPicPr>
          <p:cNvPr id="98309" name="Picture 5"/>
          <p:cNvPicPr>
            <a:picLocks noChangeAspect="1" noChangeArrowheads="1"/>
          </p:cNvPicPr>
          <p:nvPr/>
        </p:nvPicPr>
        <p:blipFill>
          <a:blip r:embed="rId4"/>
          <a:srcRect/>
          <a:stretch>
            <a:fillRect/>
          </a:stretch>
        </p:blipFill>
        <p:spPr bwMode="auto">
          <a:xfrm>
            <a:off x="4648200" y="3429000"/>
            <a:ext cx="3781425"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Effect transition="in" filter="box(in)">
                                      <p:cBhvr>
                                        <p:cTn id="7" dur="500"/>
                                        <p:tgtEl>
                                          <p:spTgt spid="98306">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98307"/>
                                        </p:tgtEl>
                                        <p:attrNameLst>
                                          <p:attrName>style.visibility</p:attrName>
                                        </p:attrNameLst>
                                      </p:cBhvr>
                                      <p:to>
                                        <p:strVal val="visible"/>
                                      </p:to>
                                    </p:set>
                                    <p:animEffect transition="in" filter="box(in)">
                                      <p:cBhvr>
                                        <p:cTn id="11" dur="500"/>
                                        <p:tgtEl>
                                          <p:spTgt spid="9830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8306">
                                            <p:txEl>
                                              <p:pRg st="1" end="1"/>
                                            </p:txEl>
                                          </p:spTgt>
                                        </p:tgtEl>
                                        <p:attrNameLst>
                                          <p:attrName>style.visibility</p:attrName>
                                        </p:attrNameLst>
                                      </p:cBhvr>
                                      <p:to>
                                        <p:strVal val="visible"/>
                                      </p:to>
                                    </p:set>
                                    <p:animEffect transition="in" filter="box(in)">
                                      <p:cBhvr>
                                        <p:cTn id="16" dur="500"/>
                                        <p:tgtEl>
                                          <p:spTgt spid="98306">
                                            <p:txEl>
                                              <p:pRg st="1" end="1"/>
                                            </p:txEl>
                                          </p:spTgt>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98308"/>
                                        </p:tgtEl>
                                        <p:attrNameLst>
                                          <p:attrName>style.visibility</p:attrName>
                                        </p:attrNameLst>
                                      </p:cBhvr>
                                      <p:to>
                                        <p:strVal val="visible"/>
                                      </p:to>
                                    </p:set>
                                    <p:animEffect transition="in" filter="box(in)">
                                      <p:cBhvr>
                                        <p:cTn id="20" dur="500"/>
                                        <p:tgtEl>
                                          <p:spTgt spid="98308"/>
                                        </p:tgtEl>
                                      </p:cBhvr>
                                    </p:animEffect>
                                  </p:childTnLst>
                                </p:cTn>
                              </p:par>
                            </p:childTnLst>
                          </p:cTn>
                        </p:par>
                        <p:par>
                          <p:cTn id="21" fill="hold">
                            <p:stCondLst>
                              <p:cond delay="1000"/>
                            </p:stCondLst>
                            <p:childTnLst>
                              <p:par>
                                <p:cTn id="22" presetID="4" presetClass="entr" presetSubtype="16" fill="hold" nodeType="afterEffect">
                                  <p:stCondLst>
                                    <p:cond delay="0"/>
                                  </p:stCondLst>
                                  <p:childTnLst>
                                    <p:set>
                                      <p:cBhvr>
                                        <p:cTn id="23" dur="1" fill="hold">
                                          <p:stCondLst>
                                            <p:cond delay="0"/>
                                          </p:stCondLst>
                                        </p:cTn>
                                        <p:tgtEl>
                                          <p:spTgt spid="98309"/>
                                        </p:tgtEl>
                                        <p:attrNameLst>
                                          <p:attrName>style.visibility</p:attrName>
                                        </p:attrNameLst>
                                      </p:cBhvr>
                                      <p:to>
                                        <p:strVal val="visible"/>
                                      </p:to>
                                    </p:set>
                                    <p:animEffect transition="in" filter="box(in)">
                                      <p:cBhvr>
                                        <p:cTn id="24"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3276600" y="762000"/>
            <a:ext cx="5410200" cy="5562600"/>
          </a:xfrm>
        </p:spPr>
        <p:txBody>
          <a:bodyPr/>
          <a:lstStyle/>
          <a:p>
            <a:pPr algn="r" rtl="1" eaLnBrk="1" hangingPunct="1">
              <a:lnSpc>
                <a:spcPct val="150000"/>
              </a:lnSpc>
              <a:buFont typeface="Wingdings" pitchFamily="2" charset="2"/>
              <a:buNone/>
            </a:pPr>
            <a:r>
              <a:rPr lang="ar-EG" sz="2400" dirty="0" smtClean="0">
                <a:solidFill>
                  <a:srgbClr val="FF0000"/>
                </a:solidFill>
                <a:latin typeface="Times New Roman" pitchFamily="18" charset="0"/>
                <a:ea typeface="Majalla UI"/>
                <a:cs typeface="Times New Roman" pitchFamily="18" charset="0"/>
              </a:rPr>
              <a:t>يجب </a:t>
            </a:r>
            <a:r>
              <a:rPr lang="ar-EG" sz="2400" dirty="0" err="1" smtClean="0">
                <a:solidFill>
                  <a:srgbClr val="FF0000"/>
                </a:solidFill>
                <a:latin typeface="Times New Roman" pitchFamily="18" charset="0"/>
                <a:ea typeface="Majalla UI"/>
                <a:cs typeface="Times New Roman" pitchFamily="18" charset="0"/>
              </a:rPr>
              <a:t>الغاء</a:t>
            </a:r>
            <a:r>
              <a:rPr lang="ar-EG" sz="2400" dirty="0" smtClean="0">
                <a:solidFill>
                  <a:srgbClr val="FF0000"/>
                </a:solidFill>
                <a:latin typeface="Times New Roman" pitchFamily="18" charset="0"/>
                <a:ea typeface="Majalla UI"/>
                <a:cs typeface="Times New Roman" pitchFamily="18" charset="0"/>
              </a:rPr>
              <a:t> التقسيم لبيانات الملف</a:t>
            </a:r>
            <a:r>
              <a:rPr lang="en-US" sz="2400" dirty="0" err="1" smtClean="0">
                <a:solidFill>
                  <a:srgbClr val="FF0000"/>
                </a:solidFill>
                <a:latin typeface="Times New Roman" pitchFamily="18" charset="0"/>
                <a:ea typeface="Majalla UI"/>
                <a:cs typeface="Times New Roman" pitchFamily="18" charset="0"/>
              </a:rPr>
              <a:t>indp_samples</a:t>
            </a:r>
            <a:r>
              <a:rPr lang="en-US" sz="2400" dirty="0" smtClean="0">
                <a:latin typeface="Times New Roman" pitchFamily="18" charset="0"/>
                <a:ea typeface="Majalla UI"/>
                <a:cs typeface="Times New Roman" pitchFamily="18" charset="0"/>
              </a:rPr>
              <a:t> </a:t>
            </a:r>
            <a:r>
              <a:rPr lang="ar-EG" sz="2400" dirty="0" smtClean="0">
                <a:latin typeface="Times New Roman" pitchFamily="18" charset="0"/>
                <a:ea typeface="Majalla UI"/>
                <a:cs typeface="Times New Roman" pitchFamily="18" charset="0"/>
              </a:rPr>
              <a:t> قبل </a:t>
            </a:r>
            <a:r>
              <a:rPr lang="ar-EG" sz="2400" dirty="0" err="1" smtClean="0">
                <a:latin typeface="Times New Roman" pitchFamily="18" charset="0"/>
                <a:ea typeface="Majalla UI"/>
                <a:cs typeface="Times New Roman" pitchFamily="18" charset="0"/>
              </a:rPr>
              <a:t>اجراء</a:t>
            </a:r>
            <a:r>
              <a:rPr lang="ar-EG" sz="2400" dirty="0" smtClean="0">
                <a:latin typeface="Times New Roman" pitchFamily="18" charset="0"/>
                <a:ea typeface="Majalla UI"/>
                <a:cs typeface="Times New Roman" pitchFamily="18" charset="0"/>
              </a:rPr>
              <a:t> </a:t>
            </a:r>
            <a:r>
              <a:rPr lang="ar-EG" sz="2400" dirty="0" err="1" smtClean="0">
                <a:latin typeface="Times New Roman" pitchFamily="18" charset="0"/>
                <a:ea typeface="Majalla UI"/>
                <a:cs typeface="Times New Roman" pitchFamily="18" charset="0"/>
              </a:rPr>
              <a:t>اى</a:t>
            </a:r>
            <a:r>
              <a:rPr lang="ar-EG" sz="2400" dirty="0" smtClean="0">
                <a:latin typeface="Times New Roman" pitchFamily="18" charset="0"/>
                <a:ea typeface="Majalla UI"/>
                <a:cs typeface="Times New Roman" pitchFamily="18" charset="0"/>
              </a:rPr>
              <a:t> عمليه </a:t>
            </a:r>
            <a:r>
              <a:rPr lang="ar-EG" sz="2400" dirty="0" err="1" smtClean="0">
                <a:latin typeface="Times New Roman" pitchFamily="18" charset="0"/>
                <a:ea typeface="Majalla UI"/>
                <a:cs typeface="Times New Roman" pitchFamily="18" charset="0"/>
              </a:rPr>
              <a:t>اخرى</a:t>
            </a:r>
            <a:r>
              <a:rPr lang="ar-EG" sz="2400" dirty="0" smtClean="0">
                <a:latin typeface="Times New Roman" pitchFamily="18" charset="0"/>
                <a:ea typeface="Majalla UI"/>
                <a:cs typeface="Times New Roman" pitchFamily="18" charset="0"/>
              </a:rPr>
              <a:t> على البيانات.</a:t>
            </a:r>
          </a:p>
          <a:p>
            <a:pPr algn="r" rtl="1" eaLnBrk="1" hangingPunct="1">
              <a:lnSpc>
                <a:spcPct val="150000"/>
              </a:lnSpc>
              <a:buFont typeface="Wingdings" pitchFamily="2" charset="2"/>
              <a:buNone/>
            </a:pPr>
            <a:r>
              <a:rPr lang="ar-EG" sz="2400" dirty="0" smtClean="0">
                <a:latin typeface="Times New Roman" pitchFamily="18" charset="0"/>
                <a:ea typeface="Majalla UI"/>
                <a:cs typeface="Times New Roman" pitchFamily="18" charset="0"/>
              </a:rPr>
              <a:t>4- هل المجتمعات المختار منها العينات </a:t>
            </a:r>
            <a:r>
              <a:rPr lang="ar-EG" sz="2400" dirty="0" err="1" smtClean="0">
                <a:latin typeface="Times New Roman" pitchFamily="18" charset="0"/>
                <a:ea typeface="Majalla UI"/>
                <a:cs typeface="Times New Roman" pitchFamily="18" charset="0"/>
              </a:rPr>
              <a:t>متجانسه</a:t>
            </a:r>
            <a:r>
              <a:rPr lang="ar-EG" sz="2400" dirty="0" smtClean="0">
                <a:latin typeface="Times New Roman" pitchFamily="18" charset="0"/>
                <a:ea typeface="Majalla UI"/>
                <a:cs typeface="Times New Roman" pitchFamily="18" charset="0"/>
              </a:rPr>
              <a:t>؟</a:t>
            </a:r>
          </a:p>
          <a:p>
            <a:pPr algn="r" rtl="1" eaLnBrk="1" hangingPunct="1">
              <a:lnSpc>
                <a:spcPct val="150000"/>
              </a:lnSpc>
              <a:buFont typeface="Wingdings" pitchFamily="2" charset="2"/>
              <a:buNone/>
            </a:pPr>
            <a:r>
              <a:rPr lang="ar-EG" sz="2400" dirty="0" smtClean="0">
                <a:latin typeface="Times New Roman" pitchFamily="18" charset="0"/>
                <a:ea typeface="Majalla UI"/>
                <a:cs typeface="Times New Roman" pitchFamily="18" charset="0"/>
              </a:rPr>
              <a:t>1- من قائمة </a:t>
            </a:r>
            <a:r>
              <a:rPr lang="en-US" sz="2400" dirty="0" smtClean="0">
                <a:solidFill>
                  <a:srgbClr val="FF3300"/>
                </a:solidFill>
                <a:latin typeface="Times New Roman" pitchFamily="18" charset="0"/>
                <a:ea typeface="Majalla UI"/>
                <a:cs typeface="Times New Roman" pitchFamily="18" charset="0"/>
              </a:rPr>
              <a:t>Analyze</a:t>
            </a:r>
            <a:r>
              <a:rPr lang="ar-EG" sz="2400" dirty="0" smtClean="0">
                <a:latin typeface="Times New Roman" pitchFamily="18" charset="0"/>
                <a:cs typeface="Times New Roman" pitchFamily="18" charset="0"/>
              </a:rPr>
              <a:t> نختار</a:t>
            </a:r>
            <a:r>
              <a:rPr lang="ar-SA" sz="2400" dirty="0" smtClean="0">
                <a:latin typeface="Times New Roman" pitchFamily="18" charset="0"/>
                <a:cs typeface="Times New Roman" pitchFamily="18" charset="0"/>
              </a:rPr>
              <a:t> </a:t>
            </a:r>
            <a:r>
              <a:rPr lang="en-US" sz="2400" dirty="0" smtClean="0">
                <a:solidFill>
                  <a:srgbClr val="FF3300"/>
                </a:solidFill>
                <a:latin typeface="Times New Roman" pitchFamily="18" charset="0"/>
                <a:cs typeface="Times New Roman" pitchFamily="18" charset="0"/>
              </a:rPr>
              <a:t>Compare Means</a:t>
            </a:r>
            <a:r>
              <a:rPr lang="ar-SA" sz="2400" dirty="0" smtClean="0">
                <a:solidFill>
                  <a:srgbClr val="FF3300"/>
                </a:solidFill>
                <a:latin typeface="Times New Roman" pitchFamily="18" charset="0"/>
                <a:cs typeface="Times New Roman" pitchFamily="18" charset="0"/>
              </a:rPr>
              <a:t> </a:t>
            </a:r>
            <a:r>
              <a:rPr lang="ar-EG" sz="2400" dirty="0" smtClean="0">
                <a:latin typeface="Times New Roman" pitchFamily="18" charset="0"/>
                <a:cs typeface="Times New Roman" pitchFamily="18" charset="0"/>
              </a:rPr>
              <a:t> </a:t>
            </a:r>
          </a:p>
          <a:p>
            <a:pPr algn="r" rtl="1" eaLnBrk="1" hangingPunct="1">
              <a:lnSpc>
                <a:spcPct val="150000"/>
              </a:lnSpc>
              <a:buFont typeface="Wingdings" pitchFamily="2" charset="2"/>
              <a:buNone/>
            </a:pPr>
            <a:r>
              <a:rPr lang="ar-EG" sz="2400" dirty="0" smtClean="0">
                <a:latin typeface="Times New Roman" pitchFamily="18" charset="0"/>
                <a:cs typeface="Times New Roman" pitchFamily="18" charset="0"/>
              </a:rPr>
              <a:t>2- من القائمة </a:t>
            </a:r>
            <a:r>
              <a:rPr lang="ar-EG" sz="2400" dirty="0" err="1" smtClean="0">
                <a:latin typeface="Times New Roman" pitchFamily="18" charset="0"/>
                <a:cs typeface="Times New Roman" pitchFamily="18" charset="0"/>
              </a:rPr>
              <a:t>المنسدله</a:t>
            </a:r>
            <a:r>
              <a:rPr lang="ar-EG" sz="2400" dirty="0" smtClean="0">
                <a:latin typeface="Times New Roman" pitchFamily="18" charset="0"/>
                <a:cs typeface="Times New Roman" pitchFamily="18" charset="0"/>
              </a:rPr>
              <a:t> نختار </a:t>
            </a:r>
            <a:r>
              <a:rPr lang="en-US" sz="2400" dirty="0" smtClean="0">
                <a:solidFill>
                  <a:srgbClr val="FF3300"/>
                </a:solidFill>
                <a:latin typeface="Times New Roman" pitchFamily="18" charset="0"/>
                <a:cs typeface="Times New Roman" pitchFamily="18" charset="0"/>
              </a:rPr>
              <a:t>Independent Sample T Test</a:t>
            </a:r>
          </a:p>
          <a:p>
            <a:pPr algn="r" rtl="1" eaLnBrk="1" hangingPunct="1">
              <a:lnSpc>
                <a:spcPct val="150000"/>
              </a:lnSpc>
              <a:buFont typeface="Wingdings" pitchFamily="2" charset="2"/>
              <a:buNone/>
            </a:pPr>
            <a:r>
              <a:rPr lang="ar-EG" sz="2400" dirty="0" smtClean="0">
                <a:latin typeface="Times New Roman" pitchFamily="18" charset="0"/>
                <a:cs typeface="Times New Roman" pitchFamily="18" charset="0"/>
              </a:rPr>
              <a:t>3- ننقل المتغير</a:t>
            </a:r>
            <a:r>
              <a:rPr lang="en-US" sz="2400" dirty="0" smtClean="0">
                <a:solidFill>
                  <a:srgbClr val="FF3300"/>
                </a:solidFill>
                <a:latin typeface="Times New Roman" pitchFamily="18" charset="0"/>
                <a:cs typeface="Times New Roman" pitchFamily="18" charset="0"/>
              </a:rPr>
              <a:t>Data</a:t>
            </a:r>
            <a:r>
              <a:rPr lang="en-US" sz="2400" dirty="0" smtClean="0">
                <a:latin typeface="Times New Roman" pitchFamily="18" charset="0"/>
                <a:cs typeface="Times New Roman" pitchFamily="18" charset="0"/>
              </a:rPr>
              <a:t> </a:t>
            </a:r>
            <a:r>
              <a:rPr lang="ar-EG" sz="2400" dirty="0" smtClean="0">
                <a:latin typeface="Times New Roman" pitchFamily="18" charset="0"/>
                <a:cs typeface="Times New Roman" pitchFamily="18" charset="0"/>
              </a:rPr>
              <a:t> لخانة </a:t>
            </a:r>
            <a:r>
              <a:rPr lang="en-US" sz="2400" dirty="0" smtClean="0">
                <a:solidFill>
                  <a:srgbClr val="FF3300"/>
                </a:solidFill>
                <a:latin typeface="Times New Roman" pitchFamily="18" charset="0"/>
                <a:cs typeface="Times New Roman" pitchFamily="18" charset="0"/>
              </a:rPr>
              <a:t>Test variable(s)</a:t>
            </a:r>
            <a:r>
              <a:rPr lang="ar-EG" sz="2400" dirty="0" smtClean="0">
                <a:solidFill>
                  <a:srgbClr val="FF3300"/>
                </a:solidFill>
                <a:latin typeface="Times New Roman" pitchFamily="18" charset="0"/>
                <a:cs typeface="Times New Roman" pitchFamily="18" charset="0"/>
              </a:rPr>
              <a:t> </a:t>
            </a:r>
          </a:p>
          <a:p>
            <a:pPr algn="r" rtl="1" eaLnBrk="1" hangingPunct="1">
              <a:lnSpc>
                <a:spcPct val="150000"/>
              </a:lnSpc>
              <a:buFont typeface="Wingdings" pitchFamily="2" charset="2"/>
              <a:buNone/>
            </a:pPr>
            <a:r>
              <a:rPr lang="ar-EG" sz="2400" dirty="0" smtClean="0">
                <a:latin typeface="Times New Roman" pitchFamily="18" charset="0"/>
                <a:cs typeface="Times New Roman" pitchFamily="18" charset="0"/>
              </a:rPr>
              <a:t>4- ننقل المتغير</a:t>
            </a:r>
            <a:r>
              <a:rPr lang="en-US" sz="2400" dirty="0" smtClean="0">
                <a:solidFill>
                  <a:srgbClr val="FF3300"/>
                </a:solidFill>
                <a:latin typeface="Times New Roman" pitchFamily="18" charset="0"/>
                <a:cs typeface="Times New Roman" pitchFamily="18" charset="0"/>
              </a:rPr>
              <a:t>Factor</a:t>
            </a:r>
            <a:r>
              <a:rPr lang="ar-EG" sz="2400" dirty="0" smtClean="0">
                <a:latin typeface="Times New Roman" pitchFamily="18" charset="0"/>
                <a:cs typeface="Times New Roman" pitchFamily="18" charset="0"/>
              </a:rPr>
              <a:t> لخانة</a:t>
            </a:r>
            <a:r>
              <a:rPr lang="en-US" sz="2400" dirty="0" smtClean="0">
                <a:solidFill>
                  <a:srgbClr val="FF3300"/>
                </a:solidFill>
                <a:latin typeface="Times New Roman" pitchFamily="18" charset="0"/>
                <a:cs typeface="Times New Roman" pitchFamily="18" charset="0"/>
              </a:rPr>
              <a:t>Grouping Variable:</a:t>
            </a:r>
            <a:r>
              <a:rPr lang="en-US" sz="2400" dirty="0" smtClean="0">
                <a:latin typeface="Times New Roman" pitchFamily="18" charset="0"/>
                <a:cs typeface="Times New Roman" pitchFamily="18" charset="0"/>
              </a:rPr>
              <a:t> </a:t>
            </a:r>
            <a:r>
              <a:rPr lang="ar-EG" sz="2400" dirty="0" smtClean="0">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lstStyle/>
          <a:p>
            <a:pPr>
              <a:defRPr/>
            </a:pPr>
            <a:fld id="{D40280C4-1664-4F22-B45E-5A4D95F4474F}" type="slidenum">
              <a:rPr lang="en-US"/>
              <a:pPr>
                <a:defRPr/>
              </a:pPr>
              <a:t>45</a:t>
            </a:fld>
            <a:endParaRPr lang="en-US"/>
          </a:p>
        </p:txBody>
      </p:sp>
      <p:pic>
        <p:nvPicPr>
          <p:cNvPr id="99331" name="Picture 3"/>
          <p:cNvPicPr>
            <a:picLocks noChangeAspect="1" noChangeArrowheads="1"/>
          </p:cNvPicPr>
          <p:nvPr/>
        </p:nvPicPr>
        <p:blipFill>
          <a:blip r:embed="rId2"/>
          <a:srcRect/>
          <a:stretch>
            <a:fillRect/>
          </a:stretch>
        </p:blipFill>
        <p:spPr bwMode="auto">
          <a:xfrm>
            <a:off x="609600" y="990600"/>
            <a:ext cx="2362200" cy="3048000"/>
          </a:xfrm>
          <a:prstGeom prst="rect">
            <a:avLst/>
          </a:prstGeom>
          <a:noFill/>
          <a:ln w="9525">
            <a:noFill/>
            <a:miter lim="800000"/>
            <a:headEnd/>
            <a:tailEnd/>
          </a:ln>
        </p:spPr>
      </p:pic>
      <p:pic>
        <p:nvPicPr>
          <p:cNvPr id="99332" name="Picture 4"/>
          <p:cNvPicPr>
            <a:picLocks noChangeAspect="1" noChangeArrowheads="1"/>
          </p:cNvPicPr>
          <p:nvPr/>
        </p:nvPicPr>
        <p:blipFill>
          <a:blip r:embed="rId3"/>
          <a:srcRect/>
          <a:stretch>
            <a:fillRect/>
          </a:stretch>
        </p:blipFill>
        <p:spPr bwMode="auto">
          <a:xfrm>
            <a:off x="228600" y="4572000"/>
            <a:ext cx="32004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box(in)">
                                      <p:cBhvr>
                                        <p:cTn id="7" dur="500"/>
                                        <p:tgtEl>
                                          <p:spTgt spid="99330">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9330">
                                            <p:txEl>
                                              <p:pRg st="1" end="1"/>
                                            </p:txEl>
                                          </p:spTgt>
                                        </p:tgtEl>
                                        <p:attrNameLst>
                                          <p:attrName>style.visibility</p:attrName>
                                        </p:attrNameLst>
                                      </p:cBhvr>
                                      <p:to>
                                        <p:strVal val="visible"/>
                                      </p:to>
                                    </p:set>
                                    <p:animEffect transition="in" filter="box(in)">
                                      <p:cBhvr>
                                        <p:cTn id="11" dur="500"/>
                                        <p:tgtEl>
                                          <p:spTgt spid="9933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9330">
                                            <p:txEl>
                                              <p:pRg st="2" end="2"/>
                                            </p:txEl>
                                          </p:spTgt>
                                        </p:tgtEl>
                                        <p:attrNameLst>
                                          <p:attrName>style.visibility</p:attrName>
                                        </p:attrNameLst>
                                      </p:cBhvr>
                                      <p:to>
                                        <p:strVal val="visible"/>
                                      </p:to>
                                    </p:set>
                                    <p:animEffect transition="in" filter="box(in)">
                                      <p:cBhvr>
                                        <p:cTn id="16" dur="500"/>
                                        <p:tgtEl>
                                          <p:spTgt spid="99330">
                                            <p:txEl>
                                              <p:pRg st="2" end="2"/>
                                            </p:txEl>
                                          </p:spTgt>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99330">
                                            <p:txEl>
                                              <p:pRg st="3" end="3"/>
                                            </p:txEl>
                                          </p:spTgt>
                                        </p:tgtEl>
                                        <p:attrNameLst>
                                          <p:attrName>style.visibility</p:attrName>
                                        </p:attrNameLst>
                                      </p:cBhvr>
                                      <p:to>
                                        <p:strVal val="visible"/>
                                      </p:to>
                                    </p:set>
                                    <p:animEffect transition="in" filter="box(in)">
                                      <p:cBhvr>
                                        <p:cTn id="20" dur="500"/>
                                        <p:tgtEl>
                                          <p:spTgt spid="99330">
                                            <p:txEl>
                                              <p:pRg st="3" end="3"/>
                                            </p:txEl>
                                          </p:spTgt>
                                        </p:tgtEl>
                                      </p:cBhvr>
                                    </p:animEffect>
                                  </p:childTnLst>
                                </p:cTn>
                              </p:par>
                            </p:childTnLst>
                          </p:cTn>
                        </p:par>
                        <p:par>
                          <p:cTn id="21" fill="hold">
                            <p:stCondLst>
                              <p:cond delay="1000"/>
                            </p:stCondLst>
                            <p:childTnLst>
                              <p:par>
                                <p:cTn id="22" presetID="4" presetClass="entr" presetSubtype="16" fill="hold" nodeType="afterEffect">
                                  <p:stCondLst>
                                    <p:cond delay="0"/>
                                  </p:stCondLst>
                                  <p:childTnLst>
                                    <p:set>
                                      <p:cBhvr>
                                        <p:cTn id="23" dur="1" fill="hold">
                                          <p:stCondLst>
                                            <p:cond delay="0"/>
                                          </p:stCondLst>
                                        </p:cTn>
                                        <p:tgtEl>
                                          <p:spTgt spid="99331"/>
                                        </p:tgtEl>
                                        <p:attrNameLst>
                                          <p:attrName>style.visibility</p:attrName>
                                        </p:attrNameLst>
                                      </p:cBhvr>
                                      <p:to>
                                        <p:strVal val="visible"/>
                                      </p:to>
                                    </p:set>
                                    <p:animEffect transition="in" filter="box(in)">
                                      <p:cBhvr>
                                        <p:cTn id="24" dur="500"/>
                                        <p:tgtEl>
                                          <p:spTgt spid="9933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9330">
                                            <p:txEl>
                                              <p:pRg st="4" end="4"/>
                                            </p:txEl>
                                          </p:spTgt>
                                        </p:tgtEl>
                                        <p:attrNameLst>
                                          <p:attrName>style.visibility</p:attrName>
                                        </p:attrNameLst>
                                      </p:cBhvr>
                                      <p:to>
                                        <p:strVal val="visible"/>
                                      </p:to>
                                    </p:set>
                                    <p:animEffect transition="in" filter="box(in)">
                                      <p:cBhvr>
                                        <p:cTn id="29" dur="500"/>
                                        <p:tgtEl>
                                          <p:spTgt spid="99330">
                                            <p:txEl>
                                              <p:pRg st="4" end="4"/>
                                            </p:txEl>
                                          </p:spTgt>
                                        </p:tgtEl>
                                      </p:cBhvr>
                                    </p:animEffect>
                                  </p:childTnLst>
                                </p:cTn>
                              </p:par>
                            </p:childTnLst>
                          </p:cTn>
                        </p:par>
                        <p:par>
                          <p:cTn id="30" fill="hold">
                            <p:stCondLst>
                              <p:cond delay="500"/>
                            </p:stCondLst>
                            <p:childTnLst>
                              <p:par>
                                <p:cTn id="31" presetID="4" presetClass="entr" presetSubtype="16" fill="hold" grpId="0" nodeType="afterEffect">
                                  <p:stCondLst>
                                    <p:cond delay="0"/>
                                  </p:stCondLst>
                                  <p:childTnLst>
                                    <p:set>
                                      <p:cBhvr>
                                        <p:cTn id="32" dur="1" fill="hold">
                                          <p:stCondLst>
                                            <p:cond delay="0"/>
                                          </p:stCondLst>
                                        </p:cTn>
                                        <p:tgtEl>
                                          <p:spTgt spid="99330">
                                            <p:txEl>
                                              <p:pRg st="5" end="5"/>
                                            </p:txEl>
                                          </p:spTgt>
                                        </p:tgtEl>
                                        <p:attrNameLst>
                                          <p:attrName>style.visibility</p:attrName>
                                        </p:attrNameLst>
                                      </p:cBhvr>
                                      <p:to>
                                        <p:strVal val="visible"/>
                                      </p:to>
                                    </p:set>
                                    <p:animEffect transition="in" filter="box(in)">
                                      <p:cBhvr>
                                        <p:cTn id="33" dur="500"/>
                                        <p:tgtEl>
                                          <p:spTgt spid="99330">
                                            <p:txEl>
                                              <p:pRg st="5" end="5"/>
                                            </p:txEl>
                                          </p:spTgt>
                                        </p:tgtEl>
                                      </p:cBhvr>
                                    </p:animEffect>
                                  </p:childTnLst>
                                </p:cTn>
                              </p:par>
                            </p:childTnLst>
                          </p:cTn>
                        </p:par>
                        <p:par>
                          <p:cTn id="34" fill="hold">
                            <p:stCondLst>
                              <p:cond delay="1000"/>
                            </p:stCondLst>
                            <p:childTnLst>
                              <p:par>
                                <p:cTn id="35" presetID="4" presetClass="entr" presetSubtype="16" fill="hold" nodeType="afterEffect">
                                  <p:stCondLst>
                                    <p:cond delay="0"/>
                                  </p:stCondLst>
                                  <p:childTnLst>
                                    <p:set>
                                      <p:cBhvr>
                                        <p:cTn id="36" dur="1" fill="hold">
                                          <p:stCondLst>
                                            <p:cond delay="0"/>
                                          </p:stCondLst>
                                        </p:cTn>
                                        <p:tgtEl>
                                          <p:spTgt spid="99332"/>
                                        </p:tgtEl>
                                        <p:attrNameLst>
                                          <p:attrName>style.visibility</p:attrName>
                                        </p:attrNameLst>
                                      </p:cBhvr>
                                      <p:to>
                                        <p:strVal val="visible"/>
                                      </p:to>
                                    </p:set>
                                    <p:animEffect transition="in" filter="box(in)">
                                      <p:cBhvr>
                                        <p:cTn id="37" dur="5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3962400" y="762000"/>
            <a:ext cx="4724400" cy="5105400"/>
          </a:xfrm>
        </p:spPr>
        <p:txBody>
          <a:bodyPr/>
          <a:lstStyle/>
          <a:p>
            <a:pPr algn="r" rtl="1" eaLnBrk="1" hangingPunct="1">
              <a:lnSpc>
                <a:spcPct val="150000"/>
              </a:lnSpc>
              <a:buFont typeface="Wingdings" pitchFamily="2" charset="2"/>
              <a:buNone/>
            </a:pPr>
            <a:r>
              <a:rPr lang="ar-EG" sz="2400" dirty="0" smtClean="0">
                <a:latin typeface="Times New Roman" pitchFamily="18" charset="0"/>
                <a:ea typeface="Majalla UI"/>
                <a:cs typeface="Times New Roman" pitchFamily="18" charset="0"/>
              </a:rPr>
              <a:t>5- نضغط على </a:t>
            </a:r>
            <a:r>
              <a:rPr lang="en-US" sz="2400" dirty="0" smtClean="0">
                <a:solidFill>
                  <a:srgbClr val="FF3300"/>
                </a:solidFill>
                <a:latin typeface="Times New Roman" pitchFamily="18" charset="0"/>
                <a:ea typeface="Majalla UI"/>
                <a:cs typeface="Times New Roman" pitchFamily="18" charset="0"/>
              </a:rPr>
              <a:t>Define Groups</a:t>
            </a:r>
            <a:r>
              <a:rPr lang="ar-EG" sz="2400" dirty="0" smtClean="0">
                <a:latin typeface="Times New Roman" pitchFamily="18" charset="0"/>
                <a:ea typeface="Majalla UI"/>
                <a:cs typeface="Times New Roman" pitchFamily="18" charset="0"/>
              </a:rPr>
              <a:t> لتحديد المجموعات</a:t>
            </a:r>
            <a:r>
              <a:rPr lang="en-US" sz="2400" dirty="0" smtClean="0">
                <a:latin typeface="Times New Roman" pitchFamily="18" charset="0"/>
                <a:cs typeface="Times New Roman" pitchFamily="18" charset="0"/>
              </a:rPr>
              <a:t> </a:t>
            </a:r>
            <a:endParaRPr lang="ar-EG" sz="2400" dirty="0" smtClean="0">
              <a:latin typeface="Times New Roman" pitchFamily="18" charset="0"/>
              <a:cs typeface="Times New Roman" pitchFamily="18" charset="0"/>
            </a:endParaRPr>
          </a:p>
          <a:p>
            <a:pPr algn="r" rtl="1" eaLnBrk="1" hangingPunct="1">
              <a:lnSpc>
                <a:spcPct val="150000"/>
              </a:lnSpc>
              <a:buFont typeface="Wingdings" pitchFamily="2" charset="2"/>
              <a:buNone/>
            </a:pPr>
            <a:r>
              <a:rPr lang="ar-EG" sz="2400" dirty="0" smtClean="0">
                <a:latin typeface="Times New Roman" pitchFamily="18" charset="0"/>
                <a:cs typeface="Times New Roman" pitchFamily="18" charset="0"/>
              </a:rPr>
              <a:t>6- تظهر شاشة جديدة تكتب الرقم </a:t>
            </a:r>
            <a:r>
              <a:rPr lang="en-US" sz="2400" dirty="0" smtClean="0">
                <a:latin typeface="Times New Roman" pitchFamily="18" charset="0"/>
                <a:cs typeface="Times New Roman" pitchFamily="18" charset="0"/>
              </a:rPr>
              <a:t>1</a:t>
            </a:r>
            <a:r>
              <a:rPr lang="ar-EG" sz="2400" dirty="0" smtClean="0">
                <a:latin typeface="Times New Roman" pitchFamily="18" charset="0"/>
                <a:cs typeface="Times New Roman" pitchFamily="18" charset="0"/>
              </a:rPr>
              <a:t> المميز للمجموعة الأولى</a:t>
            </a:r>
          </a:p>
          <a:p>
            <a:pPr algn="r" rtl="1" eaLnBrk="1" hangingPunct="1">
              <a:lnSpc>
                <a:spcPct val="150000"/>
              </a:lnSpc>
              <a:buFont typeface="Wingdings" pitchFamily="2" charset="2"/>
              <a:buNone/>
            </a:pPr>
            <a:r>
              <a:rPr lang="ar-EG" sz="2400" dirty="0" smtClean="0">
                <a:latin typeface="Times New Roman" pitchFamily="18" charset="0"/>
                <a:cs typeface="Times New Roman" pitchFamily="18" charset="0"/>
              </a:rPr>
              <a:t>   والرقم </a:t>
            </a:r>
            <a:r>
              <a:rPr lang="en-US" sz="2400" dirty="0" smtClean="0">
                <a:latin typeface="Times New Roman" pitchFamily="18" charset="0"/>
                <a:cs typeface="Times New Roman" pitchFamily="18" charset="0"/>
              </a:rPr>
              <a:t>2 </a:t>
            </a:r>
            <a:r>
              <a:rPr lang="ar-EG" sz="2400" dirty="0" smtClean="0">
                <a:latin typeface="Times New Roman" pitchFamily="18" charset="0"/>
                <a:cs typeface="Times New Roman" pitchFamily="18" charset="0"/>
              </a:rPr>
              <a:t> المميز للمجموعة الثانية ثم نختار </a:t>
            </a:r>
            <a:r>
              <a:rPr lang="en-US" sz="2400" dirty="0" smtClean="0">
                <a:solidFill>
                  <a:srgbClr val="FF3300"/>
                </a:solidFill>
                <a:latin typeface="Times New Roman" pitchFamily="18" charset="0"/>
                <a:cs typeface="Times New Roman" pitchFamily="18" charset="0"/>
              </a:rPr>
              <a:t>Continue</a:t>
            </a:r>
            <a:r>
              <a:rPr lang="ar-EG" sz="2400" dirty="0" smtClean="0">
                <a:latin typeface="Times New Roman" pitchFamily="18" charset="0"/>
                <a:cs typeface="Times New Roman" pitchFamily="18" charset="0"/>
              </a:rPr>
              <a:t> </a:t>
            </a:r>
          </a:p>
          <a:p>
            <a:pPr algn="r" rtl="1" eaLnBrk="1" hangingPunct="1">
              <a:lnSpc>
                <a:spcPct val="150000"/>
              </a:lnSpc>
              <a:buFont typeface="Wingdings" pitchFamily="2" charset="2"/>
              <a:buNone/>
            </a:pPr>
            <a:endParaRPr lang="en-US" sz="2400" dirty="0" smtClean="0"/>
          </a:p>
        </p:txBody>
      </p:sp>
      <p:sp>
        <p:nvSpPr>
          <p:cNvPr id="6" name="Slide Number Placeholder 5"/>
          <p:cNvSpPr>
            <a:spLocks noGrp="1"/>
          </p:cNvSpPr>
          <p:nvPr>
            <p:ph type="sldNum" sz="quarter" idx="12"/>
          </p:nvPr>
        </p:nvSpPr>
        <p:spPr/>
        <p:txBody>
          <a:bodyPr/>
          <a:lstStyle/>
          <a:p>
            <a:pPr>
              <a:defRPr/>
            </a:pPr>
            <a:fld id="{75E7EC8E-658A-403D-9BCD-99785E161F8B}" type="slidenum">
              <a:rPr lang="en-US"/>
              <a:pPr>
                <a:defRPr/>
              </a:pPr>
              <a:t>46</a:t>
            </a:fld>
            <a:endParaRPr lang="en-US"/>
          </a:p>
        </p:txBody>
      </p:sp>
      <p:pic>
        <p:nvPicPr>
          <p:cNvPr id="99332" name="Picture 4"/>
          <p:cNvPicPr>
            <a:picLocks noChangeAspect="1" noChangeArrowheads="1"/>
          </p:cNvPicPr>
          <p:nvPr/>
        </p:nvPicPr>
        <p:blipFill>
          <a:blip r:embed="rId2"/>
          <a:srcRect/>
          <a:stretch>
            <a:fillRect/>
          </a:stretch>
        </p:blipFill>
        <p:spPr bwMode="auto">
          <a:xfrm>
            <a:off x="304800" y="990600"/>
            <a:ext cx="3505200" cy="1981200"/>
          </a:xfrm>
          <a:prstGeom prst="rect">
            <a:avLst/>
          </a:prstGeom>
          <a:noFill/>
          <a:ln w="9525">
            <a:noFill/>
            <a:miter lim="800000"/>
            <a:headEnd/>
            <a:tailEnd/>
          </a:ln>
        </p:spPr>
      </p:pic>
      <p:pic>
        <p:nvPicPr>
          <p:cNvPr id="99333" name="Picture 5"/>
          <p:cNvPicPr>
            <a:picLocks noChangeAspect="1" noChangeArrowheads="1"/>
          </p:cNvPicPr>
          <p:nvPr/>
        </p:nvPicPr>
        <p:blipFill>
          <a:blip r:embed="rId3"/>
          <a:srcRect/>
          <a:stretch>
            <a:fillRect/>
          </a:stretch>
        </p:blipFill>
        <p:spPr bwMode="auto">
          <a:xfrm>
            <a:off x="1219200" y="3581400"/>
            <a:ext cx="2095500" cy="136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box(in)">
                                      <p:cBhvr>
                                        <p:cTn id="7" dur="500"/>
                                        <p:tgtEl>
                                          <p:spTgt spid="993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9330">
                                            <p:txEl>
                                              <p:pRg st="0" end="0"/>
                                            </p:txEl>
                                          </p:spTgt>
                                        </p:tgtEl>
                                        <p:attrNameLst>
                                          <p:attrName>style.visibility</p:attrName>
                                        </p:attrNameLst>
                                      </p:cBhvr>
                                      <p:to>
                                        <p:strVal val="visible"/>
                                      </p:to>
                                    </p:set>
                                    <p:animEffect transition="in" filter="box(in)">
                                      <p:cBhvr>
                                        <p:cTn id="10" dur="500"/>
                                        <p:tgtEl>
                                          <p:spTgt spid="99330">
                                            <p:txEl>
                                              <p:pRg st="0" end="0"/>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99330">
                                            <p:txEl>
                                              <p:pRg st="1" end="1"/>
                                            </p:txEl>
                                          </p:spTgt>
                                        </p:tgtEl>
                                        <p:attrNameLst>
                                          <p:attrName>style.visibility</p:attrName>
                                        </p:attrNameLst>
                                      </p:cBhvr>
                                      <p:to>
                                        <p:strVal val="visible"/>
                                      </p:to>
                                    </p:set>
                                    <p:animEffect transition="in" filter="box(in)">
                                      <p:cBhvr>
                                        <p:cTn id="14" dur="500"/>
                                        <p:tgtEl>
                                          <p:spTgt spid="99330">
                                            <p:txEl>
                                              <p:pRg st="1" end="1"/>
                                            </p:txEl>
                                          </p:spTgt>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99333"/>
                                        </p:tgtEl>
                                        <p:attrNameLst>
                                          <p:attrName>style.visibility</p:attrName>
                                        </p:attrNameLst>
                                      </p:cBhvr>
                                      <p:to>
                                        <p:strVal val="visible"/>
                                      </p:to>
                                    </p:set>
                                    <p:animEffect transition="in" filter="box(in)">
                                      <p:cBhvr>
                                        <p:cTn id="18" dur="500"/>
                                        <p:tgtEl>
                                          <p:spTgt spid="99333"/>
                                        </p:tgtEl>
                                      </p:cBhvr>
                                    </p:animEffect>
                                  </p:childTnLst>
                                </p:cTn>
                              </p:par>
                            </p:childTnLst>
                          </p:cTn>
                        </p:par>
                        <p:par>
                          <p:cTn id="19" fill="hold">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99330">
                                            <p:txEl>
                                              <p:pRg st="2" end="2"/>
                                            </p:txEl>
                                          </p:spTgt>
                                        </p:tgtEl>
                                        <p:attrNameLst>
                                          <p:attrName>style.visibility</p:attrName>
                                        </p:attrNameLst>
                                      </p:cBhvr>
                                      <p:to>
                                        <p:strVal val="visible"/>
                                      </p:to>
                                    </p:set>
                                    <p:animEffect transition="in" filter="box(in)">
                                      <p:cBhvr>
                                        <p:cTn id="22" dur="500"/>
                                        <p:tgtEl>
                                          <p:spTgt spid="993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3886200" y="914400"/>
            <a:ext cx="4800600" cy="4953000"/>
          </a:xfrm>
        </p:spPr>
        <p:txBody>
          <a:bodyPr/>
          <a:lstStyle/>
          <a:p>
            <a:pPr algn="just" rtl="1" eaLnBrk="1" hangingPunct="1">
              <a:lnSpc>
                <a:spcPct val="150000"/>
              </a:lnSpc>
              <a:buFont typeface="Wingdings" pitchFamily="2" charset="2"/>
              <a:buNone/>
            </a:pPr>
            <a:r>
              <a:rPr lang="ar-EG" sz="2200" dirty="0" smtClean="0">
                <a:ea typeface="Majalla UI"/>
                <a:cs typeface="Majalla UI"/>
              </a:rPr>
              <a:t>7- </a:t>
            </a:r>
            <a:r>
              <a:rPr lang="ar-EG" sz="2200" dirty="0" smtClean="0">
                <a:latin typeface="Times New Roman" pitchFamily="18" charset="0"/>
                <a:ea typeface="Majalla UI"/>
                <a:cs typeface="Times New Roman" pitchFamily="18" charset="0"/>
              </a:rPr>
              <a:t>بالضغط على </a:t>
            </a:r>
            <a:r>
              <a:rPr lang="en-US" sz="2200" dirty="0" smtClean="0">
                <a:solidFill>
                  <a:srgbClr val="FF3300"/>
                </a:solidFill>
                <a:latin typeface="Times New Roman" pitchFamily="18" charset="0"/>
                <a:cs typeface="Times New Roman" pitchFamily="18" charset="0"/>
              </a:rPr>
              <a:t>Option</a:t>
            </a:r>
            <a:r>
              <a:rPr lang="ar-EG" sz="2200" dirty="0" smtClean="0">
                <a:latin typeface="Times New Roman" pitchFamily="18" charset="0"/>
                <a:cs typeface="Times New Roman" pitchFamily="18" charset="0"/>
              </a:rPr>
              <a:t> سوف تظهر شاشة جديدة نحدد فيها قيمة فترة الثقة </a:t>
            </a:r>
            <a:r>
              <a:rPr lang="en-US" sz="2200" dirty="0" smtClean="0">
                <a:solidFill>
                  <a:srgbClr val="FF3300"/>
                </a:solidFill>
                <a:latin typeface="Times New Roman" pitchFamily="18" charset="0"/>
                <a:cs typeface="Times New Roman" pitchFamily="18" charset="0"/>
              </a:rPr>
              <a:t>(1-</a:t>
            </a:r>
            <a:r>
              <a:rPr lang="el-GR" sz="2200" dirty="0" smtClean="0">
                <a:solidFill>
                  <a:srgbClr val="FF3300"/>
                </a:solidFill>
                <a:latin typeface="Times New Roman" pitchFamily="18" charset="0"/>
                <a:cs typeface="Times New Roman" pitchFamily="18" charset="0"/>
              </a:rPr>
              <a:t>α</a:t>
            </a:r>
            <a:r>
              <a:rPr lang="en-US" sz="2200" dirty="0" smtClean="0">
                <a:solidFill>
                  <a:srgbClr val="FF3300"/>
                </a:solidFill>
                <a:latin typeface="Times New Roman" pitchFamily="18" charset="0"/>
                <a:cs typeface="Times New Roman" pitchFamily="18" charset="0"/>
              </a:rPr>
              <a:t>)100%</a:t>
            </a:r>
            <a:r>
              <a:rPr lang="ar-EG" sz="2200" dirty="0" smtClean="0">
                <a:latin typeface="Times New Roman" pitchFamily="18" charset="0"/>
                <a:cs typeface="Times New Roman" pitchFamily="18" charset="0"/>
              </a:rPr>
              <a:t> وستكون باستمرار </a:t>
            </a:r>
            <a:r>
              <a:rPr lang="en-US" sz="2200" dirty="0" smtClean="0">
                <a:solidFill>
                  <a:srgbClr val="FF3300"/>
                </a:solidFill>
                <a:latin typeface="Times New Roman" pitchFamily="18" charset="0"/>
                <a:cs typeface="Times New Roman" pitchFamily="18" charset="0"/>
              </a:rPr>
              <a:t>95%</a:t>
            </a:r>
            <a:r>
              <a:rPr lang="ar-EG" sz="2200" dirty="0" smtClean="0">
                <a:latin typeface="Times New Roman" pitchFamily="18" charset="0"/>
                <a:cs typeface="Times New Roman" pitchFamily="18" charset="0"/>
              </a:rPr>
              <a:t> </a:t>
            </a:r>
            <a:r>
              <a:rPr lang="ar-EG" sz="2200" dirty="0" err="1" smtClean="0">
                <a:latin typeface="Times New Roman" pitchFamily="18" charset="0"/>
                <a:cs typeface="Times New Roman" pitchFamily="18" charset="0"/>
              </a:rPr>
              <a:t>اى</a:t>
            </a:r>
            <a:r>
              <a:rPr lang="ar-EG" sz="2200" dirty="0" smtClean="0">
                <a:latin typeface="Times New Roman" pitchFamily="18" charset="0"/>
                <a:cs typeface="Times New Roman" pitchFamily="18" charset="0"/>
              </a:rPr>
              <a:t> </a:t>
            </a:r>
            <a:r>
              <a:rPr lang="ar-EG" sz="2200" dirty="0" err="1" smtClean="0">
                <a:latin typeface="Times New Roman" pitchFamily="18" charset="0"/>
                <a:cs typeface="Times New Roman" pitchFamily="18" charset="0"/>
              </a:rPr>
              <a:t>ان</a:t>
            </a:r>
            <a:r>
              <a:rPr lang="ar-EG" sz="2200" dirty="0" smtClean="0">
                <a:latin typeface="Times New Roman" pitchFamily="18" charset="0"/>
                <a:cs typeface="Times New Roman" pitchFamily="18" charset="0"/>
              </a:rPr>
              <a:t> مستوى </a:t>
            </a:r>
            <a:r>
              <a:rPr lang="ar-EG" sz="2200" dirty="0" err="1" smtClean="0">
                <a:latin typeface="Times New Roman" pitchFamily="18" charset="0"/>
                <a:cs typeface="Times New Roman" pitchFamily="18" charset="0"/>
              </a:rPr>
              <a:t>المعنويه</a:t>
            </a:r>
            <a:r>
              <a:rPr lang="ar-EG" sz="2200" dirty="0" smtClean="0">
                <a:latin typeface="Times New Roman" pitchFamily="18" charset="0"/>
                <a:cs typeface="Times New Roman" pitchFamily="18" charset="0"/>
              </a:rPr>
              <a:t> </a:t>
            </a:r>
            <a:r>
              <a:rPr lang="el-GR" sz="2200" dirty="0" smtClean="0">
                <a:latin typeface="Times New Roman" pitchFamily="18" charset="0"/>
                <a:cs typeface="Times New Roman" pitchFamily="18" charset="0"/>
              </a:rPr>
              <a:t>α</a:t>
            </a:r>
            <a:r>
              <a:rPr lang="en-US" sz="2200" dirty="0" smtClean="0">
                <a:latin typeface="Times New Roman" pitchFamily="18" charset="0"/>
                <a:cs typeface="Times New Roman" pitchFamily="18" charset="0"/>
              </a:rPr>
              <a:t> =0.05</a:t>
            </a:r>
            <a:r>
              <a:rPr lang="ar-EG" sz="2200" dirty="0" smtClean="0">
                <a:latin typeface="Times New Roman" pitchFamily="18" charset="0"/>
                <a:cs typeface="Times New Roman" pitchFamily="18" charset="0"/>
              </a:rPr>
              <a:t>  </a:t>
            </a:r>
            <a:r>
              <a:rPr lang="ar-EG" sz="2200" dirty="0" err="1" smtClean="0">
                <a:latin typeface="Times New Roman" pitchFamily="18" charset="0"/>
                <a:cs typeface="Times New Roman" pitchFamily="18" charset="0"/>
              </a:rPr>
              <a:t>وايضا</a:t>
            </a:r>
            <a:r>
              <a:rPr lang="ar-EG" sz="2200" dirty="0" smtClean="0">
                <a:latin typeface="Times New Roman" pitchFamily="18" charset="0"/>
                <a:cs typeface="Times New Roman" pitchFamily="18" charset="0"/>
              </a:rPr>
              <a:t> كيفية التعامل مع القيم المفقودة. </a:t>
            </a:r>
          </a:p>
          <a:p>
            <a:pPr algn="just" rtl="1" eaLnBrk="1" hangingPunct="1">
              <a:lnSpc>
                <a:spcPct val="150000"/>
              </a:lnSpc>
              <a:buFont typeface="Wingdings" pitchFamily="2" charset="2"/>
              <a:buNone/>
            </a:pPr>
            <a:r>
              <a:rPr lang="ar-EG" sz="2200" dirty="0" smtClean="0">
                <a:latin typeface="Times New Roman" pitchFamily="18" charset="0"/>
                <a:cs typeface="Times New Roman" pitchFamily="18" charset="0"/>
              </a:rPr>
              <a:t>8- بالضغط على </a:t>
            </a:r>
            <a:r>
              <a:rPr lang="en-US" sz="2200" dirty="0" smtClean="0">
                <a:solidFill>
                  <a:srgbClr val="FF3300"/>
                </a:solidFill>
                <a:latin typeface="Times New Roman" pitchFamily="18" charset="0"/>
                <a:cs typeface="Times New Roman" pitchFamily="18" charset="0"/>
              </a:rPr>
              <a:t>Continue</a:t>
            </a:r>
            <a:r>
              <a:rPr lang="ar-EG" sz="2200" dirty="0" smtClean="0">
                <a:latin typeface="Times New Roman" pitchFamily="18" charset="0"/>
                <a:cs typeface="Times New Roman" pitchFamily="18" charset="0"/>
              </a:rPr>
              <a:t> ثم </a:t>
            </a:r>
            <a:r>
              <a:rPr lang="en-US" sz="2200" dirty="0" smtClean="0">
                <a:solidFill>
                  <a:srgbClr val="FF3300"/>
                </a:solidFill>
                <a:latin typeface="Times New Roman" pitchFamily="18" charset="0"/>
                <a:cs typeface="Times New Roman" pitchFamily="18" charset="0"/>
              </a:rPr>
              <a:t>Ok</a:t>
            </a:r>
            <a:r>
              <a:rPr lang="ar-EG" sz="2200" dirty="0" smtClean="0">
                <a:latin typeface="Times New Roman" pitchFamily="18" charset="0"/>
                <a:cs typeface="Times New Roman" pitchFamily="18" charset="0"/>
              </a:rPr>
              <a:t> تظهر النتائج </a:t>
            </a:r>
            <a:r>
              <a:rPr lang="ar-EG" sz="2200" dirty="0" err="1" smtClean="0">
                <a:latin typeface="Times New Roman" pitchFamily="18" charset="0"/>
                <a:cs typeface="Times New Roman" pitchFamily="18" charset="0"/>
              </a:rPr>
              <a:t>التاليه</a:t>
            </a:r>
            <a:endParaRPr lang="ar-EG" sz="2200"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EG" sz="2200" b="1" u="sng" dirty="0" smtClean="0">
                <a:solidFill>
                  <a:srgbClr val="FF0000"/>
                </a:solidFill>
                <a:latin typeface="Times New Roman" pitchFamily="18" charset="0"/>
                <a:cs typeface="Times New Roman" pitchFamily="18" charset="0"/>
              </a:rPr>
              <a:t>الجدول الأول:</a:t>
            </a:r>
          </a:p>
          <a:p>
            <a:pPr algn="just" rtl="1" eaLnBrk="1" hangingPunct="1">
              <a:lnSpc>
                <a:spcPct val="150000"/>
              </a:lnSpc>
              <a:buFont typeface="Wingdings" pitchFamily="2" charset="2"/>
              <a:buNone/>
            </a:pPr>
            <a:r>
              <a:rPr lang="ar-EG" sz="2200" dirty="0" smtClean="0">
                <a:latin typeface="Times New Roman" pitchFamily="18" charset="0"/>
                <a:cs typeface="Times New Roman" pitchFamily="18" charset="0"/>
              </a:rPr>
              <a:t>يحتوى على حجم العينات والوسط والانحراف </a:t>
            </a:r>
            <a:r>
              <a:rPr lang="ar-EG" sz="2200" dirty="0" err="1" smtClean="0">
                <a:latin typeface="Times New Roman" pitchFamily="18" charset="0"/>
                <a:cs typeface="Times New Roman" pitchFamily="18" charset="0"/>
              </a:rPr>
              <a:t>المعيارى</a:t>
            </a:r>
            <a:r>
              <a:rPr lang="ar-EG" sz="2200" dirty="0" smtClean="0">
                <a:latin typeface="Times New Roman" pitchFamily="18" charset="0"/>
                <a:cs typeface="Times New Roman" pitchFamily="18" charset="0"/>
              </a:rPr>
              <a:t> والخطأ </a:t>
            </a:r>
            <a:r>
              <a:rPr lang="ar-EG" sz="2200" dirty="0" err="1" smtClean="0">
                <a:latin typeface="Times New Roman" pitchFamily="18" charset="0"/>
                <a:cs typeface="Times New Roman" pitchFamily="18" charset="0"/>
              </a:rPr>
              <a:t>المعيارى</a:t>
            </a:r>
            <a:r>
              <a:rPr lang="ar-EG" sz="2200" dirty="0" smtClean="0">
                <a:latin typeface="Times New Roman" pitchFamily="18" charset="0"/>
                <a:cs typeface="Times New Roman" pitchFamily="18" charset="0"/>
              </a:rPr>
              <a:t> لكل عينه</a:t>
            </a:r>
            <a:endParaRPr lang="el-GR" sz="22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BA26AF90-D527-483C-84CE-84BFC502B520}" type="slidenum">
              <a:rPr lang="en-US"/>
              <a:pPr>
                <a:defRPr/>
              </a:pPr>
              <a:t>47</a:t>
            </a:fld>
            <a:endParaRPr lang="en-US"/>
          </a:p>
        </p:txBody>
      </p:sp>
      <p:pic>
        <p:nvPicPr>
          <p:cNvPr id="100355" name="Picture 3"/>
          <p:cNvPicPr>
            <a:picLocks noChangeAspect="1" noChangeArrowheads="1"/>
          </p:cNvPicPr>
          <p:nvPr/>
        </p:nvPicPr>
        <p:blipFill>
          <a:blip r:embed="rId2"/>
          <a:srcRect/>
          <a:stretch>
            <a:fillRect/>
          </a:stretch>
        </p:blipFill>
        <p:spPr bwMode="auto">
          <a:xfrm>
            <a:off x="685800" y="1066800"/>
            <a:ext cx="2962275" cy="1352550"/>
          </a:xfrm>
          <a:prstGeom prst="rect">
            <a:avLst/>
          </a:prstGeom>
          <a:noFill/>
          <a:ln w="9525">
            <a:noFill/>
            <a:miter lim="800000"/>
            <a:headEnd/>
            <a:tailEnd/>
          </a:ln>
        </p:spPr>
      </p:pic>
      <p:pic>
        <p:nvPicPr>
          <p:cNvPr id="100356" name="Picture 4"/>
          <p:cNvPicPr>
            <a:picLocks noChangeAspect="1" noChangeArrowheads="1"/>
          </p:cNvPicPr>
          <p:nvPr/>
        </p:nvPicPr>
        <p:blipFill>
          <a:blip r:embed="rId3"/>
          <a:srcRect/>
          <a:stretch>
            <a:fillRect/>
          </a:stretch>
        </p:blipFill>
        <p:spPr bwMode="auto">
          <a:xfrm>
            <a:off x="304800" y="3581400"/>
            <a:ext cx="4078288" cy="1087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Effect transition="in" filter="box(in)">
                                      <p:cBhvr>
                                        <p:cTn id="7" dur="500"/>
                                        <p:tgtEl>
                                          <p:spTgt spid="100354">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0355"/>
                                        </p:tgtEl>
                                        <p:attrNameLst>
                                          <p:attrName>style.visibility</p:attrName>
                                        </p:attrNameLst>
                                      </p:cBhvr>
                                      <p:to>
                                        <p:strVal val="visible"/>
                                      </p:to>
                                    </p:set>
                                    <p:animEffect transition="in" filter="box(in)">
                                      <p:cBhvr>
                                        <p:cTn id="11" dur="500"/>
                                        <p:tgtEl>
                                          <p:spTgt spid="10035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00354">
                                            <p:txEl>
                                              <p:pRg st="1" end="1"/>
                                            </p:txEl>
                                          </p:spTgt>
                                        </p:tgtEl>
                                        <p:attrNameLst>
                                          <p:attrName>style.visibility</p:attrName>
                                        </p:attrNameLst>
                                      </p:cBhvr>
                                      <p:to>
                                        <p:strVal val="visible"/>
                                      </p:to>
                                    </p:set>
                                    <p:animEffect transition="in" filter="box(in)">
                                      <p:cBhvr>
                                        <p:cTn id="15" dur="500"/>
                                        <p:tgtEl>
                                          <p:spTgt spid="10035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0354">
                                            <p:txEl>
                                              <p:pRg st="2" end="2"/>
                                            </p:txEl>
                                          </p:spTgt>
                                        </p:tgtEl>
                                        <p:attrNameLst>
                                          <p:attrName>style.visibility</p:attrName>
                                        </p:attrNameLst>
                                      </p:cBhvr>
                                      <p:to>
                                        <p:strVal val="visible"/>
                                      </p:to>
                                    </p:set>
                                    <p:animEffect transition="in" filter="box(in)">
                                      <p:cBhvr>
                                        <p:cTn id="20" dur="500"/>
                                        <p:tgtEl>
                                          <p:spTgt spid="100354">
                                            <p:txEl>
                                              <p:pRg st="2" end="2"/>
                                            </p:txEl>
                                          </p:spTgt>
                                        </p:tgtEl>
                                      </p:cBhvr>
                                    </p:animEffect>
                                  </p:childTnLst>
                                </p:cTn>
                              </p:par>
                            </p:childTnLst>
                          </p:cTn>
                        </p:par>
                        <p:par>
                          <p:cTn id="21" fill="hold">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100354">
                                            <p:txEl>
                                              <p:pRg st="3" end="3"/>
                                            </p:txEl>
                                          </p:spTgt>
                                        </p:tgtEl>
                                        <p:attrNameLst>
                                          <p:attrName>style.visibility</p:attrName>
                                        </p:attrNameLst>
                                      </p:cBhvr>
                                      <p:to>
                                        <p:strVal val="visible"/>
                                      </p:to>
                                    </p:set>
                                    <p:animEffect transition="in" filter="box(in)">
                                      <p:cBhvr>
                                        <p:cTn id="24" dur="500"/>
                                        <p:tgtEl>
                                          <p:spTgt spid="100354">
                                            <p:txEl>
                                              <p:pRg st="3" end="3"/>
                                            </p:txEl>
                                          </p:spTgt>
                                        </p:tgtEl>
                                      </p:cBhvr>
                                    </p:animEffect>
                                  </p:childTnLst>
                                </p:cTn>
                              </p:par>
                            </p:childTnLst>
                          </p:cTn>
                        </p:par>
                        <p:par>
                          <p:cTn id="25" fill="hold">
                            <p:stCondLst>
                              <p:cond delay="1000"/>
                            </p:stCondLst>
                            <p:childTnLst>
                              <p:par>
                                <p:cTn id="26" presetID="4" presetClass="entr" presetSubtype="16" fill="hold" nodeType="afterEffect">
                                  <p:stCondLst>
                                    <p:cond delay="0"/>
                                  </p:stCondLst>
                                  <p:childTnLst>
                                    <p:set>
                                      <p:cBhvr>
                                        <p:cTn id="27" dur="1" fill="hold">
                                          <p:stCondLst>
                                            <p:cond delay="0"/>
                                          </p:stCondLst>
                                        </p:cTn>
                                        <p:tgtEl>
                                          <p:spTgt spid="100356"/>
                                        </p:tgtEl>
                                        <p:attrNameLst>
                                          <p:attrName>style.visibility</p:attrName>
                                        </p:attrNameLst>
                                      </p:cBhvr>
                                      <p:to>
                                        <p:strVal val="visible"/>
                                      </p:to>
                                    </p:set>
                                    <p:animEffect transition="in" filter="box(in)">
                                      <p:cBhvr>
                                        <p:cTn id="28" dur="5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457200" y="609600"/>
            <a:ext cx="8229600" cy="5791200"/>
          </a:xfrm>
        </p:spPr>
        <p:txBody>
          <a:bodyPr/>
          <a:lstStyle/>
          <a:p>
            <a:pPr marL="609600" indent="-609600" algn="just" rtl="1" eaLnBrk="1" hangingPunct="1">
              <a:lnSpc>
                <a:spcPct val="150000"/>
              </a:lnSpc>
              <a:buFont typeface="Wingdings" pitchFamily="2" charset="2"/>
              <a:buNone/>
            </a:pPr>
            <a:r>
              <a:rPr lang="ar-EG" sz="2400" b="1" u="sng" dirty="0" smtClean="0">
                <a:solidFill>
                  <a:srgbClr val="FF0000"/>
                </a:solidFill>
                <a:latin typeface="Times New Roman" pitchFamily="18" charset="0"/>
                <a:ea typeface="Majalla UI"/>
                <a:cs typeface="Times New Roman" pitchFamily="18" charset="0"/>
              </a:rPr>
              <a:t>الجدول </a:t>
            </a:r>
            <a:r>
              <a:rPr lang="ar-EG" sz="2400" b="1" u="sng" dirty="0" err="1" smtClean="0">
                <a:solidFill>
                  <a:srgbClr val="FF0000"/>
                </a:solidFill>
                <a:latin typeface="Times New Roman" pitchFamily="18" charset="0"/>
                <a:ea typeface="Majalla UI"/>
                <a:cs typeface="Times New Roman" pitchFamily="18" charset="0"/>
              </a:rPr>
              <a:t>الثانى</a:t>
            </a:r>
            <a:r>
              <a:rPr lang="ar-EG" sz="2400" b="1" u="sng" dirty="0" smtClean="0">
                <a:solidFill>
                  <a:srgbClr val="FF0000"/>
                </a:solidFill>
                <a:latin typeface="Times New Roman" pitchFamily="18" charset="0"/>
                <a:ea typeface="Majalla UI"/>
                <a:cs typeface="Times New Roman" pitchFamily="18" charset="0"/>
              </a:rPr>
              <a:t>:</a:t>
            </a:r>
            <a:r>
              <a:rPr lang="ar-EG" sz="2400" b="1" dirty="0" smtClean="0">
                <a:solidFill>
                  <a:srgbClr val="FF0000"/>
                </a:solidFill>
                <a:latin typeface="Times New Roman" pitchFamily="18" charset="0"/>
                <a:ea typeface="Majalla UI"/>
                <a:cs typeface="Times New Roman" pitchFamily="18" charset="0"/>
              </a:rPr>
              <a:t>   </a:t>
            </a:r>
            <a:r>
              <a:rPr lang="ar-EG" sz="2000" dirty="0" smtClean="0">
                <a:latin typeface="Times New Roman" pitchFamily="18" charset="0"/>
                <a:ea typeface="Majalla UI"/>
                <a:cs typeface="Times New Roman" pitchFamily="18" charset="0"/>
              </a:rPr>
              <a:t>يحتوى على </a:t>
            </a:r>
            <a:r>
              <a:rPr lang="ar-EG" sz="2000" dirty="0" err="1" smtClean="0">
                <a:latin typeface="Times New Roman" pitchFamily="18" charset="0"/>
                <a:ea typeface="Majalla UI"/>
                <a:cs typeface="Times New Roman" pitchFamily="18" charset="0"/>
              </a:rPr>
              <a:t>اختبارى</a:t>
            </a:r>
            <a:r>
              <a:rPr lang="ar-EG" sz="2000" dirty="0" smtClean="0">
                <a:latin typeface="Times New Roman" pitchFamily="18" charset="0"/>
                <a:ea typeface="Majalla UI"/>
                <a:cs typeface="Times New Roman" pitchFamily="18" charset="0"/>
              </a:rPr>
              <a:t> التجانس واختبار </a:t>
            </a:r>
            <a:r>
              <a:rPr lang="en-US" sz="2000" dirty="0" smtClean="0">
                <a:latin typeface="Times New Roman" pitchFamily="18" charset="0"/>
                <a:ea typeface="Majalla UI"/>
                <a:cs typeface="Times New Roman" pitchFamily="18" charset="0"/>
              </a:rPr>
              <a:t>T</a:t>
            </a:r>
            <a:r>
              <a:rPr lang="ar-EG" sz="2000" dirty="0" smtClean="0">
                <a:latin typeface="Times New Roman" pitchFamily="18" charset="0"/>
                <a:ea typeface="Majalla UI"/>
                <a:cs typeface="Times New Roman" pitchFamily="18" charset="0"/>
              </a:rPr>
              <a:t> </a:t>
            </a:r>
          </a:p>
          <a:p>
            <a:pPr marL="609600" indent="-609600" algn="just" rtl="1" eaLnBrk="1" hangingPunct="1">
              <a:lnSpc>
                <a:spcPct val="150000"/>
              </a:lnSpc>
              <a:buFont typeface="Wingdings" pitchFamily="2" charset="2"/>
              <a:buNone/>
            </a:pPr>
            <a:endParaRPr lang="ar-EG" sz="2000" dirty="0" smtClean="0">
              <a:latin typeface="Times New Roman" pitchFamily="18" charset="0"/>
              <a:ea typeface="Majalla UI"/>
              <a:cs typeface="Times New Roman" pitchFamily="18" charset="0"/>
            </a:endParaRPr>
          </a:p>
          <a:p>
            <a:pPr marL="609600" indent="-609600" algn="just" rtl="1" eaLnBrk="1" hangingPunct="1">
              <a:lnSpc>
                <a:spcPct val="150000"/>
              </a:lnSpc>
              <a:buFont typeface="Wingdings" pitchFamily="2" charset="2"/>
              <a:buNone/>
            </a:pPr>
            <a:endParaRPr lang="ar-EG" sz="2400" dirty="0" smtClean="0">
              <a:latin typeface="Times New Roman" pitchFamily="18" charset="0"/>
              <a:ea typeface="Majalla UI"/>
              <a:cs typeface="Times New Roman" pitchFamily="18" charset="0"/>
            </a:endParaRPr>
          </a:p>
          <a:p>
            <a:pPr marL="609600" indent="-609600" algn="just" rtl="1" eaLnBrk="1" hangingPunct="1">
              <a:lnSpc>
                <a:spcPct val="150000"/>
              </a:lnSpc>
              <a:buFont typeface="Wingdings" pitchFamily="2" charset="2"/>
              <a:buNone/>
            </a:pPr>
            <a:endParaRPr lang="ar-EG" sz="2400" dirty="0" smtClean="0">
              <a:latin typeface="Times New Roman" pitchFamily="18" charset="0"/>
              <a:ea typeface="Majalla UI"/>
              <a:cs typeface="Times New Roman" pitchFamily="18" charset="0"/>
            </a:endParaRPr>
          </a:p>
          <a:p>
            <a:pPr marL="609600" indent="-609600" algn="just" rtl="1" eaLnBrk="1" hangingPunct="1">
              <a:lnSpc>
                <a:spcPct val="150000"/>
              </a:lnSpc>
              <a:buFont typeface="Wingdings" pitchFamily="2" charset="2"/>
              <a:buNone/>
            </a:pPr>
            <a:endParaRPr lang="ar-EG" sz="2400" dirty="0" smtClean="0">
              <a:latin typeface="Times New Roman" pitchFamily="18" charset="0"/>
              <a:ea typeface="Majalla UI"/>
              <a:cs typeface="Times New Roman" pitchFamily="18" charset="0"/>
            </a:endParaRPr>
          </a:p>
          <a:p>
            <a:pPr marL="609600" indent="-609600" algn="just" rtl="1" eaLnBrk="1" hangingPunct="1">
              <a:lnSpc>
                <a:spcPct val="150000"/>
              </a:lnSpc>
              <a:buFont typeface="Wingdings" pitchFamily="2" charset="2"/>
              <a:buNone/>
            </a:pPr>
            <a:endParaRPr lang="ar-EG" sz="2400" dirty="0" smtClean="0">
              <a:latin typeface="Times New Roman" pitchFamily="18" charset="0"/>
              <a:ea typeface="Majalla UI"/>
              <a:cs typeface="Times New Roman" pitchFamily="18" charset="0"/>
            </a:endParaRPr>
          </a:p>
          <a:p>
            <a:pPr marL="609600" indent="-609600" algn="just" rtl="1" eaLnBrk="1" hangingPunct="1">
              <a:lnSpc>
                <a:spcPct val="150000"/>
              </a:lnSpc>
              <a:buFont typeface="Wingdings" pitchFamily="2" charset="2"/>
              <a:buAutoNum type="arabicPeriod"/>
            </a:pPr>
            <a:r>
              <a:rPr lang="ar-EG" sz="2000" dirty="0" smtClean="0">
                <a:latin typeface="Times New Roman" pitchFamily="18" charset="0"/>
                <a:ea typeface="Majalla UI"/>
                <a:cs typeface="Times New Roman" pitchFamily="18" charset="0"/>
              </a:rPr>
              <a:t>العمود الأول يحتوى اسم المتغير</a:t>
            </a:r>
            <a:r>
              <a:rPr lang="en-US" sz="2000" dirty="0" smtClean="0">
                <a:solidFill>
                  <a:srgbClr val="FF3300"/>
                </a:solidFill>
                <a:latin typeface="Times New Roman" pitchFamily="18" charset="0"/>
                <a:cs typeface="Times New Roman" pitchFamily="18" charset="0"/>
              </a:rPr>
              <a:t>Data</a:t>
            </a:r>
          </a:p>
          <a:p>
            <a:pPr marL="609600" indent="-609600" algn="just" rtl="1" eaLnBrk="1" hangingPunct="1">
              <a:lnSpc>
                <a:spcPct val="150000"/>
              </a:lnSpc>
              <a:buFont typeface="Wingdings" pitchFamily="2" charset="2"/>
              <a:buAutoNum type="arabicPeriod"/>
            </a:pPr>
            <a:r>
              <a:rPr lang="ar-EG" sz="2000" dirty="0" smtClean="0">
                <a:latin typeface="Times New Roman" pitchFamily="18" charset="0"/>
                <a:cs typeface="Times New Roman" pitchFamily="18" charset="0"/>
              </a:rPr>
              <a:t>العمود </a:t>
            </a:r>
            <a:r>
              <a:rPr lang="ar-EG" sz="2000" dirty="0" err="1" smtClean="0">
                <a:latin typeface="Times New Roman" pitchFamily="18" charset="0"/>
                <a:cs typeface="Times New Roman" pitchFamily="18" charset="0"/>
              </a:rPr>
              <a:t>الثانى</a:t>
            </a:r>
            <a:r>
              <a:rPr lang="ar-EG" sz="2000" dirty="0" smtClean="0">
                <a:latin typeface="Times New Roman" pitchFamily="18" charset="0"/>
                <a:cs typeface="Times New Roman" pitchFamily="18" charset="0"/>
              </a:rPr>
              <a:t> والثالث يسارا </a:t>
            </a:r>
            <a:r>
              <a:rPr lang="ar-EG" sz="2000" dirty="0" err="1" smtClean="0">
                <a:latin typeface="Times New Roman" pitchFamily="18" charset="0"/>
                <a:cs typeface="Times New Roman" pitchFamily="18" charset="0"/>
              </a:rPr>
              <a:t>لاجراء</a:t>
            </a:r>
            <a:r>
              <a:rPr lang="ar-EG" sz="2000" dirty="0" smtClean="0">
                <a:latin typeface="Times New Roman" pitchFamily="18" charset="0"/>
                <a:cs typeface="Times New Roman" pitchFamily="18" charset="0"/>
              </a:rPr>
              <a:t> اختبار التجانس وحيث </a:t>
            </a:r>
            <a:r>
              <a:rPr lang="ar-EG" sz="2000" dirty="0" err="1" smtClean="0">
                <a:latin typeface="Times New Roman" pitchFamily="18" charset="0"/>
                <a:cs typeface="Times New Roman" pitchFamily="18" charset="0"/>
              </a:rPr>
              <a:t>ان</a:t>
            </a:r>
            <a:r>
              <a:rPr lang="ar-EG" sz="2000" dirty="0" smtClean="0">
                <a:latin typeface="Times New Roman" pitchFamily="18" charset="0"/>
                <a:cs typeface="Times New Roman" pitchFamily="18" charset="0"/>
              </a:rPr>
              <a:t> قيمة </a:t>
            </a:r>
            <a:r>
              <a:rPr lang="en-US" sz="2000" dirty="0" smtClean="0">
                <a:solidFill>
                  <a:srgbClr val="FF3300"/>
                </a:solidFill>
                <a:latin typeface="Times New Roman" pitchFamily="18" charset="0"/>
                <a:cs typeface="Times New Roman" pitchFamily="18" charset="0"/>
              </a:rPr>
              <a:t>Sig. = 0.053</a:t>
            </a:r>
            <a:r>
              <a:rPr lang="ar-EG" sz="2000" dirty="0" smtClean="0">
                <a:latin typeface="Times New Roman" pitchFamily="18" charset="0"/>
                <a:cs typeface="Times New Roman" pitchFamily="18" charset="0"/>
              </a:rPr>
              <a:t> </a:t>
            </a:r>
            <a:r>
              <a:rPr lang="ar-EG" sz="2000" dirty="0" err="1" smtClean="0">
                <a:latin typeface="Times New Roman" pitchFamily="18" charset="0"/>
                <a:cs typeface="Times New Roman" pitchFamily="18" charset="0"/>
              </a:rPr>
              <a:t>فهى</a:t>
            </a:r>
            <a:r>
              <a:rPr lang="ar-EG" sz="2000" dirty="0" smtClean="0">
                <a:latin typeface="Times New Roman" pitchFamily="18" charset="0"/>
                <a:cs typeface="Times New Roman" pitchFamily="18" charset="0"/>
              </a:rPr>
              <a:t> اكبر من</a:t>
            </a:r>
            <a:r>
              <a:rPr lang="ar-EG" sz="2000" dirty="0" smtClean="0">
                <a:solidFill>
                  <a:srgbClr val="FF3300"/>
                </a:solidFill>
                <a:latin typeface="Times New Roman" pitchFamily="18" charset="0"/>
                <a:cs typeface="Times New Roman" pitchFamily="18" charset="0"/>
              </a:rPr>
              <a:t> </a:t>
            </a:r>
            <a:r>
              <a:rPr lang="en-US" sz="2000" dirty="0" smtClean="0">
                <a:solidFill>
                  <a:srgbClr val="FF3300"/>
                </a:solidFill>
                <a:latin typeface="Times New Roman" pitchFamily="18" charset="0"/>
                <a:cs typeface="Times New Roman" pitchFamily="18" charset="0"/>
              </a:rPr>
              <a:t>0.05</a:t>
            </a:r>
            <a:r>
              <a:rPr lang="ar-EG" sz="2000" dirty="0" smtClean="0">
                <a:latin typeface="Times New Roman" pitchFamily="18" charset="0"/>
                <a:cs typeface="Times New Roman" pitchFamily="18" charset="0"/>
              </a:rPr>
              <a:t> لذا سوف نقبل فرض العدم </a:t>
            </a:r>
            <a:r>
              <a:rPr lang="ar-EG" sz="2000" dirty="0" err="1" smtClean="0">
                <a:latin typeface="Times New Roman" pitchFamily="18" charset="0"/>
                <a:cs typeface="Times New Roman" pitchFamily="18" charset="0"/>
              </a:rPr>
              <a:t>وهوتجانس</a:t>
            </a:r>
            <a:r>
              <a:rPr lang="ar-EG" sz="2000" dirty="0" smtClean="0">
                <a:latin typeface="Times New Roman" pitchFamily="18" charset="0"/>
                <a:cs typeface="Times New Roman" pitchFamily="18" charset="0"/>
              </a:rPr>
              <a:t> المجتمعين</a:t>
            </a:r>
          </a:p>
        </p:txBody>
      </p:sp>
      <p:sp>
        <p:nvSpPr>
          <p:cNvPr id="4" name="Slide Number Placeholder 3"/>
          <p:cNvSpPr>
            <a:spLocks noGrp="1"/>
          </p:cNvSpPr>
          <p:nvPr>
            <p:ph type="sldNum" sz="quarter" idx="12"/>
          </p:nvPr>
        </p:nvSpPr>
        <p:spPr/>
        <p:txBody>
          <a:bodyPr/>
          <a:lstStyle/>
          <a:p>
            <a:pPr>
              <a:defRPr/>
            </a:pPr>
            <a:fld id="{115B52CC-9743-4C5D-A56C-8B94A7C0B4F7}" type="slidenum">
              <a:rPr lang="en-US"/>
              <a:pPr>
                <a:defRPr/>
              </a:pPr>
              <a:t>48</a:t>
            </a:fld>
            <a:endParaRPr lang="en-US"/>
          </a:p>
        </p:txBody>
      </p:sp>
      <p:pic>
        <p:nvPicPr>
          <p:cNvPr id="101379" name="Picture 3"/>
          <p:cNvPicPr>
            <a:picLocks noChangeAspect="1" noChangeArrowheads="1"/>
          </p:cNvPicPr>
          <p:nvPr/>
        </p:nvPicPr>
        <p:blipFill>
          <a:blip r:embed="rId2"/>
          <a:srcRect/>
          <a:stretch>
            <a:fillRect/>
          </a:stretch>
        </p:blipFill>
        <p:spPr bwMode="auto">
          <a:xfrm>
            <a:off x="152400" y="1371600"/>
            <a:ext cx="88392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box(in)">
                                      <p:cBhvr>
                                        <p:cTn id="7" dur="500"/>
                                        <p:tgtEl>
                                          <p:spTgt spid="101378">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1379"/>
                                        </p:tgtEl>
                                        <p:attrNameLst>
                                          <p:attrName>style.visibility</p:attrName>
                                        </p:attrNameLst>
                                      </p:cBhvr>
                                      <p:to>
                                        <p:strVal val="visible"/>
                                      </p:to>
                                    </p:set>
                                    <p:animEffect transition="in" filter="box(in)">
                                      <p:cBhvr>
                                        <p:cTn id="11" dur="500"/>
                                        <p:tgtEl>
                                          <p:spTgt spid="10137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1378">
                                            <p:txEl>
                                              <p:pRg st="6" end="6"/>
                                            </p:txEl>
                                          </p:spTgt>
                                        </p:tgtEl>
                                        <p:attrNameLst>
                                          <p:attrName>style.visibility</p:attrName>
                                        </p:attrNameLst>
                                      </p:cBhvr>
                                      <p:to>
                                        <p:strVal val="visible"/>
                                      </p:to>
                                    </p:set>
                                    <p:animEffect transition="in" filter="box(in)">
                                      <p:cBhvr>
                                        <p:cTn id="16" dur="500"/>
                                        <p:tgtEl>
                                          <p:spTgt spid="101378">
                                            <p:txEl>
                                              <p:pRg st="6" end="6"/>
                                            </p:txEl>
                                          </p:spTgt>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101378">
                                            <p:txEl>
                                              <p:pRg st="7" end="7"/>
                                            </p:txEl>
                                          </p:spTgt>
                                        </p:tgtEl>
                                        <p:attrNameLst>
                                          <p:attrName>style.visibility</p:attrName>
                                        </p:attrNameLst>
                                      </p:cBhvr>
                                      <p:to>
                                        <p:strVal val="visible"/>
                                      </p:to>
                                    </p:set>
                                    <p:animEffect transition="in" filter="box(in)">
                                      <p:cBhvr>
                                        <p:cTn id="20" dur="500"/>
                                        <p:tgtEl>
                                          <p:spTgt spid="1013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457200" y="609600"/>
            <a:ext cx="8229600" cy="5791200"/>
          </a:xfrm>
        </p:spPr>
        <p:txBody>
          <a:bodyPr/>
          <a:lstStyle/>
          <a:p>
            <a:pPr marL="609600" indent="-609600" algn="just" rtl="1" eaLnBrk="1" hangingPunct="1">
              <a:lnSpc>
                <a:spcPct val="150000"/>
              </a:lnSpc>
              <a:buFont typeface="Wingdings" pitchFamily="2" charset="2"/>
              <a:buNone/>
            </a:pPr>
            <a:endParaRPr lang="ar-EG" sz="2000" dirty="0" smtClean="0">
              <a:ea typeface="Majalla UI"/>
              <a:cs typeface="Majalla UI"/>
            </a:endParaRPr>
          </a:p>
          <a:p>
            <a:pPr marL="609600" indent="-609600" algn="just" rtl="1" eaLnBrk="1" hangingPunct="1">
              <a:lnSpc>
                <a:spcPct val="150000"/>
              </a:lnSpc>
              <a:buFont typeface="Wingdings" pitchFamily="2" charset="2"/>
              <a:buNone/>
            </a:pPr>
            <a:endParaRPr lang="ar-EG" sz="2400" dirty="0" smtClean="0">
              <a:ea typeface="Majalla UI"/>
              <a:cs typeface="Majalla UI"/>
            </a:endParaRPr>
          </a:p>
          <a:p>
            <a:pPr marL="609600" indent="-609600" algn="just" rtl="1" eaLnBrk="1" hangingPunct="1">
              <a:lnSpc>
                <a:spcPct val="150000"/>
              </a:lnSpc>
              <a:buFont typeface="Wingdings" pitchFamily="2" charset="2"/>
              <a:buNone/>
            </a:pPr>
            <a:endParaRPr lang="ar-EG" sz="2400" dirty="0" smtClean="0">
              <a:ea typeface="Majalla UI"/>
              <a:cs typeface="Majalla UI"/>
            </a:endParaRPr>
          </a:p>
          <a:p>
            <a:pPr marL="609600" indent="-609600" algn="just" rtl="1" eaLnBrk="1" hangingPunct="1">
              <a:lnSpc>
                <a:spcPct val="150000"/>
              </a:lnSpc>
              <a:buFont typeface="Wingdings" pitchFamily="2" charset="2"/>
              <a:buNone/>
            </a:pPr>
            <a:endParaRPr lang="ar-EG" sz="2400" dirty="0" smtClean="0">
              <a:ea typeface="Majalla UI"/>
              <a:cs typeface="Majalla UI"/>
            </a:endParaRPr>
          </a:p>
          <a:p>
            <a:pPr marL="609600" indent="-609600" algn="just" rtl="1" eaLnBrk="1" hangingPunct="1">
              <a:lnSpc>
                <a:spcPct val="150000"/>
              </a:lnSpc>
              <a:buFont typeface="Wingdings" pitchFamily="2" charset="2"/>
              <a:buNone/>
            </a:pPr>
            <a:endParaRPr lang="ar-EG" sz="2400" dirty="0" smtClean="0">
              <a:ea typeface="Majalla UI"/>
              <a:cs typeface="Majalla UI"/>
            </a:endParaRPr>
          </a:p>
          <a:p>
            <a:pPr marL="609600" indent="-609600" algn="just" rtl="1" eaLnBrk="1" hangingPunct="1">
              <a:lnSpc>
                <a:spcPct val="150000"/>
              </a:lnSpc>
              <a:buFont typeface="Calibri" pitchFamily="34" charset="0"/>
              <a:buAutoNum type="arabicPeriod" startAt="3"/>
            </a:pPr>
            <a:r>
              <a:rPr lang="ar-EG" sz="2000" dirty="0" smtClean="0">
                <a:latin typeface="Times New Roman" pitchFamily="18" charset="0"/>
                <a:ea typeface="Majalla UI"/>
                <a:cs typeface="Times New Roman" pitchFamily="18" charset="0"/>
              </a:rPr>
              <a:t>العمود الرابع والخامس والسادس </a:t>
            </a:r>
            <a:r>
              <a:rPr lang="ar-EG" sz="2000" dirty="0" err="1" smtClean="0">
                <a:latin typeface="Times New Roman" pitchFamily="18" charset="0"/>
                <a:ea typeface="Majalla UI"/>
                <a:cs typeface="Times New Roman" pitchFamily="18" charset="0"/>
              </a:rPr>
              <a:t>لاجراء</a:t>
            </a:r>
            <a:r>
              <a:rPr lang="ar-EG" sz="2000" dirty="0" smtClean="0">
                <a:latin typeface="Times New Roman" pitchFamily="18" charset="0"/>
                <a:ea typeface="Majalla UI"/>
                <a:cs typeface="Times New Roman" pitchFamily="18" charset="0"/>
              </a:rPr>
              <a:t> اختبار </a:t>
            </a:r>
            <a:r>
              <a:rPr lang="en-US" sz="2000" dirty="0" smtClean="0">
                <a:solidFill>
                  <a:srgbClr val="FF3300"/>
                </a:solidFill>
                <a:latin typeface="Times New Roman" pitchFamily="18" charset="0"/>
                <a:cs typeface="Times New Roman" pitchFamily="18" charset="0"/>
              </a:rPr>
              <a:t>T</a:t>
            </a:r>
            <a:r>
              <a:rPr lang="ar-EG" sz="2000" dirty="0" smtClean="0">
                <a:latin typeface="Times New Roman" pitchFamily="18" charset="0"/>
                <a:cs typeface="Times New Roman" pitchFamily="18" charset="0"/>
              </a:rPr>
              <a:t> وحيث </a:t>
            </a:r>
            <a:r>
              <a:rPr lang="ar-EG" sz="2000" dirty="0" err="1" smtClean="0">
                <a:latin typeface="Times New Roman" pitchFamily="18" charset="0"/>
                <a:cs typeface="Times New Roman" pitchFamily="18" charset="0"/>
              </a:rPr>
              <a:t>ان</a:t>
            </a:r>
            <a:r>
              <a:rPr lang="ar-EG" sz="2000" dirty="0" smtClean="0">
                <a:latin typeface="Times New Roman" pitchFamily="18" charset="0"/>
                <a:cs typeface="Times New Roman" pitchFamily="18" charset="0"/>
              </a:rPr>
              <a:t> المجتمعات </a:t>
            </a:r>
            <a:r>
              <a:rPr lang="ar-EG" sz="2000" dirty="0" err="1" smtClean="0">
                <a:latin typeface="Times New Roman" pitchFamily="18" charset="0"/>
                <a:cs typeface="Times New Roman" pitchFamily="18" charset="0"/>
              </a:rPr>
              <a:t>متجانسه</a:t>
            </a:r>
            <a:r>
              <a:rPr lang="ar-EG" sz="2000" dirty="0" smtClean="0">
                <a:latin typeface="Times New Roman" pitchFamily="18" charset="0"/>
                <a:cs typeface="Times New Roman" pitchFamily="18" charset="0"/>
              </a:rPr>
              <a:t> سوف نهتم بالصف الأول ومن العمود السادس</a:t>
            </a:r>
            <a:r>
              <a:rPr lang="ar-SA" sz="2000" dirty="0" smtClean="0">
                <a:latin typeface="Times New Roman" pitchFamily="18" charset="0"/>
                <a:cs typeface="Times New Roman" pitchFamily="18" charset="0"/>
              </a:rPr>
              <a:t> </a:t>
            </a:r>
            <a:r>
              <a:rPr lang="en-US" sz="2000" dirty="0" smtClean="0">
                <a:solidFill>
                  <a:srgbClr val="FF3300"/>
                </a:solidFill>
                <a:latin typeface="Times New Roman" pitchFamily="18" charset="0"/>
                <a:cs typeface="Times New Roman" pitchFamily="18" charset="0"/>
              </a:rPr>
              <a:t>Sig. = 0.477</a:t>
            </a:r>
            <a:r>
              <a:rPr lang="ar-SA" sz="2000" dirty="0" smtClean="0">
                <a:solidFill>
                  <a:srgbClr val="FF3300"/>
                </a:solidFill>
                <a:latin typeface="Times New Roman" pitchFamily="18" charset="0"/>
                <a:cs typeface="Times New Roman" pitchFamily="18" charset="0"/>
              </a:rPr>
              <a:t> </a:t>
            </a:r>
            <a:r>
              <a:rPr lang="ar-EG" sz="2000" dirty="0" smtClean="0">
                <a:latin typeface="Times New Roman" pitchFamily="18" charset="0"/>
                <a:cs typeface="Times New Roman" pitchFamily="18" charset="0"/>
              </a:rPr>
              <a:t> وهى اكبر من </a:t>
            </a:r>
            <a:r>
              <a:rPr lang="en-US" sz="2000" dirty="0" smtClean="0">
                <a:solidFill>
                  <a:srgbClr val="FF3300"/>
                </a:solidFill>
                <a:latin typeface="Times New Roman" pitchFamily="18" charset="0"/>
                <a:cs typeface="Times New Roman" pitchFamily="18" charset="0"/>
              </a:rPr>
              <a:t>0.025</a:t>
            </a:r>
            <a:r>
              <a:rPr lang="ar-EG" sz="2000" dirty="0" smtClean="0">
                <a:latin typeface="Times New Roman" pitchFamily="18" charset="0"/>
                <a:cs typeface="Times New Roman" pitchFamily="18" charset="0"/>
              </a:rPr>
              <a:t> لذا سوف نقبل فرض العدم وهو </a:t>
            </a:r>
            <a:r>
              <a:rPr lang="ar-EG" sz="2000" dirty="0" err="1" smtClean="0">
                <a:latin typeface="Times New Roman" pitchFamily="18" charset="0"/>
                <a:cs typeface="Times New Roman" pitchFamily="18" charset="0"/>
              </a:rPr>
              <a:t>ان</a:t>
            </a:r>
            <a:r>
              <a:rPr lang="ar-EG" sz="2000" dirty="0" smtClean="0">
                <a:latin typeface="Times New Roman" pitchFamily="18" charset="0"/>
                <a:cs typeface="Times New Roman" pitchFamily="18" charset="0"/>
              </a:rPr>
              <a:t> وسطى المجتمعين </a:t>
            </a:r>
            <a:r>
              <a:rPr lang="ar-EG" sz="2000" dirty="0" err="1" smtClean="0">
                <a:latin typeface="Times New Roman" pitchFamily="18" charset="0"/>
                <a:cs typeface="Times New Roman" pitchFamily="18" charset="0"/>
              </a:rPr>
              <a:t>متساوى</a:t>
            </a:r>
            <a:r>
              <a:rPr lang="ar-EG" sz="2000" dirty="0" smtClean="0">
                <a:latin typeface="Times New Roman" pitchFamily="18" charset="0"/>
                <a:cs typeface="Times New Roman" pitchFamily="18" charset="0"/>
              </a:rPr>
              <a:t> </a:t>
            </a:r>
            <a:r>
              <a:rPr lang="ar-EG" sz="2000" dirty="0" err="1" smtClean="0">
                <a:latin typeface="Times New Roman" pitchFamily="18" charset="0"/>
                <a:cs typeface="Times New Roman" pitchFamily="18" charset="0"/>
              </a:rPr>
              <a:t>أى</a:t>
            </a:r>
            <a:r>
              <a:rPr lang="ar-EG" sz="2000" dirty="0" smtClean="0">
                <a:latin typeface="Times New Roman" pitchFamily="18" charset="0"/>
                <a:cs typeface="Times New Roman" pitchFamily="18" charset="0"/>
              </a:rPr>
              <a:t> لا يوجد فرق بين مستوى الطلاب </a:t>
            </a:r>
            <a:r>
              <a:rPr lang="ar-EG" sz="2000" dirty="0" err="1" smtClean="0">
                <a:latin typeface="Times New Roman" pitchFamily="18" charset="0"/>
                <a:cs typeface="Times New Roman" pitchFamily="18" charset="0"/>
              </a:rPr>
              <a:t>فى</a:t>
            </a:r>
            <a:r>
              <a:rPr lang="ar-EG" sz="2000" dirty="0" smtClean="0">
                <a:latin typeface="Times New Roman" pitchFamily="18" charset="0"/>
                <a:cs typeface="Times New Roman" pitchFamily="18" charset="0"/>
              </a:rPr>
              <a:t> المجموعتين.</a:t>
            </a:r>
          </a:p>
          <a:p>
            <a:pPr marL="609600" indent="-609600" algn="just" rtl="1" eaLnBrk="1" hangingPunct="1">
              <a:lnSpc>
                <a:spcPct val="150000"/>
              </a:lnSpc>
              <a:buFont typeface="Wingdings" pitchFamily="2" charset="2"/>
              <a:buAutoNum type="arabicPeriod" startAt="3"/>
            </a:pPr>
            <a:r>
              <a:rPr lang="ar-EG" sz="2000" dirty="0" err="1" smtClean="0">
                <a:latin typeface="Times New Roman" pitchFamily="18" charset="0"/>
                <a:cs typeface="Times New Roman" pitchFamily="18" charset="0"/>
              </a:rPr>
              <a:t>الاعمده</a:t>
            </a:r>
            <a:r>
              <a:rPr lang="ar-EG" sz="2000" dirty="0" smtClean="0">
                <a:latin typeface="Times New Roman" pitchFamily="18" charset="0"/>
                <a:cs typeface="Times New Roman" pitchFamily="18" charset="0"/>
              </a:rPr>
              <a:t> </a:t>
            </a:r>
            <a:r>
              <a:rPr lang="ar-EG" sz="2000" dirty="0" err="1" smtClean="0">
                <a:latin typeface="Times New Roman" pitchFamily="18" charset="0"/>
                <a:cs typeface="Times New Roman" pitchFamily="18" charset="0"/>
              </a:rPr>
              <a:t>الاخيرة</a:t>
            </a:r>
            <a:r>
              <a:rPr lang="ar-EG" sz="2000" dirty="0" smtClean="0">
                <a:latin typeface="Times New Roman" pitchFamily="18" charset="0"/>
                <a:cs typeface="Times New Roman" pitchFamily="18" charset="0"/>
              </a:rPr>
              <a:t> تقدم فترة الثقة للفرق بين </a:t>
            </a:r>
            <a:r>
              <a:rPr lang="ar-EG" sz="2000" dirty="0" err="1" smtClean="0">
                <a:latin typeface="Times New Roman" pitchFamily="18" charset="0"/>
                <a:cs typeface="Times New Roman" pitchFamily="18" charset="0"/>
              </a:rPr>
              <a:t>متوسطى</a:t>
            </a:r>
            <a:r>
              <a:rPr lang="ar-EG" sz="2000" dirty="0" smtClean="0">
                <a:latin typeface="Times New Roman" pitchFamily="18" charset="0"/>
                <a:cs typeface="Times New Roman" pitchFamily="18" charset="0"/>
              </a:rPr>
              <a:t> المجتمعين.</a:t>
            </a: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6231E57B-248D-4654-8E0C-562587D5190D}" type="slidenum">
              <a:rPr lang="en-US"/>
              <a:pPr>
                <a:defRPr/>
              </a:pPr>
              <a:t>49</a:t>
            </a:fld>
            <a:endParaRPr lang="en-US"/>
          </a:p>
        </p:txBody>
      </p:sp>
      <p:pic>
        <p:nvPicPr>
          <p:cNvPr id="101379" name="Picture 3"/>
          <p:cNvPicPr>
            <a:picLocks noChangeAspect="1" noChangeArrowheads="1"/>
          </p:cNvPicPr>
          <p:nvPr/>
        </p:nvPicPr>
        <p:blipFill>
          <a:blip r:embed="rId2"/>
          <a:srcRect/>
          <a:stretch>
            <a:fillRect/>
          </a:stretch>
        </p:blipFill>
        <p:spPr bwMode="auto">
          <a:xfrm>
            <a:off x="381000" y="1143000"/>
            <a:ext cx="8305800" cy="202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box(in)">
                                      <p:cBhvr>
                                        <p:cTn id="7" dur="500"/>
                                        <p:tgtEl>
                                          <p:spTgt spid="10137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1378">
                                            <p:txEl>
                                              <p:pRg st="5" end="5"/>
                                            </p:txEl>
                                          </p:spTgt>
                                        </p:tgtEl>
                                        <p:attrNameLst>
                                          <p:attrName>style.visibility</p:attrName>
                                        </p:attrNameLst>
                                      </p:cBhvr>
                                      <p:to>
                                        <p:strVal val="visible"/>
                                      </p:to>
                                    </p:set>
                                    <p:animEffect transition="in" filter="box(in)">
                                      <p:cBhvr>
                                        <p:cTn id="10" dur="500"/>
                                        <p:tgtEl>
                                          <p:spTgt spid="101378">
                                            <p:txEl>
                                              <p:pRg st="5" end="5"/>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01378">
                                            <p:txEl>
                                              <p:pRg st="6" end="6"/>
                                            </p:txEl>
                                          </p:spTgt>
                                        </p:tgtEl>
                                        <p:attrNameLst>
                                          <p:attrName>style.visibility</p:attrName>
                                        </p:attrNameLst>
                                      </p:cBhvr>
                                      <p:to>
                                        <p:strVal val="visible"/>
                                      </p:to>
                                    </p:set>
                                    <p:animEffect transition="in" filter="box(in)">
                                      <p:cBhvr>
                                        <p:cTn id="14" dur="500"/>
                                        <p:tgtEl>
                                          <p:spTgt spid="1013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Autofit/>
          </a:bodyPr>
          <a:lstStyle/>
          <a:p>
            <a:pPr marL="274320" indent="-274320" algn="just" rtl="1" eaLnBrk="1" fontAlgn="auto" hangingPunct="1">
              <a:spcAft>
                <a:spcPts val="0"/>
              </a:spcAft>
              <a:buClr>
                <a:schemeClr val="accent3"/>
              </a:buClr>
              <a:buFont typeface="Wingdings 2"/>
              <a:buNone/>
              <a:defRPr/>
            </a:pPr>
            <a:r>
              <a:rPr lang="ar-EG" sz="2500" b="1" dirty="0" smtClean="0">
                <a:solidFill>
                  <a:srgbClr val="FF0000"/>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مقدمة</a:t>
            </a:r>
            <a:r>
              <a:rPr lang="en-US" sz="2500" b="1" dirty="0" smtClean="0">
                <a:solidFill>
                  <a:srgbClr val="0070C0"/>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Introduction</a:t>
            </a:r>
            <a:r>
              <a:rPr lang="en-US" sz="2500" b="1" dirty="0" smtClean="0">
                <a:solidFill>
                  <a:srgbClr val="FF0000"/>
                </a:solidFill>
                <a:effectLst>
                  <a:outerShdw blurRad="38100" dist="38100" dir="2700000" algn="tl">
                    <a:srgbClr val="000000">
                      <a:alpha val="43137"/>
                    </a:srgbClr>
                  </a:outerShdw>
                </a:effectLst>
                <a:latin typeface="Times New Roman" pitchFamily="18" charset="0"/>
                <a:ea typeface="Arial Unicode MS" pitchFamily="34" charset="-128"/>
                <a:cs typeface="Times New Roman" pitchFamily="18" charset="0"/>
              </a:rPr>
              <a:t> </a:t>
            </a:r>
            <a:endParaRPr lang="en-US" sz="2500" b="1" dirty="0" smtClean="0">
              <a:latin typeface="Times New Roman" pitchFamily="18" charset="0"/>
              <a:ea typeface="Arial Unicode MS" pitchFamily="34" charset="-128"/>
              <a:cs typeface="Times New Roman" pitchFamily="18" charset="0"/>
            </a:endParaRPr>
          </a:p>
          <a:p>
            <a:pPr marL="274320" indent="-274320" algn="just" rtl="1" eaLnBrk="1" fontAlgn="auto" hangingPunct="1">
              <a:spcAft>
                <a:spcPts val="0"/>
              </a:spcAft>
              <a:buClr>
                <a:schemeClr val="accent3"/>
              </a:buClr>
              <a:buFont typeface="Wingdings" pitchFamily="2" charset="2"/>
              <a:buChar char="Ø"/>
              <a:defRPr/>
            </a:pPr>
            <a:r>
              <a:rPr lang="ar-EG" sz="2500" b="1" dirty="0" smtClean="0">
                <a:latin typeface="Times New Roman" pitchFamily="18" charset="0"/>
                <a:ea typeface="Arial Unicode MS" pitchFamily="34" charset="-128"/>
                <a:cs typeface="Times New Roman" pitchFamily="18" charset="0"/>
              </a:rPr>
              <a:t>في </a:t>
            </a:r>
            <a:r>
              <a:rPr lang="ar-EG" sz="2500" b="1" dirty="0" err="1" smtClean="0">
                <a:latin typeface="Times New Roman" pitchFamily="18" charset="0"/>
                <a:ea typeface="Arial Unicode MS" pitchFamily="34" charset="-128"/>
                <a:cs typeface="Times New Roman" pitchFamily="18" charset="0"/>
              </a:rPr>
              <a:t>ال</a:t>
            </a:r>
            <a:r>
              <a:rPr lang="ar-DZ" sz="2500" b="1" dirty="0" smtClean="0">
                <a:latin typeface="Times New Roman" pitchFamily="18" charset="0"/>
                <a:ea typeface="Arial Unicode MS" pitchFamily="34" charset="-128"/>
                <a:cs typeface="Times New Roman" pitchFamily="18" charset="0"/>
              </a:rPr>
              <a:t>آ</a:t>
            </a:r>
            <a:r>
              <a:rPr lang="ar-EG" sz="2500" b="1" dirty="0" err="1" smtClean="0">
                <a:latin typeface="Times New Roman" pitchFamily="18" charset="0"/>
                <a:ea typeface="Arial Unicode MS" pitchFamily="34" charset="-128"/>
                <a:cs typeface="Times New Roman" pitchFamily="18" charset="0"/>
              </a:rPr>
              <a:t>ونه</a:t>
            </a:r>
            <a:r>
              <a:rPr lang="ar-EG" sz="2500" b="1" dirty="0" smtClean="0">
                <a:latin typeface="Times New Roman" pitchFamily="18" charset="0"/>
                <a:ea typeface="Arial Unicode MS" pitchFamily="34" charset="-128"/>
                <a:cs typeface="Times New Roman" pitchFamily="18" charset="0"/>
              </a:rPr>
              <a:t> الاخيرة تعتبر الاختبارات اللامعلميه من الاختبارات شائعة الاستخدام وخصوصا عندما يكون شروط تطبيق الاختبارات المعلميه غير متوفره.</a:t>
            </a:r>
          </a:p>
          <a:p>
            <a:pPr marL="274320" indent="-274320" algn="just" rtl="1" eaLnBrk="1" fontAlgn="auto" hangingPunct="1">
              <a:spcAft>
                <a:spcPts val="0"/>
              </a:spcAft>
              <a:buClr>
                <a:schemeClr val="accent3"/>
              </a:buClr>
              <a:buFont typeface="Wingdings" pitchFamily="2" charset="2"/>
              <a:buChar char="Ø"/>
              <a:defRPr/>
            </a:pPr>
            <a:r>
              <a:rPr lang="ar-EG" sz="2500" b="1" dirty="0" smtClean="0">
                <a:latin typeface="Times New Roman" pitchFamily="18" charset="0"/>
                <a:ea typeface="Arial Unicode MS" pitchFamily="34" charset="-128"/>
                <a:cs typeface="Times New Roman" pitchFamily="18" charset="0"/>
              </a:rPr>
              <a:t>فعندما تكون شروط الاختبار المعلمى غير متحققه فان الحل الوحيد هو اجراء اختبار لامعلمى بالاضافه الى ذلك لو ان فروض الاختبار تدور حول اشياء وصفيه مثل هل العينه عشوائية؟ هل هناك علاقة بين متغيرين؟ ...</a:t>
            </a:r>
          </a:p>
          <a:p>
            <a:pPr marL="274320" indent="-274320" algn="just" rtl="1" eaLnBrk="1" fontAlgn="auto" hangingPunct="1">
              <a:spcAft>
                <a:spcPts val="0"/>
              </a:spcAft>
              <a:buClr>
                <a:schemeClr val="accent3"/>
              </a:buClr>
              <a:buFont typeface="Wingdings" pitchFamily="2" charset="2"/>
              <a:buChar char="Ø"/>
              <a:defRPr/>
            </a:pPr>
            <a:r>
              <a:rPr lang="ar-EG" sz="2500" b="1" dirty="0" smtClean="0">
                <a:latin typeface="Times New Roman" pitchFamily="18" charset="0"/>
                <a:ea typeface="Arial Unicode MS" pitchFamily="34" charset="-128"/>
                <a:cs typeface="Times New Roman" pitchFamily="18" charset="0"/>
              </a:rPr>
              <a:t>فانه لابد من استخدام الاختبارات اللامعلميه ولو اننا تغاضينا عن استيفاء شروط الاختبار المعلمى واجريناه فان النتائج التى سنحصل عليها ستكون غير دقيقه وتوقعنا فى اخطاء كبيره.</a:t>
            </a:r>
          </a:p>
          <a:p>
            <a:pPr marL="274320" indent="-274320" algn="just" rtl="1" eaLnBrk="1" fontAlgn="auto" hangingPunct="1">
              <a:spcAft>
                <a:spcPts val="0"/>
              </a:spcAft>
              <a:buClr>
                <a:schemeClr val="accent3"/>
              </a:buClr>
              <a:buFont typeface="Wingdings" pitchFamily="2" charset="2"/>
              <a:buChar char="Ø"/>
              <a:defRPr/>
            </a:pPr>
            <a:r>
              <a:rPr lang="ar-EG" sz="2500" b="1" dirty="0" smtClean="0">
                <a:latin typeface="Times New Roman" pitchFamily="18" charset="0"/>
                <a:ea typeface="Arial Unicode MS" pitchFamily="34" charset="-128"/>
                <a:cs typeface="Times New Roman" pitchFamily="18" charset="0"/>
              </a:rPr>
              <a:t>وتتميز الاختبارات اللامعلميه بالآتى:</a:t>
            </a:r>
          </a:p>
          <a:p>
            <a:pPr marL="514350" indent="-514350" algn="just" rtl="1" eaLnBrk="1" fontAlgn="auto" hangingPunct="1">
              <a:spcAft>
                <a:spcPts val="0"/>
              </a:spcAft>
              <a:buClr>
                <a:schemeClr val="accent3"/>
              </a:buClr>
              <a:buFont typeface="+mj-lt"/>
              <a:buAutoNum type="arabicPeriod"/>
              <a:defRPr/>
            </a:pPr>
            <a:r>
              <a:rPr lang="ar-EG" sz="2500" b="1" dirty="0" smtClean="0">
                <a:latin typeface="Times New Roman" pitchFamily="18" charset="0"/>
                <a:ea typeface="Arial Unicode MS" pitchFamily="34" charset="-128"/>
                <a:cs typeface="Times New Roman" pitchFamily="18" charset="0"/>
              </a:rPr>
              <a:t>الاختبارات اللامعلميه سهلة عند التطبيق.</a:t>
            </a:r>
          </a:p>
          <a:p>
            <a:pPr marL="514350" indent="-514350" algn="just" rtl="1" eaLnBrk="1" fontAlgn="auto" hangingPunct="1">
              <a:spcAft>
                <a:spcPts val="0"/>
              </a:spcAft>
              <a:buClr>
                <a:schemeClr val="accent3"/>
              </a:buClr>
              <a:buFont typeface="+mj-lt"/>
              <a:buAutoNum type="arabicPeriod"/>
              <a:defRPr/>
            </a:pPr>
            <a:r>
              <a:rPr lang="ar-EG" sz="2500" b="1" dirty="0" smtClean="0">
                <a:latin typeface="Times New Roman" pitchFamily="18" charset="0"/>
                <a:ea typeface="Arial Unicode MS" pitchFamily="34" charset="-128"/>
                <a:cs typeface="Times New Roman" pitchFamily="18" charset="0"/>
              </a:rPr>
              <a:t>لاتحتاج الاختبارات اللامعلميه لشروط كثيره عن تطبيقها.</a:t>
            </a:r>
          </a:p>
        </p:txBody>
      </p:sp>
      <p:sp>
        <p:nvSpPr>
          <p:cNvPr id="4" name="Slide Number Placeholder 3"/>
          <p:cNvSpPr>
            <a:spLocks noGrp="1"/>
          </p:cNvSpPr>
          <p:nvPr>
            <p:ph type="sldNum" sz="quarter" idx="12"/>
          </p:nvPr>
        </p:nvSpPr>
        <p:spPr/>
        <p:txBody>
          <a:bodyPr/>
          <a:lstStyle/>
          <a:p>
            <a:pPr>
              <a:defRPr/>
            </a:pPr>
            <a:fld id="{9C6F992D-1A55-4C40-80F2-353776D7E75F}" type="slidenum">
              <a:rPr lang="en-US"/>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subTitle" idx="1"/>
          </p:nvPr>
        </p:nvSpPr>
        <p:spPr>
          <a:xfrm>
            <a:off x="838200" y="2362200"/>
            <a:ext cx="7010400" cy="1600200"/>
          </a:xfrm>
        </p:spPr>
        <p:txBody>
          <a:bodyPr>
            <a:normAutofit/>
          </a:bodyPr>
          <a:lstStyle/>
          <a:p>
            <a:pPr marR="0" algn="ctr" rtl="1" eaLnBrk="1" fontAlgn="auto" hangingPunct="1">
              <a:lnSpc>
                <a:spcPct val="80000"/>
              </a:lnSpc>
              <a:spcAft>
                <a:spcPts val="0"/>
              </a:spcAft>
              <a:buClr>
                <a:schemeClr val="accent3"/>
              </a:buClr>
              <a:buFont typeface="Wingdings 2"/>
              <a:buNone/>
              <a:defRPr/>
            </a:pPr>
            <a:r>
              <a:rPr lang="ar-EG" sz="3600" b="1" dirty="0" err="1" smtClean="0">
                <a:solidFill>
                  <a:srgbClr val="C00000"/>
                </a:solidFill>
                <a:effectLst>
                  <a:outerShdw blurRad="38100" dist="38100" dir="2700000" algn="tl">
                    <a:srgbClr val="04617B"/>
                  </a:outerShdw>
                </a:effectLst>
                <a:latin typeface="Times New Roman" pitchFamily="18" charset="0"/>
                <a:ea typeface="Majalla UI"/>
                <a:cs typeface="Times New Roman" pitchFamily="18" charset="0"/>
              </a:rPr>
              <a:t>اختبارعينتين</a:t>
            </a:r>
            <a:r>
              <a:rPr lang="ar-EG" sz="3600" b="1" dirty="0" smtClean="0">
                <a:solidFill>
                  <a:srgbClr val="C00000"/>
                </a:solidFill>
                <a:effectLst>
                  <a:outerShdw blurRad="38100" dist="38100" dir="2700000" algn="tl">
                    <a:srgbClr val="04617B"/>
                  </a:outerShdw>
                </a:effectLst>
                <a:latin typeface="Times New Roman" pitchFamily="18" charset="0"/>
                <a:ea typeface="Majalla UI"/>
                <a:cs typeface="Times New Roman" pitchFamily="18" charset="0"/>
              </a:rPr>
              <a:t> غير مستقلتين</a:t>
            </a:r>
            <a:endParaRPr lang="en-US" sz="3600" b="1" dirty="0" smtClean="0">
              <a:solidFill>
                <a:srgbClr val="C00000"/>
              </a:solidFill>
              <a:effectLst>
                <a:outerShdw blurRad="38100" dist="38100" dir="2700000" algn="tl">
                  <a:srgbClr val="04617B"/>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box(in)">
                                      <p:cBhvr>
                                        <p:cTn id="7" dur="500"/>
                                        <p:tgtEl>
                                          <p:spTgt spid="102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sz="half" idx="1"/>
          </p:nvPr>
        </p:nvSpPr>
        <p:spPr>
          <a:xfrm>
            <a:off x="609600" y="838200"/>
            <a:ext cx="8305800" cy="5486400"/>
          </a:xfrm>
        </p:spPr>
        <p:txBody>
          <a:bodyPr>
            <a:normAutofit fontScale="92500" lnSpcReduction="20000"/>
          </a:bodyPr>
          <a:lstStyle/>
          <a:p>
            <a:pPr marL="274320" indent="-274320" algn="r" rtl="1" eaLnBrk="1" fontAlgn="auto" hangingPunct="1">
              <a:lnSpc>
                <a:spcPct val="160000"/>
              </a:lnSpc>
              <a:spcAft>
                <a:spcPts val="0"/>
              </a:spcAft>
              <a:buClr>
                <a:srgbClr val="FF0000"/>
              </a:buClr>
              <a:buSzPct val="80000"/>
              <a:buFont typeface="Wingdings" pitchFamily="2" charset="2"/>
              <a:buChar char="q"/>
              <a:defRPr/>
            </a:pPr>
            <a:r>
              <a:rPr lang="ar-EG" sz="2200" dirty="0">
                <a:latin typeface="Times New Roman" pitchFamily="18" charset="0"/>
                <a:cs typeface="Times New Roman" pitchFamily="18" charset="0"/>
              </a:rPr>
              <a:t>يستخدم ذلك الاختبار عندما يكون لدينا عينتين غير مستقلتين</a:t>
            </a:r>
          </a:p>
          <a:p>
            <a:pPr marL="274320" indent="-274320" algn="r" rtl="1" eaLnBrk="1" fontAlgn="auto" hangingPunct="1">
              <a:lnSpc>
                <a:spcPct val="160000"/>
              </a:lnSpc>
              <a:spcAft>
                <a:spcPts val="0"/>
              </a:spcAft>
              <a:buClr>
                <a:srgbClr val="FF0000"/>
              </a:buClr>
              <a:buFont typeface="Wingdings" pitchFamily="2" charset="2"/>
              <a:buChar char="q"/>
              <a:defRPr/>
            </a:pPr>
            <a:r>
              <a:rPr lang="ar-EG" sz="2200" dirty="0">
                <a:latin typeface="Times New Roman" pitchFamily="18" charset="0"/>
                <a:cs typeface="Times New Roman" pitchFamily="18" charset="0"/>
              </a:rPr>
              <a:t> بمعنى ان لدينا عينة واحده ولكل مفرده من مفردات العينه قرائتين، القراءه الاولى تمثل العينة الأولى والقراءه الثانية تمثل العينة الثانيه.</a:t>
            </a:r>
          </a:p>
          <a:p>
            <a:pPr marL="274320" indent="-274320" algn="r" rtl="1" eaLnBrk="1" fontAlgn="auto" hangingPunct="1">
              <a:lnSpc>
                <a:spcPct val="160000"/>
              </a:lnSpc>
              <a:spcAft>
                <a:spcPts val="0"/>
              </a:spcAft>
              <a:buClr>
                <a:srgbClr val="FF0000"/>
              </a:buClr>
              <a:buFont typeface="Wingdings" pitchFamily="2" charset="2"/>
              <a:buChar char="q"/>
              <a:defRPr/>
            </a:pPr>
            <a:r>
              <a:rPr lang="ar-EG" sz="2200" dirty="0">
                <a:latin typeface="Times New Roman" pitchFamily="18" charset="0"/>
                <a:cs typeface="Times New Roman" pitchFamily="18" charset="0"/>
              </a:rPr>
              <a:t>ويجب قبل اجراء الاختبار التحقق من الشروط التالية</a:t>
            </a:r>
          </a:p>
          <a:p>
            <a:pPr marL="274320" indent="-274320" algn="r" rtl="1" eaLnBrk="1" fontAlgn="auto" hangingPunct="1">
              <a:lnSpc>
                <a:spcPct val="160000"/>
              </a:lnSpc>
              <a:spcAft>
                <a:spcPts val="0"/>
              </a:spcAft>
              <a:buClr>
                <a:srgbClr val="FF0000"/>
              </a:buClr>
              <a:buFont typeface="Wingdings" pitchFamily="2" charset="2"/>
              <a:buNone/>
              <a:defRPr/>
            </a:pPr>
            <a:r>
              <a:rPr lang="ar-EG" sz="2200" dirty="0">
                <a:latin typeface="Times New Roman" pitchFamily="18" charset="0"/>
                <a:cs typeface="Times New Roman" pitchFamily="18" charset="0"/>
              </a:rPr>
              <a:t>1- العينات غير مستقله </a:t>
            </a:r>
          </a:p>
          <a:p>
            <a:pPr marL="274320" indent="-274320" algn="r" rtl="1" eaLnBrk="1" fontAlgn="auto" hangingPunct="1">
              <a:lnSpc>
                <a:spcPct val="160000"/>
              </a:lnSpc>
              <a:spcAft>
                <a:spcPts val="0"/>
              </a:spcAft>
              <a:buClr>
                <a:srgbClr val="FF0000"/>
              </a:buClr>
              <a:buFont typeface="Wingdings" pitchFamily="2" charset="2"/>
              <a:buNone/>
              <a:defRPr/>
            </a:pPr>
            <a:r>
              <a:rPr lang="ar-EG" sz="2200" dirty="0">
                <a:latin typeface="Times New Roman" pitchFamily="18" charset="0"/>
                <a:cs typeface="Times New Roman" pitchFamily="18" charset="0"/>
              </a:rPr>
              <a:t>2- عدد المفردات اقل من </a:t>
            </a:r>
            <a:r>
              <a:rPr lang="en-US" sz="2200" dirty="0">
                <a:latin typeface="Times New Roman" pitchFamily="18" charset="0"/>
                <a:cs typeface="Times New Roman" pitchFamily="18" charset="0"/>
              </a:rPr>
              <a:t>30</a:t>
            </a:r>
            <a:endParaRPr lang="ar-EG" sz="2200" dirty="0">
              <a:latin typeface="Times New Roman" pitchFamily="18" charset="0"/>
              <a:cs typeface="Times New Roman" pitchFamily="18" charset="0"/>
            </a:endParaRPr>
          </a:p>
          <a:p>
            <a:pPr marL="274320" indent="-274320" algn="r" rtl="1" eaLnBrk="1" fontAlgn="auto" hangingPunct="1">
              <a:lnSpc>
                <a:spcPct val="160000"/>
              </a:lnSpc>
              <a:spcAft>
                <a:spcPts val="0"/>
              </a:spcAft>
              <a:buClr>
                <a:srgbClr val="FF0000"/>
              </a:buClr>
              <a:buFont typeface="Wingdings" pitchFamily="2" charset="2"/>
              <a:buNone/>
              <a:defRPr/>
            </a:pPr>
            <a:r>
              <a:rPr lang="ar-EG" sz="2200" dirty="0">
                <a:latin typeface="Times New Roman" pitchFamily="18" charset="0"/>
                <a:cs typeface="Times New Roman" pitchFamily="18" charset="0"/>
              </a:rPr>
              <a:t>3- العينات لها التوزيع الطبيعى</a:t>
            </a:r>
          </a:p>
          <a:p>
            <a:pPr marL="274320" indent="-274320" algn="r" rtl="1" eaLnBrk="1" fontAlgn="auto" hangingPunct="1">
              <a:lnSpc>
                <a:spcPct val="160000"/>
              </a:lnSpc>
              <a:spcAft>
                <a:spcPts val="0"/>
              </a:spcAft>
              <a:buClr>
                <a:srgbClr val="FF0000"/>
              </a:buClr>
              <a:buFont typeface="Wingdings" pitchFamily="2" charset="2"/>
              <a:buChar char="q"/>
              <a:defRPr/>
            </a:pPr>
            <a:r>
              <a:rPr lang="ar-EG" sz="2200" dirty="0">
                <a:latin typeface="Times New Roman" pitchFamily="18" charset="0"/>
                <a:cs typeface="Times New Roman" pitchFamily="18" charset="0"/>
              </a:rPr>
              <a:t>اذا كان عدد المفردات اكبر من </a:t>
            </a:r>
            <a:r>
              <a:rPr lang="en-US" sz="2200" dirty="0">
                <a:latin typeface="Times New Roman" pitchFamily="18" charset="0"/>
                <a:cs typeface="Times New Roman" pitchFamily="18" charset="0"/>
              </a:rPr>
              <a:t>30</a:t>
            </a:r>
            <a:r>
              <a:rPr lang="ar-EG" sz="2200" dirty="0">
                <a:latin typeface="Times New Roman" pitchFamily="18" charset="0"/>
                <a:cs typeface="Times New Roman" pitchFamily="18" charset="0"/>
              </a:rPr>
              <a:t> فاننا لن نهتم بالشرط الثالث.</a:t>
            </a:r>
          </a:p>
          <a:p>
            <a:pPr marL="274320" indent="-274320" algn="r" rtl="1" eaLnBrk="1" fontAlgn="auto" hangingPunct="1">
              <a:lnSpc>
                <a:spcPct val="160000"/>
              </a:lnSpc>
              <a:spcAft>
                <a:spcPts val="0"/>
              </a:spcAft>
              <a:buClr>
                <a:srgbClr val="FF0000"/>
              </a:buClr>
              <a:buFont typeface="Wingdings" pitchFamily="2" charset="2"/>
              <a:buChar char="q"/>
              <a:defRPr/>
            </a:pPr>
            <a:r>
              <a:rPr lang="ar-EG" sz="2200" b="1" u="sng" dirty="0">
                <a:solidFill>
                  <a:srgbClr val="FF0000"/>
                </a:solidFill>
                <a:effectLst>
                  <a:outerShdw blurRad="38100" dist="38100" dir="2700000" algn="tl">
                    <a:srgbClr val="C0C0C0"/>
                  </a:outerShdw>
                </a:effectLst>
                <a:latin typeface="Times New Roman" pitchFamily="18" charset="0"/>
                <a:cs typeface="Times New Roman" pitchFamily="18" charset="0"/>
              </a:rPr>
              <a:t>تمرين:</a:t>
            </a:r>
          </a:p>
          <a:p>
            <a:pPr marL="274320" indent="-274320" algn="r" rtl="1" eaLnBrk="1" fontAlgn="auto" hangingPunct="1">
              <a:lnSpc>
                <a:spcPct val="160000"/>
              </a:lnSpc>
              <a:spcAft>
                <a:spcPts val="0"/>
              </a:spcAft>
              <a:buClr>
                <a:srgbClr val="FF0000"/>
              </a:buClr>
              <a:buFont typeface="Wingdings" pitchFamily="2" charset="2"/>
              <a:buNone/>
              <a:defRPr/>
            </a:pPr>
            <a:r>
              <a:rPr lang="ar-EG" sz="2200" dirty="0">
                <a:latin typeface="Times New Roman" pitchFamily="18" charset="0"/>
                <a:cs typeface="Times New Roman" pitchFamily="18" charset="0"/>
              </a:rPr>
              <a:t>بفرض ان لدينا عينه مكونه من </a:t>
            </a:r>
            <a:r>
              <a:rPr lang="en-US" sz="2200" dirty="0">
                <a:latin typeface="Times New Roman" pitchFamily="18" charset="0"/>
                <a:cs typeface="Times New Roman" pitchFamily="18" charset="0"/>
              </a:rPr>
              <a:t>10</a:t>
            </a:r>
            <a:r>
              <a:rPr lang="ar-EG" sz="2200" dirty="0">
                <a:latin typeface="Times New Roman" pitchFamily="18" charset="0"/>
                <a:cs typeface="Times New Roman" pitchFamily="18" charset="0"/>
              </a:rPr>
              <a:t> اشخاص تم قياس ضغط الدم لكل شخص فى العينه ثم بعد فترة زمنيه تم قياس ضغط الدم مره ثانية</a:t>
            </a:r>
            <a:r>
              <a:rPr lang="en-US" sz="2200" dirty="0">
                <a:latin typeface="Times New Roman" pitchFamily="18" charset="0"/>
                <a:cs typeface="Times New Roman" pitchFamily="18" charset="0"/>
              </a:rPr>
              <a:t> </a:t>
            </a:r>
            <a:r>
              <a:rPr lang="ar-EG" sz="2200" dirty="0">
                <a:latin typeface="Times New Roman" pitchFamily="18" charset="0"/>
                <a:cs typeface="Times New Roman" pitchFamily="18" charset="0"/>
              </a:rPr>
              <a:t> لنفس الأشخاص وكانت البيانات كالتالى</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A886092A-5F0D-47AD-97C8-1EFB8BA00D9C}"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box(in)">
                                      <p:cBhvr>
                                        <p:cTn id="7" dur="500"/>
                                        <p:tgtEl>
                                          <p:spTgt spid="103426">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3426">
                                            <p:txEl>
                                              <p:pRg st="1" end="1"/>
                                            </p:txEl>
                                          </p:spTgt>
                                        </p:tgtEl>
                                        <p:attrNameLst>
                                          <p:attrName>style.visibility</p:attrName>
                                        </p:attrNameLst>
                                      </p:cBhvr>
                                      <p:to>
                                        <p:strVal val="visible"/>
                                      </p:to>
                                    </p:set>
                                    <p:animEffect transition="in" filter="box(in)">
                                      <p:cBhvr>
                                        <p:cTn id="11" dur="500"/>
                                        <p:tgtEl>
                                          <p:spTgt spid="103426">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03426">
                                            <p:txEl>
                                              <p:pRg st="2" end="2"/>
                                            </p:txEl>
                                          </p:spTgt>
                                        </p:tgtEl>
                                        <p:attrNameLst>
                                          <p:attrName>style.visibility</p:attrName>
                                        </p:attrNameLst>
                                      </p:cBhvr>
                                      <p:to>
                                        <p:strVal val="visible"/>
                                      </p:to>
                                    </p:set>
                                    <p:animEffect transition="in" filter="box(in)">
                                      <p:cBhvr>
                                        <p:cTn id="15" dur="500"/>
                                        <p:tgtEl>
                                          <p:spTgt spid="10342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3426">
                                            <p:txEl>
                                              <p:pRg st="3" end="3"/>
                                            </p:txEl>
                                          </p:spTgt>
                                        </p:tgtEl>
                                        <p:attrNameLst>
                                          <p:attrName>style.visibility</p:attrName>
                                        </p:attrNameLst>
                                      </p:cBhvr>
                                      <p:to>
                                        <p:strVal val="visible"/>
                                      </p:to>
                                    </p:set>
                                    <p:animEffect transition="in" filter="box(in)">
                                      <p:cBhvr>
                                        <p:cTn id="20" dur="500"/>
                                        <p:tgtEl>
                                          <p:spTgt spid="10342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3426">
                                            <p:txEl>
                                              <p:pRg st="4" end="4"/>
                                            </p:txEl>
                                          </p:spTgt>
                                        </p:tgtEl>
                                        <p:attrNameLst>
                                          <p:attrName>style.visibility</p:attrName>
                                        </p:attrNameLst>
                                      </p:cBhvr>
                                      <p:to>
                                        <p:strVal val="visible"/>
                                      </p:to>
                                    </p:set>
                                    <p:animEffect transition="in" filter="box(in)">
                                      <p:cBhvr>
                                        <p:cTn id="25" dur="500"/>
                                        <p:tgtEl>
                                          <p:spTgt spid="10342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3426">
                                            <p:txEl>
                                              <p:pRg st="5" end="5"/>
                                            </p:txEl>
                                          </p:spTgt>
                                        </p:tgtEl>
                                        <p:attrNameLst>
                                          <p:attrName>style.visibility</p:attrName>
                                        </p:attrNameLst>
                                      </p:cBhvr>
                                      <p:to>
                                        <p:strVal val="visible"/>
                                      </p:to>
                                    </p:set>
                                    <p:animEffect transition="in" filter="box(in)">
                                      <p:cBhvr>
                                        <p:cTn id="30" dur="500"/>
                                        <p:tgtEl>
                                          <p:spTgt spid="10342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03426">
                                            <p:txEl>
                                              <p:pRg st="6" end="6"/>
                                            </p:txEl>
                                          </p:spTgt>
                                        </p:tgtEl>
                                        <p:attrNameLst>
                                          <p:attrName>style.visibility</p:attrName>
                                        </p:attrNameLst>
                                      </p:cBhvr>
                                      <p:to>
                                        <p:strVal val="visible"/>
                                      </p:to>
                                    </p:set>
                                    <p:animEffect transition="in" filter="box(in)">
                                      <p:cBhvr>
                                        <p:cTn id="35" dur="500"/>
                                        <p:tgtEl>
                                          <p:spTgt spid="103426">
                                            <p:txEl>
                                              <p:pRg st="6" end="6"/>
                                            </p:txEl>
                                          </p:spTgt>
                                        </p:tgtEl>
                                      </p:cBhvr>
                                    </p:animEffect>
                                  </p:childTnLst>
                                </p:cTn>
                              </p:par>
                            </p:childTnLst>
                          </p:cTn>
                        </p:par>
                        <p:par>
                          <p:cTn id="36" fill="hold">
                            <p:stCondLst>
                              <p:cond delay="500"/>
                            </p:stCondLst>
                            <p:childTnLst>
                              <p:par>
                                <p:cTn id="37" presetID="4" presetClass="entr" presetSubtype="16" fill="hold" grpId="0" nodeType="afterEffect">
                                  <p:stCondLst>
                                    <p:cond delay="0"/>
                                  </p:stCondLst>
                                  <p:childTnLst>
                                    <p:set>
                                      <p:cBhvr>
                                        <p:cTn id="38" dur="1" fill="hold">
                                          <p:stCondLst>
                                            <p:cond delay="0"/>
                                          </p:stCondLst>
                                        </p:cTn>
                                        <p:tgtEl>
                                          <p:spTgt spid="103426">
                                            <p:txEl>
                                              <p:pRg st="7" end="7"/>
                                            </p:txEl>
                                          </p:spTgt>
                                        </p:tgtEl>
                                        <p:attrNameLst>
                                          <p:attrName>style.visibility</p:attrName>
                                        </p:attrNameLst>
                                      </p:cBhvr>
                                      <p:to>
                                        <p:strVal val="visible"/>
                                      </p:to>
                                    </p:set>
                                    <p:animEffect transition="in" filter="box(in)">
                                      <p:cBhvr>
                                        <p:cTn id="39" dur="500"/>
                                        <p:tgtEl>
                                          <p:spTgt spid="103426">
                                            <p:txEl>
                                              <p:pRg st="7" end="7"/>
                                            </p:txEl>
                                          </p:spTgt>
                                        </p:tgtEl>
                                      </p:cBhvr>
                                    </p:animEffect>
                                  </p:childTnLst>
                                </p:cTn>
                              </p:par>
                            </p:childTnLst>
                          </p:cTn>
                        </p:par>
                        <p:par>
                          <p:cTn id="40" fill="hold">
                            <p:stCondLst>
                              <p:cond delay="1000"/>
                            </p:stCondLst>
                            <p:childTnLst>
                              <p:par>
                                <p:cTn id="41" presetID="4" presetClass="entr" presetSubtype="16" fill="hold" grpId="0" nodeType="afterEffect">
                                  <p:stCondLst>
                                    <p:cond delay="0"/>
                                  </p:stCondLst>
                                  <p:childTnLst>
                                    <p:set>
                                      <p:cBhvr>
                                        <p:cTn id="42" dur="1" fill="hold">
                                          <p:stCondLst>
                                            <p:cond delay="0"/>
                                          </p:stCondLst>
                                        </p:cTn>
                                        <p:tgtEl>
                                          <p:spTgt spid="103426">
                                            <p:txEl>
                                              <p:pRg st="8" end="8"/>
                                            </p:txEl>
                                          </p:spTgt>
                                        </p:tgtEl>
                                        <p:attrNameLst>
                                          <p:attrName>style.visibility</p:attrName>
                                        </p:attrNameLst>
                                      </p:cBhvr>
                                      <p:to>
                                        <p:strVal val="visible"/>
                                      </p:to>
                                    </p:set>
                                    <p:animEffect transition="in" filter="box(in)">
                                      <p:cBhvr>
                                        <p:cTn id="43" dur="500"/>
                                        <p:tgtEl>
                                          <p:spTgt spid="10342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sz="half" idx="1"/>
          </p:nvPr>
        </p:nvSpPr>
        <p:spPr>
          <a:xfrm>
            <a:off x="609600" y="2438400"/>
            <a:ext cx="8305800" cy="3733800"/>
          </a:xfrm>
        </p:spPr>
        <p:txBody>
          <a:bodyPr/>
          <a:lstStyle/>
          <a:p>
            <a:pPr algn="just" rtl="1" eaLnBrk="1" hangingPunct="1">
              <a:lnSpc>
                <a:spcPct val="150000"/>
              </a:lnSpc>
              <a:buFont typeface="Wingdings" pitchFamily="2" charset="2"/>
              <a:buNone/>
            </a:pPr>
            <a:r>
              <a:rPr lang="ar-EG" sz="2400" dirty="0" smtClean="0">
                <a:latin typeface="Times New Roman" pitchFamily="18" charset="0"/>
                <a:ea typeface="Majalla UI"/>
                <a:cs typeface="Times New Roman" pitchFamily="18" charset="0"/>
              </a:rPr>
              <a:t>هل يوجد فرق </a:t>
            </a:r>
            <a:r>
              <a:rPr lang="ar-EG" sz="2400" dirty="0" err="1" smtClean="0">
                <a:latin typeface="Times New Roman" pitchFamily="18" charset="0"/>
                <a:ea typeface="Majalla UI"/>
                <a:cs typeface="Times New Roman" pitchFamily="18" charset="0"/>
              </a:rPr>
              <a:t>معنوى</a:t>
            </a:r>
            <a:r>
              <a:rPr lang="ar-EG" sz="2400" dirty="0" smtClean="0">
                <a:latin typeface="Times New Roman" pitchFamily="18" charset="0"/>
                <a:ea typeface="Majalla UI"/>
                <a:cs typeface="Times New Roman" pitchFamily="18" charset="0"/>
              </a:rPr>
              <a:t> بين ضغط الدم قبل وبعد تلك الفترة </a:t>
            </a:r>
            <a:r>
              <a:rPr lang="ar-EG" sz="2400" dirty="0" err="1" smtClean="0">
                <a:latin typeface="Times New Roman" pitchFamily="18" charset="0"/>
                <a:ea typeface="Majalla UI"/>
                <a:cs typeface="Times New Roman" pitchFamily="18" charset="0"/>
              </a:rPr>
              <a:t>الزمنيه</a:t>
            </a:r>
            <a:r>
              <a:rPr lang="ar-EG" sz="2400" dirty="0" smtClean="0">
                <a:latin typeface="Times New Roman" pitchFamily="18" charset="0"/>
                <a:ea typeface="Majalla UI"/>
                <a:cs typeface="Times New Roman" pitchFamily="18" charset="0"/>
              </a:rPr>
              <a:t>.</a:t>
            </a:r>
          </a:p>
          <a:p>
            <a:pPr algn="just" rtl="1" eaLnBrk="1" hangingPunct="1">
              <a:lnSpc>
                <a:spcPct val="150000"/>
              </a:lnSpc>
              <a:buFont typeface="Wingdings" pitchFamily="2" charset="2"/>
              <a:buNone/>
            </a:pPr>
            <a:r>
              <a:rPr lang="ar-EG" sz="2400" b="1" u="sng" dirty="0" smtClean="0">
                <a:solidFill>
                  <a:srgbClr val="FF0000"/>
                </a:solidFill>
                <a:latin typeface="Times New Roman" pitchFamily="18" charset="0"/>
                <a:ea typeface="Majalla UI"/>
                <a:cs typeface="Times New Roman" pitchFamily="18" charset="0"/>
              </a:rPr>
              <a:t>الحل:</a:t>
            </a:r>
            <a:r>
              <a:rPr lang="en-US" sz="2400" b="1" dirty="0" smtClean="0">
                <a:solidFill>
                  <a:srgbClr val="FF0000"/>
                </a:solidFill>
                <a:latin typeface="Times New Roman" pitchFamily="18" charset="0"/>
                <a:ea typeface="Majalla UI"/>
                <a:cs typeface="Times New Roman" pitchFamily="18" charset="0"/>
              </a:rPr>
              <a:t>  </a:t>
            </a:r>
            <a:r>
              <a:rPr lang="ar-EG" sz="2400" dirty="0" err="1" smtClean="0">
                <a:latin typeface="Times New Roman" pitchFamily="18" charset="0"/>
                <a:ea typeface="Majalla UI"/>
                <a:cs typeface="Times New Roman" pitchFamily="18" charset="0"/>
              </a:rPr>
              <a:t>للأجابه</a:t>
            </a:r>
            <a:r>
              <a:rPr lang="ar-EG" sz="2400" dirty="0" smtClean="0">
                <a:latin typeface="Times New Roman" pitchFamily="18" charset="0"/>
                <a:ea typeface="Majalla UI"/>
                <a:cs typeface="Times New Roman" pitchFamily="18" charset="0"/>
              </a:rPr>
              <a:t> على هذا السؤال يجب  اختبار الفروض </a:t>
            </a:r>
            <a:r>
              <a:rPr lang="ar-EG" sz="2400" dirty="0" err="1" smtClean="0">
                <a:latin typeface="Times New Roman" pitchFamily="18" charset="0"/>
                <a:ea typeface="Majalla UI"/>
                <a:cs typeface="Times New Roman" pitchFamily="18" charset="0"/>
              </a:rPr>
              <a:t>الاحصائية</a:t>
            </a:r>
            <a:r>
              <a:rPr lang="ar-EG" sz="2400" dirty="0" smtClean="0">
                <a:latin typeface="Times New Roman" pitchFamily="18" charset="0"/>
                <a:ea typeface="Majalla UI"/>
                <a:cs typeface="Times New Roman" pitchFamily="18" charset="0"/>
              </a:rPr>
              <a:t> </a:t>
            </a:r>
            <a:r>
              <a:rPr lang="ar-EG" sz="2400" dirty="0" err="1" smtClean="0">
                <a:latin typeface="Times New Roman" pitchFamily="18" charset="0"/>
                <a:ea typeface="Majalla UI"/>
                <a:cs typeface="Times New Roman" pitchFamily="18" charset="0"/>
              </a:rPr>
              <a:t>التاليه</a:t>
            </a:r>
            <a:endParaRPr lang="ar-SA" sz="2400" dirty="0" smtClean="0">
              <a:latin typeface="Times New Roman" pitchFamily="18" charset="0"/>
              <a:ea typeface="Majalla UI"/>
              <a:cs typeface="Times New Roman" pitchFamily="18" charset="0"/>
            </a:endParaRPr>
          </a:p>
          <a:p>
            <a:pPr algn="just" rtl="1" eaLnBrk="1" hangingPunct="1">
              <a:lnSpc>
                <a:spcPct val="150000"/>
              </a:lnSpc>
              <a:buFont typeface="Wingdings" pitchFamily="2" charset="2"/>
              <a:buNone/>
            </a:pPr>
            <a:endParaRPr lang="ar-SA" sz="2400" dirty="0" smtClean="0">
              <a:latin typeface="Times New Roman" pitchFamily="18" charset="0"/>
              <a:ea typeface="Majalla UI"/>
              <a:cs typeface="Times New Roman" pitchFamily="18" charset="0"/>
            </a:endParaRPr>
          </a:p>
          <a:p>
            <a:pPr algn="just" rtl="1" eaLnBrk="1" hangingPunct="1">
              <a:lnSpc>
                <a:spcPct val="150000"/>
              </a:lnSpc>
              <a:buFont typeface="Wingdings" pitchFamily="2" charset="2"/>
              <a:buNone/>
            </a:pPr>
            <a:endParaRPr lang="ar-SA" sz="2400" dirty="0" smtClean="0">
              <a:latin typeface="Times New Roman" pitchFamily="18" charset="0"/>
              <a:ea typeface="Majalla UI"/>
              <a:cs typeface="Times New Roman" pitchFamily="18" charset="0"/>
            </a:endParaRPr>
          </a:p>
          <a:p>
            <a:pPr algn="just" rtl="1" eaLnBrk="1" hangingPunct="1">
              <a:lnSpc>
                <a:spcPct val="150000"/>
              </a:lnSpc>
              <a:buFont typeface="Wingdings 2" pitchFamily="18" charset="2"/>
              <a:buNone/>
            </a:pPr>
            <a:r>
              <a:rPr lang="ar-EG" sz="2400" dirty="0" smtClean="0">
                <a:latin typeface="Times New Roman" pitchFamily="18" charset="0"/>
                <a:ea typeface="Majalla UI"/>
                <a:cs typeface="Times New Roman" pitchFamily="18" charset="0"/>
              </a:rPr>
              <a:t>وبإدخال البيانات </a:t>
            </a:r>
            <a:r>
              <a:rPr lang="ar-EG" sz="2400" dirty="0" err="1" smtClean="0">
                <a:latin typeface="Times New Roman" pitchFamily="18" charset="0"/>
                <a:ea typeface="Majalla UI"/>
                <a:cs typeface="Times New Roman" pitchFamily="18" charset="0"/>
              </a:rPr>
              <a:t>فى</a:t>
            </a:r>
            <a:r>
              <a:rPr lang="ar-EG" sz="2400" dirty="0" smtClean="0">
                <a:latin typeface="Times New Roman" pitchFamily="18" charset="0"/>
                <a:ea typeface="Majalla UI"/>
                <a:cs typeface="Times New Roman" pitchFamily="18" charset="0"/>
              </a:rPr>
              <a:t> متغيرين </a:t>
            </a:r>
            <a:r>
              <a:rPr lang="en-US" sz="2400" dirty="0" smtClean="0">
                <a:latin typeface="Times New Roman" pitchFamily="18" charset="0"/>
                <a:cs typeface="Times New Roman" pitchFamily="18" charset="0"/>
              </a:rPr>
              <a:t>Before</a:t>
            </a:r>
            <a:r>
              <a:rPr lang="ar-EG" sz="2400" dirty="0" smtClean="0">
                <a:latin typeface="Times New Roman" pitchFamily="18" charset="0"/>
                <a:cs typeface="Times New Roman" pitchFamily="18" charset="0"/>
              </a:rPr>
              <a:t> للقراءات قبل </a:t>
            </a:r>
            <a:r>
              <a:rPr lang="ar-EG" sz="2400" dirty="0" err="1" smtClean="0">
                <a:latin typeface="Times New Roman" pitchFamily="18" charset="0"/>
                <a:cs typeface="Times New Roman" pitchFamily="18" charset="0"/>
              </a:rPr>
              <a:t>الفتره</a:t>
            </a:r>
            <a:r>
              <a:rPr lang="ar-EG" sz="2400" dirty="0" smtClean="0">
                <a:latin typeface="Times New Roman" pitchFamily="18" charset="0"/>
                <a:cs typeface="Times New Roman" pitchFamily="18" charset="0"/>
              </a:rPr>
              <a:t> </a:t>
            </a:r>
            <a:r>
              <a:rPr lang="ar-EG" sz="2400" dirty="0" err="1" smtClean="0">
                <a:latin typeface="Times New Roman" pitchFamily="18" charset="0"/>
                <a:cs typeface="Times New Roman" pitchFamily="18" charset="0"/>
              </a:rPr>
              <a:t>الزمنيه</a:t>
            </a:r>
            <a:r>
              <a:rPr lang="ar-EG" sz="2400" dirty="0" smtClean="0">
                <a:latin typeface="Times New Roman" pitchFamily="18" charset="0"/>
                <a:cs typeface="Times New Roman" pitchFamily="18" charset="0"/>
              </a:rPr>
              <a:t> والمتغير</a:t>
            </a:r>
            <a:r>
              <a:rPr lang="en-US" sz="2400" dirty="0" smtClean="0">
                <a:latin typeface="Times New Roman" pitchFamily="18" charset="0"/>
                <a:cs typeface="Times New Roman" pitchFamily="18" charset="0"/>
              </a:rPr>
              <a:t>After </a:t>
            </a:r>
            <a:r>
              <a:rPr lang="ar-EG" sz="2400" dirty="0" smtClean="0">
                <a:latin typeface="Times New Roman" pitchFamily="18" charset="0"/>
                <a:cs typeface="Times New Roman" pitchFamily="18" charset="0"/>
              </a:rPr>
              <a:t> للقراءات بعد </a:t>
            </a:r>
            <a:r>
              <a:rPr lang="ar-EG" sz="2400" dirty="0" err="1" smtClean="0">
                <a:latin typeface="Times New Roman" pitchFamily="18" charset="0"/>
                <a:cs typeface="Times New Roman" pitchFamily="18" charset="0"/>
              </a:rPr>
              <a:t>الفتره</a:t>
            </a:r>
            <a:r>
              <a:rPr lang="ar-EG" sz="2400" dirty="0" smtClean="0">
                <a:latin typeface="Times New Roman" pitchFamily="18" charset="0"/>
                <a:cs typeface="Times New Roman" pitchFamily="18" charset="0"/>
              </a:rPr>
              <a:t> </a:t>
            </a:r>
            <a:r>
              <a:rPr lang="ar-EG" sz="2400" dirty="0" err="1" smtClean="0">
                <a:latin typeface="Times New Roman" pitchFamily="18" charset="0"/>
                <a:cs typeface="Times New Roman" pitchFamily="18" charset="0"/>
              </a:rPr>
              <a:t>الزمنيه</a:t>
            </a:r>
            <a:r>
              <a:rPr lang="ar-EG" sz="2400" dirty="0" smtClean="0">
                <a:latin typeface="Times New Roman" pitchFamily="18" charset="0"/>
                <a:cs typeface="Times New Roman" pitchFamily="18" charset="0"/>
              </a:rPr>
              <a:t>. ثم التحقق من بعض الشروط</a:t>
            </a:r>
          </a:p>
          <a:p>
            <a:pPr algn="just" rtl="1" eaLnBrk="1" hangingPunct="1">
              <a:lnSpc>
                <a:spcPct val="150000"/>
              </a:lnSpc>
              <a:buFont typeface="Wingdings" pitchFamily="2" charset="2"/>
              <a:buNone/>
            </a:pPr>
            <a:endParaRPr lang="ar-EG" sz="2400" dirty="0" smtClean="0">
              <a:ea typeface="Majalla UI"/>
              <a:cs typeface="Majalla UI"/>
            </a:endParaRPr>
          </a:p>
          <a:p>
            <a:pPr algn="r" rtl="1" eaLnBrk="1" hangingPunct="1">
              <a:lnSpc>
                <a:spcPct val="150000"/>
              </a:lnSpc>
              <a:buClr>
                <a:srgbClr val="FF0000"/>
              </a:buClr>
              <a:buSzPct val="80000"/>
              <a:buFont typeface="Wingdings" pitchFamily="2" charset="2"/>
              <a:buChar char="q"/>
            </a:pPr>
            <a:endParaRPr lang="en-US" sz="2200" dirty="0" smtClean="0"/>
          </a:p>
        </p:txBody>
      </p:sp>
      <p:graphicFrame>
        <p:nvGraphicFramePr>
          <p:cNvPr id="103427" name="Group 3"/>
          <p:cNvGraphicFramePr>
            <a:graphicFrameLocks noGrp="1"/>
          </p:cNvGraphicFramePr>
          <p:nvPr>
            <p:ph sz="half" idx="2"/>
          </p:nvPr>
        </p:nvGraphicFramePr>
        <p:xfrm>
          <a:off x="1371600" y="1143000"/>
          <a:ext cx="6508750" cy="1143635"/>
        </p:xfrm>
        <a:graphic>
          <a:graphicData uri="http://schemas.openxmlformats.org/drawingml/2006/table">
            <a:tbl>
              <a:tblPr/>
              <a:tblGrid>
                <a:gridCol w="857250"/>
                <a:gridCol w="565150"/>
                <a:gridCol w="565150"/>
                <a:gridCol w="565150"/>
                <a:gridCol w="565150"/>
                <a:gridCol w="565150"/>
                <a:gridCol w="565150"/>
                <a:gridCol w="565150"/>
                <a:gridCol w="565150"/>
                <a:gridCol w="565150"/>
                <a:gridCol w="565150"/>
              </a:tblGrid>
              <a:tr h="304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Before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After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Arial" charset="0"/>
                        </a:rPr>
                        <a: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1"/>
          </p:nvPr>
        </p:nvSpPr>
        <p:spPr/>
        <p:txBody>
          <a:bodyPr/>
          <a:lstStyle/>
          <a:p>
            <a:pPr>
              <a:defRPr/>
            </a:pPr>
            <a:fld id="{B4F9EA02-3C17-405D-BE34-A84D527E3255}" type="slidenum">
              <a:rPr lang="en-US" smtClean="0"/>
              <a:pPr>
                <a:defRPr/>
              </a:pPr>
              <a:t>52</a:t>
            </a:fld>
            <a:endParaRPr lang="en-US"/>
          </a:p>
        </p:txBody>
      </p:sp>
      <p:graphicFrame>
        <p:nvGraphicFramePr>
          <p:cNvPr id="125954" name="Object 2"/>
          <p:cNvGraphicFramePr>
            <a:graphicFrameLocks noChangeAspect="1"/>
          </p:cNvGraphicFramePr>
          <p:nvPr/>
        </p:nvGraphicFramePr>
        <p:xfrm>
          <a:off x="1143000" y="4191000"/>
          <a:ext cx="7194550" cy="627063"/>
        </p:xfrm>
        <a:graphic>
          <a:graphicData uri="http://schemas.openxmlformats.org/presentationml/2006/ole">
            <p:oleObj spid="_x0000_s8194" name="Equation" r:id="rId3" imgW="276840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box(in)">
                                      <p:cBhvr>
                                        <p:cTn id="7" dur="500"/>
                                        <p:tgtEl>
                                          <p:spTgt spid="10342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3426">
                                            <p:txEl>
                                              <p:pRg st="1" end="1"/>
                                            </p:txEl>
                                          </p:spTgt>
                                        </p:tgtEl>
                                        <p:attrNameLst>
                                          <p:attrName>style.visibility</p:attrName>
                                        </p:attrNameLst>
                                      </p:cBhvr>
                                      <p:to>
                                        <p:strVal val="visible"/>
                                      </p:to>
                                    </p:set>
                                    <p:animEffect transition="in" filter="box(in)">
                                      <p:cBhvr>
                                        <p:cTn id="10" dur="500"/>
                                        <p:tgtEl>
                                          <p:spTgt spid="10342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3426">
                                            <p:txEl>
                                              <p:pRg st="4" end="4"/>
                                            </p:txEl>
                                          </p:spTgt>
                                        </p:tgtEl>
                                        <p:attrNameLst>
                                          <p:attrName>style.visibility</p:attrName>
                                        </p:attrNameLst>
                                      </p:cBhvr>
                                      <p:to>
                                        <p:strVal val="visible"/>
                                      </p:to>
                                    </p:set>
                                    <p:animEffect transition="in" filter="box(in)">
                                      <p:cBhvr>
                                        <p:cTn id="15" dur="500"/>
                                        <p:tgtEl>
                                          <p:spTgt spid="103426">
                                            <p:txEl>
                                              <p:pRg st="4" end="4"/>
                                            </p:txEl>
                                          </p:spTgt>
                                        </p:tgtEl>
                                      </p:cBhvr>
                                    </p:animEffect>
                                  </p:childTnLst>
                                </p:cTn>
                              </p:par>
                            </p:childTnLst>
                          </p:cTn>
                        </p:par>
                        <p:par>
                          <p:cTn id="16" fill="hold">
                            <p:stCondLst>
                              <p:cond delay="500"/>
                            </p:stCondLst>
                            <p:childTnLst>
                              <p:par>
                                <p:cTn id="17" presetID="4" presetClass="entr" presetSubtype="16" fill="hold" nodeType="afterEffect">
                                  <p:stCondLst>
                                    <p:cond delay="0"/>
                                  </p:stCondLst>
                                  <p:childTnLst>
                                    <p:set>
                                      <p:cBhvr>
                                        <p:cTn id="18" dur="1" fill="hold">
                                          <p:stCondLst>
                                            <p:cond delay="0"/>
                                          </p:stCondLst>
                                        </p:cTn>
                                        <p:tgtEl>
                                          <p:spTgt spid="103427"/>
                                        </p:tgtEl>
                                        <p:attrNameLst>
                                          <p:attrName>style.visibility</p:attrName>
                                        </p:attrNameLst>
                                      </p:cBhvr>
                                      <p:to>
                                        <p:strVal val="visible"/>
                                      </p:to>
                                    </p:set>
                                    <p:animEffect transition="in" filter="box(in)">
                                      <p:cBhvr>
                                        <p:cTn id="19" dur="500"/>
                                        <p:tgtEl>
                                          <p:spTgt spid="103427"/>
                                        </p:tgtEl>
                                      </p:cBhvr>
                                    </p:animEffect>
                                  </p:childTnLst>
                                </p:cTn>
                              </p:par>
                            </p:childTnLst>
                          </p:cTn>
                        </p:par>
                        <p:par>
                          <p:cTn id="20" fill="hold">
                            <p:stCondLst>
                              <p:cond delay="1000"/>
                            </p:stCondLst>
                            <p:childTnLst>
                              <p:par>
                                <p:cTn id="21" presetID="4" presetClass="entr" presetSubtype="16" fill="hold" nodeType="afterEffect">
                                  <p:stCondLst>
                                    <p:cond delay="0"/>
                                  </p:stCondLst>
                                  <p:childTnLst>
                                    <p:set>
                                      <p:cBhvr>
                                        <p:cTn id="22" dur="1" fill="hold">
                                          <p:stCondLst>
                                            <p:cond delay="0"/>
                                          </p:stCondLst>
                                        </p:cTn>
                                        <p:tgtEl>
                                          <p:spTgt spid="125954"/>
                                        </p:tgtEl>
                                        <p:attrNameLst>
                                          <p:attrName>style.visibility</p:attrName>
                                        </p:attrNameLst>
                                      </p:cBhvr>
                                      <p:to>
                                        <p:strVal val="visible"/>
                                      </p:to>
                                    </p:set>
                                    <p:animEffect transition="in" filter="box(in)">
                                      <p:cBhvr>
                                        <p:cTn id="23" dur="5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sz="half" idx="1"/>
          </p:nvPr>
        </p:nvSpPr>
        <p:spPr>
          <a:xfrm>
            <a:off x="4343400" y="762000"/>
            <a:ext cx="4495800" cy="5486400"/>
          </a:xfrm>
        </p:spPr>
        <p:txBody>
          <a:bodyPr/>
          <a:lstStyle/>
          <a:p>
            <a:pPr algn="just" rtl="1" eaLnBrk="1" hangingPunct="1">
              <a:lnSpc>
                <a:spcPct val="150000"/>
              </a:lnSpc>
              <a:buFont typeface="Wingdings" pitchFamily="2" charset="2"/>
              <a:buNone/>
            </a:pPr>
            <a:r>
              <a:rPr lang="ar-EG" sz="2000" dirty="0" smtClean="0">
                <a:latin typeface="Times New Roman" pitchFamily="18" charset="0"/>
                <a:ea typeface="Majalla UI"/>
                <a:cs typeface="Times New Roman" pitchFamily="18" charset="0"/>
              </a:rPr>
              <a:t>1- القراءات قبل </a:t>
            </a:r>
            <a:r>
              <a:rPr lang="ar-EG" sz="2000" dirty="0" err="1" smtClean="0">
                <a:latin typeface="Times New Roman" pitchFamily="18" charset="0"/>
                <a:ea typeface="Majalla UI"/>
                <a:cs typeface="Times New Roman" pitchFamily="18" charset="0"/>
              </a:rPr>
              <a:t>الفتره</a:t>
            </a:r>
            <a:r>
              <a:rPr lang="ar-EG" sz="2000" dirty="0" smtClean="0">
                <a:latin typeface="Times New Roman" pitchFamily="18" charset="0"/>
                <a:ea typeface="Majalla UI"/>
                <a:cs typeface="Times New Roman" pitchFamily="18" charset="0"/>
              </a:rPr>
              <a:t> </a:t>
            </a:r>
            <a:r>
              <a:rPr lang="ar-EG" sz="2000" dirty="0" err="1" smtClean="0">
                <a:latin typeface="Times New Roman" pitchFamily="18" charset="0"/>
                <a:ea typeface="Majalla UI"/>
                <a:cs typeface="Times New Roman" pitchFamily="18" charset="0"/>
              </a:rPr>
              <a:t>الزمنيه</a:t>
            </a:r>
            <a:r>
              <a:rPr lang="ar-EG" sz="2000" dirty="0" smtClean="0">
                <a:latin typeface="Times New Roman" pitchFamily="18" charset="0"/>
                <a:ea typeface="Majalla UI"/>
                <a:cs typeface="Times New Roman" pitchFamily="18" charset="0"/>
              </a:rPr>
              <a:t> تعتبر عينه من مجتمع القراءات قبل الفترة والقراءات بعد تلك </a:t>
            </a:r>
            <a:r>
              <a:rPr lang="ar-EG" sz="2000" dirty="0" err="1" smtClean="0">
                <a:latin typeface="Times New Roman" pitchFamily="18" charset="0"/>
                <a:ea typeface="Majalla UI"/>
                <a:cs typeface="Times New Roman" pitchFamily="18" charset="0"/>
              </a:rPr>
              <a:t>الفتره</a:t>
            </a:r>
            <a:r>
              <a:rPr lang="ar-EG" sz="2000" dirty="0" smtClean="0">
                <a:latin typeface="Times New Roman" pitchFamily="18" charset="0"/>
                <a:ea typeface="Majalla UI"/>
                <a:cs typeface="Times New Roman" pitchFamily="18" charset="0"/>
              </a:rPr>
              <a:t> </a:t>
            </a:r>
            <a:r>
              <a:rPr lang="ar-EG" sz="2000" dirty="0" err="1" smtClean="0">
                <a:latin typeface="Times New Roman" pitchFamily="18" charset="0"/>
                <a:ea typeface="Majalla UI"/>
                <a:cs typeface="Times New Roman" pitchFamily="18" charset="0"/>
              </a:rPr>
              <a:t>هى</a:t>
            </a:r>
            <a:r>
              <a:rPr lang="ar-EG" sz="2000" dirty="0" smtClean="0">
                <a:latin typeface="Times New Roman" pitchFamily="18" charset="0"/>
                <a:ea typeface="Majalla UI"/>
                <a:cs typeface="Times New Roman" pitchFamily="18" charset="0"/>
              </a:rPr>
              <a:t> عينه </a:t>
            </a:r>
            <a:r>
              <a:rPr lang="ar-EG" sz="2000" dirty="0" err="1" smtClean="0">
                <a:latin typeface="Times New Roman" pitchFamily="18" charset="0"/>
                <a:ea typeface="Majalla UI"/>
                <a:cs typeface="Times New Roman" pitchFamily="18" charset="0"/>
              </a:rPr>
              <a:t>اخرى</a:t>
            </a:r>
            <a:r>
              <a:rPr lang="ar-EG" sz="2000" dirty="0" smtClean="0">
                <a:latin typeface="Times New Roman" pitchFamily="18" charset="0"/>
                <a:ea typeface="Majalla UI"/>
                <a:cs typeface="Times New Roman" pitchFamily="18" charset="0"/>
              </a:rPr>
              <a:t> من مجتمع القراءات بعد الفترة الزمنية وتلك العينات غير </a:t>
            </a:r>
            <a:r>
              <a:rPr lang="ar-EG" sz="2000" dirty="0" err="1" smtClean="0">
                <a:latin typeface="Times New Roman" pitchFamily="18" charset="0"/>
                <a:ea typeface="Majalla UI"/>
                <a:cs typeface="Times New Roman" pitchFamily="18" charset="0"/>
              </a:rPr>
              <a:t>مستقله</a:t>
            </a:r>
            <a:r>
              <a:rPr lang="ar-EG" sz="2000" dirty="0" smtClean="0">
                <a:latin typeface="Times New Roman" pitchFamily="18" charset="0"/>
                <a:ea typeface="Majalla UI"/>
                <a:cs typeface="Times New Roman" pitchFamily="18" charset="0"/>
              </a:rPr>
              <a:t> لأنها لنفس الأشخاص.</a:t>
            </a:r>
          </a:p>
          <a:p>
            <a:pPr algn="just" rtl="1" eaLnBrk="1" hangingPunct="1">
              <a:lnSpc>
                <a:spcPct val="150000"/>
              </a:lnSpc>
              <a:buFont typeface="Wingdings" pitchFamily="2" charset="2"/>
              <a:buNone/>
            </a:pPr>
            <a:r>
              <a:rPr lang="ar-EG" sz="2000" dirty="0" smtClean="0">
                <a:latin typeface="Times New Roman" pitchFamily="18" charset="0"/>
                <a:ea typeface="Majalla UI"/>
                <a:cs typeface="Times New Roman" pitchFamily="18" charset="0"/>
              </a:rPr>
              <a:t>2- حجم العينات </a:t>
            </a:r>
            <a:r>
              <a:rPr lang="en-US" sz="2000" dirty="0" smtClean="0">
                <a:latin typeface="Times New Roman" pitchFamily="18" charset="0"/>
                <a:ea typeface="Majalla UI"/>
                <a:cs typeface="Times New Roman" pitchFamily="18" charset="0"/>
              </a:rPr>
              <a:t>10</a:t>
            </a:r>
            <a:r>
              <a:rPr lang="ar-EG" sz="2000" dirty="0" smtClean="0">
                <a:latin typeface="Times New Roman" pitchFamily="18" charset="0"/>
                <a:ea typeface="Majalla UI"/>
                <a:cs typeface="Times New Roman" pitchFamily="18" charset="0"/>
              </a:rPr>
              <a:t> أقل من </a:t>
            </a:r>
            <a:r>
              <a:rPr lang="en-US" sz="2000" dirty="0" smtClean="0">
                <a:latin typeface="Times New Roman" pitchFamily="18" charset="0"/>
                <a:ea typeface="Majalla UI"/>
                <a:cs typeface="Times New Roman" pitchFamily="18" charset="0"/>
              </a:rPr>
              <a:t>30 </a:t>
            </a:r>
            <a:endParaRPr lang="ar-EG" sz="2000" dirty="0" smtClean="0">
              <a:latin typeface="Times New Roman" pitchFamily="18" charset="0"/>
              <a:cs typeface="Times New Roman" pitchFamily="18" charset="0"/>
            </a:endParaRPr>
          </a:p>
          <a:p>
            <a:pPr algn="just" rtl="1" eaLnBrk="1" hangingPunct="1">
              <a:lnSpc>
                <a:spcPct val="150000"/>
              </a:lnSpc>
              <a:buFont typeface="Wingdings" pitchFamily="2" charset="2"/>
              <a:buNone/>
            </a:pPr>
            <a:r>
              <a:rPr lang="ar-EG" sz="2000" dirty="0" smtClean="0">
                <a:latin typeface="Times New Roman" pitchFamily="18" charset="0"/>
                <a:cs typeface="Times New Roman" pitchFamily="18" charset="0"/>
              </a:rPr>
              <a:t>3- يمكن اختبار هل العينات لها التوزيع </a:t>
            </a:r>
            <a:r>
              <a:rPr lang="ar-EG" sz="2000" dirty="0" err="1" smtClean="0">
                <a:latin typeface="Times New Roman" pitchFamily="18" charset="0"/>
                <a:cs typeface="Times New Roman" pitchFamily="18" charset="0"/>
              </a:rPr>
              <a:t>الطبيعى</a:t>
            </a:r>
            <a:r>
              <a:rPr lang="ar-EG" sz="2000" dirty="0" smtClean="0">
                <a:latin typeface="Times New Roman" pitchFamily="18" charset="0"/>
                <a:cs typeface="Times New Roman" pitchFamily="18" charset="0"/>
              </a:rPr>
              <a:t> </a:t>
            </a:r>
            <a:r>
              <a:rPr lang="ar-EG" sz="2000" dirty="0" err="1" smtClean="0">
                <a:latin typeface="Times New Roman" pitchFamily="18" charset="0"/>
                <a:cs typeface="Times New Roman" pitchFamily="18" charset="0"/>
              </a:rPr>
              <a:t>ام</a:t>
            </a:r>
            <a:r>
              <a:rPr lang="ar-EG" sz="2000" dirty="0" smtClean="0">
                <a:latin typeface="Times New Roman" pitchFamily="18" charset="0"/>
                <a:cs typeface="Times New Roman" pitchFamily="18" charset="0"/>
              </a:rPr>
              <a:t> لا؟</a:t>
            </a:r>
          </a:p>
          <a:p>
            <a:pPr algn="just" rtl="1" eaLnBrk="1" hangingPunct="1">
              <a:lnSpc>
                <a:spcPct val="150000"/>
              </a:lnSpc>
              <a:buFont typeface="Wingdings" pitchFamily="2" charset="2"/>
              <a:buNone/>
            </a:pPr>
            <a:r>
              <a:rPr lang="ar-EG" sz="2000" dirty="0" smtClean="0">
                <a:latin typeface="Times New Roman" pitchFamily="18" charset="0"/>
                <a:cs typeface="Times New Roman" pitchFamily="18" charset="0"/>
              </a:rPr>
              <a:t>من قائمة </a:t>
            </a:r>
            <a:r>
              <a:rPr lang="en-US" sz="2000" dirty="0" smtClean="0">
                <a:latin typeface="Times New Roman" pitchFamily="18" charset="0"/>
                <a:cs typeface="Times New Roman" pitchFamily="18" charset="0"/>
              </a:rPr>
              <a:t>Analyze </a:t>
            </a:r>
            <a:r>
              <a:rPr lang="ar-EG" sz="2000" dirty="0" smtClean="0">
                <a:latin typeface="Times New Roman" pitchFamily="18" charset="0"/>
                <a:cs typeface="Times New Roman" pitchFamily="18" charset="0"/>
              </a:rPr>
              <a:t> نختار</a:t>
            </a:r>
            <a:r>
              <a:rPr lang="en-US" sz="2000" dirty="0" smtClean="0">
                <a:solidFill>
                  <a:srgbClr val="FF3300"/>
                </a:solidFill>
                <a:latin typeface="Times New Roman" pitchFamily="18" charset="0"/>
                <a:cs typeface="Times New Roman" pitchFamily="18" charset="0"/>
              </a:rPr>
              <a:t>Descriptive Statistics</a:t>
            </a:r>
            <a:r>
              <a:rPr lang="en-US" sz="2000" dirty="0" smtClean="0">
                <a:latin typeface="Times New Roman" pitchFamily="18" charset="0"/>
                <a:cs typeface="Times New Roman" pitchFamily="18" charset="0"/>
              </a:rPr>
              <a:t> </a:t>
            </a:r>
            <a:r>
              <a:rPr lang="ar-EG" sz="2000" dirty="0" smtClean="0">
                <a:latin typeface="Times New Roman" pitchFamily="18" charset="0"/>
                <a:cs typeface="Times New Roman" pitchFamily="18" charset="0"/>
              </a:rPr>
              <a:t> ثم نختار</a:t>
            </a:r>
            <a:r>
              <a:rPr lang="ar-EG" sz="2000" dirty="0" smtClean="0">
                <a:solidFill>
                  <a:srgbClr val="FF3300"/>
                </a:solidFill>
                <a:latin typeface="Times New Roman" pitchFamily="18" charset="0"/>
                <a:cs typeface="Times New Roman" pitchFamily="18" charset="0"/>
              </a:rPr>
              <a:t> </a:t>
            </a:r>
            <a:r>
              <a:rPr lang="en-US" sz="2000" dirty="0" smtClean="0">
                <a:solidFill>
                  <a:srgbClr val="FF3300"/>
                </a:solidFill>
                <a:latin typeface="Times New Roman" pitchFamily="18" charset="0"/>
                <a:cs typeface="Times New Roman" pitchFamily="18" charset="0"/>
              </a:rPr>
              <a:t>Explore</a:t>
            </a:r>
            <a:endParaRPr lang="ar-EG" sz="2000" dirty="0" smtClean="0">
              <a:solidFill>
                <a:srgbClr val="FF3300"/>
              </a:solidFill>
              <a:latin typeface="Times New Roman" pitchFamily="18" charset="0"/>
              <a:cs typeface="Times New Roman" pitchFamily="18" charset="0"/>
            </a:endParaRPr>
          </a:p>
          <a:p>
            <a:pPr algn="just" rtl="1" eaLnBrk="1" hangingPunct="1">
              <a:lnSpc>
                <a:spcPct val="150000"/>
              </a:lnSpc>
              <a:buFont typeface="Wingdings" pitchFamily="2" charset="2"/>
              <a:buNone/>
            </a:pPr>
            <a:r>
              <a:rPr lang="ar-EG" sz="2000" dirty="0" smtClean="0">
                <a:latin typeface="Times New Roman" pitchFamily="18" charset="0"/>
                <a:cs typeface="Times New Roman" pitchFamily="18" charset="0"/>
              </a:rPr>
              <a:t>ننقل المتغيرات </a:t>
            </a:r>
            <a:r>
              <a:rPr lang="en-US" sz="2000" dirty="0" smtClean="0">
                <a:solidFill>
                  <a:srgbClr val="FF3300"/>
                </a:solidFill>
                <a:latin typeface="Times New Roman" pitchFamily="18" charset="0"/>
                <a:cs typeface="Times New Roman" pitchFamily="18" charset="0"/>
              </a:rPr>
              <a:t>Before</a:t>
            </a:r>
            <a:r>
              <a:rPr lang="ar-EG" sz="2000" dirty="0" smtClean="0">
                <a:latin typeface="Times New Roman" pitchFamily="18" charset="0"/>
                <a:cs typeface="Times New Roman" pitchFamily="18" charset="0"/>
              </a:rPr>
              <a:t> </a:t>
            </a:r>
            <a:r>
              <a:rPr lang="ar-EG" sz="2000" dirty="0" err="1" smtClean="0">
                <a:latin typeface="Times New Roman" pitchFamily="18" charset="0"/>
                <a:cs typeface="Times New Roman" pitchFamily="18" charset="0"/>
              </a:rPr>
              <a:t>وايضا</a:t>
            </a:r>
            <a:r>
              <a:rPr lang="ar-EG" sz="2000" dirty="0" smtClean="0">
                <a:latin typeface="Times New Roman" pitchFamily="18" charset="0"/>
                <a:cs typeface="Times New Roman" pitchFamily="18" charset="0"/>
              </a:rPr>
              <a:t> </a:t>
            </a:r>
            <a:r>
              <a:rPr lang="en-US" sz="2000" dirty="0" smtClean="0">
                <a:solidFill>
                  <a:srgbClr val="FF3300"/>
                </a:solidFill>
                <a:latin typeface="Times New Roman" pitchFamily="18" charset="0"/>
                <a:cs typeface="Times New Roman" pitchFamily="18" charset="0"/>
              </a:rPr>
              <a:t>After</a:t>
            </a:r>
            <a:r>
              <a:rPr lang="ar-EG" sz="2000" dirty="0" smtClean="0">
                <a:latin typeface="Times New Roman" pitchFamily="18" charset="0"/>
                <a:cs typeface="Times New Roman" pitchFamily="18" charset="0"/>
              </a:rPr>
              <a:t> لخانه </a:t>
            </a:r>
            <a:r>
              <a:rPr lang="en-US" sz="2000" dirty="0" smtClean="0">
                <a:solidFill>
                  <a:srgbClr val="FF3300"/>
                </a:solidFill>
                <a:latin typeface="Times New Roman" pitchFamily="18" charset="0"/>
                <a:cs typeface="Times New Roman" pitchFamily="18" charset="0"/>
              </a:rPr>
              <a:t>Dependent  List</a:t>
            </a:r>
            <a:r>
              <a:rPr lang="ar-EG"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561E529D-3128-40DD-A61C-25917519DC63}" type="slidenum">
              <a:rPr lang="en-US" smtClean="0"/>
              <a:pPr>
                <a:defRPr/>
              </a:pPr>
              <a:t>53</a:t>
            </a:fld>
            <a:endParaRPr lang="en-US"/>
          </a:p>
        </p:txBody>
      </p:sp>
      <p:pic>
        <p:nvPicPr>
          <p:cNvPr id="104451" name="Picture 3"/>
          <p:cNvPicPr>
            <a:picLocks noChangeAspect="1" noChangeArrowheads="1"/>
          </p:cNvPicPr>
          <p:nvPr/>
        </p:nvPicPr>
        <p:blipFill>
          <a:blip r:embed="rId2"/>
          <a:srcRect/>
          <a:stretch>
            <a:fillRect/>
          </a:stretch>
        </p:blipFill>
        <p:spPr bwMode="auto">
          <a:xfrm>
            <a:off x="990600" y="914400"/>
            <a:ext cx="1600200" cy="2171700"/>
          </a:xfrm>
          <a:prstGeom prst="rect">
            <a:avLst/>
          </a:prstGeom>
          <a:noFill/>
          <a:ln w="9525">
            <a:noFill/>
            <a:miter lim="800000"/>
            <a:headEnd/>
            <a:tailEnd/>
          </a:ln>
        </p:spPr>
      </p:pic>
      <p:pic>
        <p:nvPicPr>
          <p:cNvPr id="104452" name="Picture 4"/>
          <p:cNvPicPr>
            <a:picLocks noChangeAspect="1" noChangeArrowheads="1"/>
          </p:cNvPicPr>
          <p:nvPr/>
        </p:nvPicPr>
        <p:blipFill>
          <a:blip r:embed="rId3"/>
          <a:srcRect/>
          <a:stretch>
            <a:fillRect/>
          </a:stretch>
        </p:blipFill>
        <p:spPr bwMode="auto">
          <a:xfrm>
            <a:off x="228600" y="3886200"/>
            <a:ext cx="40386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box(in)">
                                      <p:cBhvr>
                                        <p:cTn id="7" dur="500"/>
                                        <p:tgtEl>
                                          <p:spTgt spid="10445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4450">
                                            <p:txEl>
                                              <p:pRg st="0" end="0"/>
                                            </p:txEl>
                                          </p:spTgt>
                                        </p:tgtEl>
                                        <p:attrNameLst>
                                          <p:attrName>style.visibility</p:attrName>
                                        </p:attrNameLst>
                                      </p:cBhvr>
                                      <p:to>
                                        <p:strVal val="visible"/>
                                      </p:to>
                                    </p:set>
                                    <p:animEffect transition="in" filter="box(in)">
                                      <p:cBhvr>
                                        <p:cTn id="10" dur="500"/>
                                        <p:tgtEl>
                                          <p:spTgt spid="1044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4450">
                                            <p:txEl>
                                              <p:pRg st="1" end="1"/>
                                            </p:txEl>
                                          </p:spTgt>
                                        </p:tgtEl>
                                        <p:attrNameLst>
                                          <p:attrName>style.visibility</p:attrName>
                                        </p:attrNameLst>
                                      </p:cBhvr>
                                      <p:to>
                                        <p:strVal val="visible"/>
                                      </p:to>
                                    </p:set>
                                    <p:animEffect transition="in" filter="box(in)">
                                      <p:cBhvr>
                                        <p:cTn id="15" dur="500"/>
                                        <p:tgtEl>
                                          <p:spTgt spid="10445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4450">
                                            <p:txEl>
                                              <p:pRg st="2" end="2"/>
                                            </p:txEl>
                                          </p:spTgt>
                                        </p:tgtEl>
                                        <p:attrNameLst>
                                          <p:attrName>style.visibility</p:attrName>
                                        </p:attrNameLst>
                                      </p:cBhvr>
                                      <p:to>
                                        <p:strVal val="visible"/>
                                      </p:to>
                                    </p:set>
                                    <p:animEffect transition="in" filter="box(in)">
                                      <p:cBhvr>
                                        <p:cTn id="20" dur="500"/>
                                        <p:tgtEl>
                                          <p:spTgt spid="104450">
                                            <p:txEl>
                                              <p:pRg st="2" end="2"/>
                                            </p:txEl>
                                          </p:spTgt>
                                        </p:tgtEl>
                                      </p:cBhvr>
                                    </p:animEffect>
                                  </p:childTnLst>
                                </p:cTn>
                              </p:par>
                            </p:childTnLst>
                          </p:cTn>
                        </p:par>
                        <p:par>
                          <p:cTn id="21" fill="hold">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104450">
                                            <p:txEl>
                                              <p:pRg st="3" end="3"/>
                                            </p:txEl>
                                          </p:spTgt>
                                        </p:tgtEl>
                                        <p:attrNameLst>
                                          <p:attrName>style.visibility</p:attrName>
                                        </p:attrNameLst>
                                      </p:cBhvr>
                                      <p:to>
                                        <p:strVal val="visible"/>
                                      </p:to>
                                    </p:set>
                                    <p:animEffect transition="in" filter="box(in)">
                                      <p:cBhvr>
                                        <p:cTn id="24" dur="500"/>
                                        <p:tgtEl>
                                          <p:spTgt spid="10445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4450">
                                            <p:txEl>
                                              <p:pRg st="4" end="4"/>
                                            </p:txEl>
                                          </p:spTgt>
                                        </p:tgtEl>
                                        <p:attrNameLst>
                                          <p:attrName>style.visibility</p:attrName>
                                        </p:attrNameLst>
                                      </p:cBhvr>
                                      <p:to>
                                        <p:strVal val="visible"/>
                                      </p:to>
                                    </p:set>
                                    <p:animEffect transition="in" filter="box(in)">
                                      <p:cBhvr>
                                        <p:cTn id="29" dur="500"/>
                                        <p:tgtEl>
                                          <p:spTgt spid="104450">
                                            <p:txEl>
                                              <p:pRg st="4" end="4"/>
                                            </p:txEl>
                                          </p:spTgt>
                                        </p:tgtEl>
                                      </p:cBhvr>
                                    </p:animEffect>
                                  </p:childTnLst>
                                </p:cTn>
                              </p:par>
                            </p:childTnLst>
                          </p:cTn>
                        </p:par>
                        <p:par>
                          <p:cTn id="30" fill="hold">
                            <p:stCondLst>
                              <p:cond delay="500"/>
                            </p:stCondLst>
                            <p:childTnLst>
                              <p:par>
                                <p:cTn id="31" presetID="4" presetClass="entr" presetSubtype="16" fill="hold" nodeType="afterEffect">
                                  <p:stCondLst>
                                    <p:cond delay="0"/>
                                  </p:stCondLst>
                                  <p:childTnLst>
                                    <p:set>
                                      <p:cBhvr>
                                        <p:cTn id="32" dur="1" fill="hold">
                                          <p:stCondLst>
                                            <p:cond delay="0"/>
                                          </p:stCondLst>
                                        </p:cTn>
                                        <p:tgtEl>
                                          <p:spTgt spid="104452"/>
                                        </p:tgtEl>
                                        <p:attrNameLst>
                                          <p:attrName>style.visibility</p:attrName>
                                        </p:attrNameLst>
                                      </p:cBhvr>
                                      <p:to>
                                        <p:strVal val="visible"/>
                                      </p:to>
                                    </p:set>
                                    <p:animEffect transition="in" filter="box(in)">
                                      <p:cBhvr>
                                        <p:cTn id="33"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457200" y="2667000"/>
            <a:ext cx="8229600" cy="3276600"/>
          </a:xfrm>
        </p:spPr>
        <p:txBody>
          <a:bodyPr/>
          <a:lstStyle/>
          <a:p>
            <a:pPr algn="r" rtl="1" eaLnBrk="1" hangingPunct="1">
              <a:buFont typeface="Wingdings" pitchFamily="2" charset="2"/>
              <a:buNone/>
            </a:pPr>
            <a:r>
              <a:rPr lang="ar-EG" sz="2000" smtClean="0">
                <a:latin typeface="Times New Roman" pitchFamily="18" charset="0"/>
                <a:ea typeface="Majalla UI"/>
                <a:cs typeface="Times New Roman" pitchFamily="18" charset="0"/>
              </a:rPr>
              <a:t>وبالضغط على </a:t>
            </a:r>
            <a:r>
              <a:rPr lang="en-US" sz="2000" smtClean="0">
                <a:solidFill>
                  <a:srgbClr val="FF3300"/>
                </a:solidFill>
                <a:latin typeface="Times New Roman" pitchFamily="18" charset="0"/>
                <a:ea typeface="Majalla UI"/>
                <a:cs typeface="Times New Roman" pitchFamily="18" charset="0"/>
              </a:rPr>
              <a:t>Plots</a:t>
            </a:r>
            <a:r>
              <a:rPr lang="ar-EG" sz="2000" smtClean="0">
                <a:latin typeface="Times New Roman" pitchFamily="18" charset="0"/>
                <a:ea typeface="Majalla UI"/>
                <a:cs typeface="Times New Roman" pitchFamily="18" charset="0"/>
              </a:rPr>
              <a:t> وبتحديد الاختيار</a:t>
            </a:r>
            <a:r>
              <a:rPr lang="en-US" sz="2000" smtClean="0">
                <a:latin typeface="Times New Roman" pitchFamily="18" charset="0"/>
                <a:cs typeface="Times New Roman" pitchFamily="18" charset="0"/>
              </a:rPr>
              <a:t> </a:t>
            </a:r>
            <a:r>
              <a:rPr lang="en-US" sz="2000" smtClean="0">
                <a:solidFill>
                  <a:srgbClr val="FF3300"/>
                </a:solidFill>
                <a:latin typeface="Times New Roman" pitchFamily="18" charset="0"/>
                <a:cs typeface="Times New Roman" pitchFamily="18" charset="0"/>
              </a:rPr>
              <a:t>Normality plots with tests </a:t>
            </a:r>
            <a:r>
              <a:rPr lang="ar-EG" sz="2000" smtClean="0">
                <a:latin typeface="Times New Roman" pitchFamily="18" charset="0"/>
                <a:cs typeface="Times New Roman" pitchFamily="18" charset="0"/>
              </a:rPr>
              <a:t> سوف تظهر النتائج التاليه</a:t>
            </a:r>
          </a:p>
          <a:p>
            <a:pPr algn="r" rtl="1" eaLnBrk="1" hangingPunct="1">
              <a:buFont typeface="Wingdings" pitchFamily="2" charset="2"/>
              <a:buNone/>
            </a:pPr>
            <a:endParaRPr lang="ar-EG" sz="2000" smtClean="0">
              <a:latin typeface="Times New Roman" pitchFamily="18" charset="0"/>
              <a:cs typeface="Times New Roman" pitchFamily="18" charset="0"/>
            </a:endParaRPr>
          </a:p>
          <a:p>
            <a:pPr algn="r" rtl="1" eaLnBrk="1" hangingPunct="1">
              <a:buFont typeface="Wingdings" pitchFamily="2" charset="2"/>
              <a:buNone/>
            </a:pPr>
            <a:endParaRPr lang="ar-EG" sz="2000" smtClean="0">
              <a:latin typeface="Times New Roman" pitchFamily="18" charset="0"/>
              <a:cs typeface="Times New Roman" pitchFamily="18" charset="0"/>
            </a:endParaRPr>
          </a:p>
          <a:p>
            <a:pPr algn="r" rtl="1" eaLnBrk="1" hangingPunct="1">
              <a:buFont typeface="Wingdings" pitchFamily="2" charset="2"/>
              <a:buNone/>
            </a:pPr>
            <a:endParaRPr lang="ar-EG" sz="2000" smtClean="0">
              <a:latin typeface="Times New Roman" pitchFamily="18" charset="0"/>
              <a:cs typeface="Times New Roman" pitchFamily="18" charset="0"/>
            </a:endParaRPr>
          </a:p>
          <a:p>
            <a:pPr algn="r" rtl="1" eaLnBrk="1" hangingPunct="1">
              <a:buFont typeface="Wingdings" pitchFamily="2" charset="2"/>
              <a:buNone/>
            </a:pPr>
            <a:endParaRPr lang="ar-EG" sz="2000" smtClean="0">
              <a:latin typeface="Times New Roman" pitchFamily="18" charset="0"/>
              <a:cs typeface="Times New Roman" pitchFamily="18" charset="0"/>
            </a:endParaRPr>
          </a:p>
          <a:p>
            <a:pPr algn="r" rtl="1" eaLnBrk="1" hangingPunct="1">
              <a:buFont typeface="Wingdings" pitchFamily="2" charset="2"/>
              <a:buNone/>
            </a:pPr>
            <a:endParaRPr lang="ar-EG" sz="2000" smtClean="0">
              <a:latin typeface="Times New Roman" pitchFamily="18" charset="0"/>
              <a:cs typeface="Times New Roman" pitchFamily="18" charset="0"/>
            </a:endParaRPr>
          </a:p>
          <a:p>
            <a:pPr algn="r" rtl="1" eaLnBrk="1" hangingPunct="1">
              <a:buFont typeface="Wingdings" pitchFamily="2" charset="2"/>
              <a:buNone/>
            </a:pPr>
            <a:endParaRPr lang="ar-EG" sz="600" smtClean="0">
              <a:latin typeface="Times New Roman" pitchFamily="18" charset="0"/>
              <a:cs typeface="Times New Roman" pitchFamily="18" charset="0"/>
            </a:endParaRPr>
          </a:p>
          <a:p>
            <a:pPr algn="r" rtl="1" eaLnBrk="1" hangingPunct="1">
              <a:buFont typeface="Wingdings" pitchFamily="2" charset="2"/>
              <a:buNone/>
            </a:pPr>
            <a:r>
              <a:rPr lang="ar-EG" sz="2000" smtClean="0">
                <a:latin typeface="Times New Roman" pitchFamily="18" charset="0"/>
                <a:cs typeface="Times New Roman" pitchFamily="18" charset="0"/>
              </a:rPr>
              <a:t>جدول بعنوان </a:t>
            </a:r>
            <a:r>
              <a:rPr lang="en-US" sz="2000" smtClean="0">
                <a:solidFill>
                  <a:srgbClr val="FF3300"/>
                </a:solidFill>
                <a:latin typeface="Times New Roman" pitchFamily="18" charset="0"/>
                <a:cs typeface="Times New Roman" pitchFamily="18" charset="0"/>
              </a:rPr>
              <a:t>Tests of Normality</a:t>
            </a:r>
            <a:r>
              <a:rPr lang="ar-EG" sz="2000" smtClean="0">
                <a:latin typeface="Times New Roman" pitchFamily="18" charset="0"/>
                <a:cs typeface="Times New Roman" pitchFamily="18" charset="0"/>
              </a:rPr>
              <a:t> ومنه نجد ان البيانات لها التوزيع الطبيعى </a:t>
            </a:r>
            <a:endParaRPr lang="en-US" sz="2000" smtClean="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48EB53A7-49AF-4D97-A3CD-7450A710DB5F}" type="slidenum">
              <a:rPr lang="en-US"/>
              <a:pPr>
                <a:defRPr/>
              </a:pPr>
              <a:t>54</a:t>
            </a:fld>
            <a:endParaRPr lang="en-US"/>
          </a:p>
        </p:txBody>
      </p:sp>
      <p:pic>
        <p:nvPicPr>
          <p:cNvPr id="105475" name="Picture 3"/>
          <p:cNvPicPr>
            <a:picLocks noChangeAspect="1" noChangeArrowheads="1"/>
          </p:cNvPicPr>
          <p:nvPr/>
        </p:nvPicPr>
        <p:blipFill>
          <a:blip r:embed="rId2"/>
          <a:srcRect/>
          <a:stretch>
            <a:fillRect/>
          </a:stretch>
        </p:blipFill>
        <p:spPr bwMode="auto">
          <a:xfrm>
            <a:off x="2438400" y="838200"/>
            <a:ext cx="3371850" cy="1676400"/>
          </a:xfrm>
          <a:prstGeom prst="rect">
            <a:avLst/>
          </a:prstGeom>
          <a:noFill/>
          <a:ln w="9525">
            <a:noFill/>
            <a:miter lim="800000"/>
            <a:headEnd/>
            <a:tailEnd/>
          </a:ln>
        </p:spPr>
      </p:pic>
      <p:pic>
        <p:nvPicPr>
          <p:cNvPr id="105476" name="Picture 4"/>
          <p:cNvPicPr>
            <a:picLocks noChangeAspect="1" noChangeArrowheads="1"/>
          </p:cNvPicPr>
          <p:nvPr/>
        </p:nvPicPr>
        <p:blipFill>
          <a:blip r:embed="rId3"/>
          <a:srcRect/>
          <a:stretch>
            <a:fillRect/>
          </a:stretch>
        </p:blipFill>
        <p:spPr bwMode="auto">
          <a:xfrm>
            <a:off x="1828800" y="3276600"/>
            <a:ext cx="5805488"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box(in)">
                                      <p:cBhvr>
                                        <p:cTn id="7" dur="500"/>
                                        <p:tgtEl>
                                          <p:spTgt spid="105474">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5475"/>
                                        </p:tgtEl>
                                        <p:attrNameLst>
                                          <p:attrName>style.visibility</p:attrName>
                                        </p:attrNameLst>
                                      </p:cBhvr>
                                      <p:to>
                                        <p:strVal val="visible"/>
                                      </p:to>
                                    </p:set>
                                    <p:animEffect transition="in" filter="box(in)">
                                      <p:cBhvr>
                                        <p:cTn id="11" dur="500"/>
                                        <p:tgtEl>
                                          <p:spTgt spid="10547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5476"/>
                                        </p:tgtEl>
                                        <p:attrNameLst>
                                          <p:attrName>style.visibility</p:attrName>
                                        </p:attrNameLst>
                                      </p:cBhvr>
                                      <p:to>
                                        <p:strVal val="visible"/>
                                      </p:to>
                                    </p:set>
                                    <p:animEffect transition="in" filter="box(in)">
                                      <p:cBhvr>
                                        <p:cTn id="16" dur="500"/>
                                        <p:tgtEl>
                                          <p:spTgt spid="10547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5474">
                                            <p:txEl>
                                              <p:pRg st="7" end="7"/>
                                            </p:txEl>
                                          </p:spTgt>
                                        </p:tgtEl>
                                        <p:attrNameLst>
                                          <p:attrName>style.visibility</p:attrName>
                                        </p:attrNameLst>
                                      </p:cBhvr>
                                      <p:to>
                                        <p:strVal val="visible"/>
                                      </p:to>
                                    </p:set>
                                    <p:animEffect transition="in" filter="box(in)">
                                      <p:cBhvr>
                                        <p:cTn id="21" dur="500"/>
                                        <p:tgtEl>
                                          <p:spTgt spid="1054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457200" y="1143000"/>
            <a:ext cx="8229600" cy="838200"/>
          </a:xfrm>
        </p:spPr>
        <p:txBody>
          <a:bodyPr/>
          <a:lstStyle/>
          <a:p>
            <a:pPr eaLnBrk="1" hangingPunct="1">
              <a:buFont typeface="Wingdings" pitchFamily="2" charset="2"/>
              <a:buNone/>
            </a:pPr>
            <a:r>
              <a:rPr lang="ar-EG" sz="2000" smtClean="0">
                <a:ea typeface="Majalla UI"/>
                <a:cs typeface="Majalla UI"/>
              </a:rPr>
              <a:t> </a:t>
            </a:r>
            <a:r>
              <a:rPr lang="ar-EG" sz="2000" smtClean="0">
                <a:latin typeface="Times New Roman" pitchFamily="18" charset="0"/>
                <a:ea typeface="Majalla UI"/>
                <a:cs typeface="Times New Roman" pitchFamily="18" charset="0"/>
              </a:rPr>
              <a:t>ونحصل على نفس النتيجه من الرسم البيانى التالى</a:t>
            </a:r>
            <a:endParaRPr lang="en-US" sz="2000" smtClean="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pPr>
              <a:defRPr/>
            </a:pPr>
            <a:fld id="{485DD45D-73E5-49A7-83BC-CFA9136A1AA9}" type="slidenum">
              <a:rPr lang="en-US"/>
              <a:pPr>
                <a:defRPr/>
              </a:pPr>
              <a:t>55</a:t>
            </a:fld>
            <a:endParaRPr lang="en-US"/>
          </a:p>
        </p:txBody>
      </p:sp>
      <p:pic>
        <p:nvPicPr>
          <p:cNvPr id="105477" name="Picture 5"/>
          <p:cNvPicPr>
            <a:picLocks noChangeAspect="1" noChangeArrowheads="1"/>
          </p:cNvPicPr>
          <p:nvPr/>
        </p:nvPicPr>
        <p:blipFill>
          <a:blip r:embed="rId2"/>
          <a:srcRect/>
          <a:stretch>
            <a:fillRect/>
          </a:stretch>
        </p:blipFill>
        <p:spPr bwMode="auto">
          <a:xfrm>
            <a:off x="533400" y="2514600"/>
            <a:ext cx="3962400" cy="2852738"/>
          </a:xfrm>
          <a:prstGeom prst="rect">
            <a:avLst/>
          </a:prstGeom>
          <a:noFill/>
          <a:ln w="9525">
            <a:noFill/>
            <a:miter lim="800000"/>
            <a:headEnd/>
            <a:tailEnd/>
          </a:ln>
        </p:spPr>
      </p:pic>
      <p:pic>
        <p:nvPicPr>
          <p:cNvPr id="105478" name="Picture 6"/>
          <p:cNvPicPr>
            <a:picLocks noChangeAspect="1" noChangeArrowheads="1"/>
          </p:cNvPicPr>
          <p:nvPr/>
        </p:nvPicPr>
        <p:blipFill>
          <a:blip r:embed="rId3"/>
          <a:srcRect/>
          <a:stretch>
            <a:fillRect/>
          </a:stretch>
        </p:blipFill>
        <p:spPr bwMode="auto">
          <a:xfrm>
            <a:off x="4953000" y="2590800"/>
            <a:ext cx="38862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box(in)">
                                      <p:cBhvr>
                                        <p:cTn id="7" dur="500"/>
                                        <p:tgtEl>
                                          <p:spTgt spid="105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5477"/>
                                        </p:tgtEl>
                                        <p:attrNameLst>
                                          <p:attrName>style.visibility</p:attrName>
                                        </p:attrNameLst>
                                      </p:cBhvr>
                                      <p:to>
                                        <p:strVal val="visible"/>
                                      </p:to>
                                    </p:set>
                                    <p:animEffect transition="in" filter="box(in)">
                                      <p:cBhvr>
                                        <p:cTn id="12" dur="500"/>
                                        <p:tgtEl>
                                          <p:spTgt spid="105477"/>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5478"/>
                                        </p:tgtEl>
                                        <p:attrNameLst>
                                          <p:attrName>style.visibility</p:attrName>
                                        </p:attrNameLst>
                                      </p:cBhvr>
                                      <p:to>
                                        <p:strVal val="visible"/>
                                      </p:to>
                                    </p:set>
                                    <p:animEffect transition="in" filter="box(in)">
                                      <p:cBhvr>
                                        <p:cTn id="16" dur="500"/>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sz="half" idx="1"/>
          </p:nvPr>
        </p:nvSpPr>
        <p:spPr>
          <a:xfrm>
            <a:off x="4495800" y="838200"/>
            <a:ext cx="4114800" cy="5638800"/>
          </a:xfrm>
        </p:spPr>
        <p:txBody>
          <a:bodyPr/>
          <a:lstStyle/>
          <a:p>
            <a:pPr marL="609600" indent="-609600" algn="r" rtl="1" eaLnBrk="1" hangingPunct="1">
              <a:lnSpc>
                <a:spcPct val="150000"/>
              </a:lnSpc>
              <a:buFont typeface="Wingdings" pitchFamily="2" charset="2"/>
              <a:buNone/>
            </a:pPr>
            <a:r>
              <a:rPr lang="ar-EG" sz="2000" dirty="0" smtClean="0">
                <a:latin typeface="Times New Roman" pitchFamily="18" charset="0"/>
                <a:ea typeface="Majalla UI"/>
                <a:cs typeface="Times New Roman" pitchFamily="18" charset="0"/>
              </a:rPr>
              <a:t>مما سبق نستطيع </a:t>
            </a:r>
            <a:r>
              <a:rPr lang="ar-EG" sz="2000" dirty="0" err="1" smtClean="0">
                <a:latin typeface="Times New Roman" pitchFamily="18" charset="0"/>
                <a:ea typeface="Majalla UI"/>
                <a:cs typeface="Times New Roman" pitchFamily="18" charset="0"/>
              </a:rPr>
              <a:t>اجراء</a:t>
            </a:r>
            <a:r>
              <a:rPr lang="ar-EG" sz="2000" dirty="0" smtClean="0">
                <a:latin typeface="Times New Roman" pitchFamily="18" charset="0"/>
                <a:ea typeface="Majalla UI"/>
                <a:cs typeface="Times New Roman" pitchFamily="18" charset="0"/>
              </a:rPr>
              <a:t> اختبار </a:t>
            </a:r>
            <a:r>
              <a:rPr lang="en-US" sz="2000" dirty="0" smtClean="0">
                <a:latin typeface="Times New Roman" pitchFamily="18" charset="0"/>
                <a:ea typeface="Majalla UI"/>
                <a:cs typeface="Times New Roman" pitchFamily="18" charset="0"/>
              </a:rPr>
              <a:t>T</a:t>
            </a:r>
            <a:r>
              <a:rPr lang="ar-EG" sz="2000" dirty="0" smtClean="0">
                <a:latin typeface="Times New Roman" pitchFamily="18" charset="0"/>
                <a:ea typeface="Majalla UI"/>
                <a:cs typeface="Times New Roman" pitchFamily="18" charset="0"/>
              </a:rPr>
              <a:t> كما </a:t>
            </a:r>
            <a:r>
              <a:rPr lang="ar-EG" sz="2000" dirty="0" err="1" smtClean="0">
                <a:latin typeface="Times New Roman" pitchFamily="18" charset="0"/>
                <a:ea typeface="Majalla UI"/>
                <a:cs typeface="Times New Roman" pitchFamily="18" charset="0"/>
              </a:rPr>
              <a:t>يلى</a:t>
            </a:r>
            <a:r>
              <a:rPr lang="ar-EG" sz="2000" dirty="0" smtClean="0">
                <a:latin typeface="Times New Roman" pitchFamily="18" charset="0"/>
                <a:ea typeface="Majalla UI"/>
                <a:cs typeface="Times New Roman" pitchFamily="18" charset="0"/>
              </a:rPr>
              <a:t>:</a:t>
            </a:r>
          </a:p>
          <a:p>
            <a:pPr marL="609600" indent="-609600" algn="r" rtl="1" eaLnBrk="1" hangingPunct="1">
              <a:lnSpc>
                <a:spcPct val="150000"/>
              </a:lnSpc>
              <a:buFont typeface="Wingdings" pitchFamily="2" charset="2"/>
              <a:buAutoNum type="arabicPeriod"/>
            </a:pPr>
            <a:r>
              <a:rPr lang="ar-EG" sz="2000" dirty="0" smtClean="0">
                <a:latin typeface="Times New Roman" pitchFamily="18" charset="0"/>
                <a:ea typeface="Majalla UI"/>
                <a:cs typeface="Times New Roman" pitchFamily="18" charset="0"/>
              </a:rPr>
              <a:t>من قائمة </a:t>
            </a:r>
            <a:r>
              <a:rPr lang="en-US" sz="2000" dirty="0" smtClean="0">
                <a:solidFill>
                  <a:srgbClr val="FF3300"/>
                </a:solidFill>
                <a:latin typeface="Times New Roman" pitchFamily="18" charset="0"/>
                <a:cs typeface="Times New Roman" pitchFamily="18" charset="0"/>
              </a:rPr>
              <a:t>Analyze </a:t>
            </a:r>
            <a:r>
              <a:rPr lang="ar-EG" sz="2000" dirty="0" smtClean="0">
                <a:latin typeface="Times New Roman" pitchFamily="18" charset="0"/>
                <a:cs typeface="Times New Roman" pitchFamily="18" charset="0"/>
              </a:rPr>
              <a:t> نختار </a:t>
            </a:r>
            <a:r>
              <a:rPr lang="en-US" sz="2000" dirty="0" smtClean="0">
                <a:solidFill>
                  <a:srgbClr val="FF3300"/>
                </a:solidFill>
                <a:latin typeface="Times New Roman" pitchFamily="18" charset="0"/>
                <a:cs typeface="Times New Roman" pitchFamily="18" charset="0"/>
              </a:rPr>
              <a:t>Compare Means</a:t>
            </a:r>
            <a:endParaRPr lang="ar-EG" sz="2000" dirty="0" smtClean="0">
              <a:solidFill>
                <a:srgbClr val="FF3300"/>
              </a:solidFill>
              <a:latin typeface="Times New Roman" pitchFamily="18" charset="0"/>
              <a:cs typeface="Times New Roman" pitchFamily="18" charset="0"/>
            </a:endParaRPr>
          </a:p>
          <a:p>
            <a:pPr marL="609600" indent="-609600" algn="r" rtl="1" eaLnBrk="1" hangingPunct="1">
              <a:lnSpc>
                <a:spcPct val="150000"/>
              </a:lnSpc>
              <a:buFont typeface="Wingdings" pitchFamily="2" charset="2"/>
              <a:buAutoNum type="arabicPeriod"/>
            </a:pPr>
            <a:r>
              <a:rPr lang="ar-EG" sz="2000" dirty="0" smtClean="0">
                <a:latin typeface="Times New Roman" pitchFamily="18" charset="0"/>
                <a:cs typeface="Times New Roman" pitchFamily="18" charset="0"/>
              </a:rPr>
              <a:t>من القائمة </a:t>
            </a:r>
            <a:r>
              <a:rPr lang="ar-EG" sz="2000" dirty="0" err="1" smtClean="0">
                <a:latin typeface="Times New Roman" pitchFamily="18" charset="0"/>
                <a:cs typeface="Times New Roman" pitchFamily="18" charset="0"/>
              </a:rPr>
              <a:t>المنسدله</a:t>
            </a:r>
            <a:r>
              <a:rPr lang="ar-EG" sz="2000" dirty="0" smtClean="0">
                <a:latin typeface="Times New Roman" pitchFamily="18" charset="0"/>
                <a:cs typeface="Times New Roman" pitchFamily="18" charset="0"/>
              </a:rPr>
              <a:t> نختار </a:t>
            </a:r>
            <a:r>
              <a:rPr lang="en-US" sz="2000" dirty="0" smtClean="0">
                <a:solidFill>
                  <a:srgbClr val="FF3300"/>
                </a:solidFill>
                <a:latin typeface="Times New Roman" pitchFamily="18" charset="0"/>
                <a:cs typeface="Times New Roman" pitchFamily="18" charset="0"/>
              </a:rPr>
              <a:t>Paired Samples t Test</a:t>
            </a:r>
            <a:endParaRPr lang="ar-EG" sz="2000" dirty="0" smtClean="0">
              <a:solidFill>
                <a:srgbClr val="FF3300"/>
              </a:solidFill>
              <a:latin typeface="Times New Roman" pitchFamily="18" charset="0"/>
              <a:cs typeface="Times New Roman" pitchFamily="18" charset="0"/>
            </a:endParaRPr>
          </a:p>
          <a:p>
            <a:pPr marL="609600" indent="-609600" algn="r" rtl="1" eaLnBrk="1" hangingPunct="1">
              <a:lnSpc>
                <a:spcPct val="150000"/>
              </a:lnSpc>
              <a:buFont typeface="Wingdings" pitchFamily="2" charset="2"/>
              <a:buAutoNum type="arabicPeriod"/>
            </a:pPr>
            <a:r>
              <a:rPr lang="ar-EG" sz="2000" dirty="0" smtClean="0">
                <a:latin typeface="Times New Roman" pitchFamily="18" charset="0"/>
                <a:cs typeface="Times New Roman" pitchFamily="18" charset="0"/>
              </a:rPr>
              <a:t>تظهر شاشة </a:t>
            </a:r>
            <a:r>
              <a:rPr lang="ar-EG" sz="2000" dirty="0" err="1" smtClean="0">
                <a:latin typeface="Times New Roman" pitchFamily="18" charset="0"/>
                <a:cs typeface="Times New Roman" pitchFamily="18" charset="0"/>
              </a:rPr>
              <a:t>جديده</a:t>
            </a:r>
            <a:r>
              <a:rPr lang="ar-EG" sz="2000" dirty="0" smtClean="0">
                <a:latin typeface="Times New Roman" pitchFamily="18" charset="0"/>
                <a:cs typeface="Times New Roman" pitchFamily="18" charset="0"/>
              </a:rPr>
              <a:t> بعنوان </a:t>
            </a:r>
            <a:r>
              <a:rPr lang="en-US" sz="2000" dirty="0" smtClean="0">
                <a:solidFill>
                  <a:srgbClr val="FF3300"/>
                </a:solidFill>
                <a:latin typeface="Times New Roman" pitchFamily="18" charset="0"/>
                <a:cs typeface="Times New Roman" pitchFamily="18" charset="0"/>
              </a:rPr>
              <a:t>Paired Samples T Test</a:t>
            </a:r>
            <a:r>
              <a:rPr lang="ar-EG" sz="2000" dirty="0" smtClean="0">
                <a:latin typeface="Times New Roman" pitchFamily="18" charset="0"/>
                <a:cs typeface="Times New Roman" pitchFamily="18" charset="0"/>
              </a:rPr>
              <a:t> ننقل المتغيرين</a:t>
            </a:r>
            <a:r>
              <a:rPr lang="en-US" sz="2000" dirty="0" smtClean="0">
                <a:latin typeface="Times New Roman" pitchFamily="18" charset="0"/>
                <a:cs typeface="Times New Roman" pitchFamily="18" charset="0"/>
              </a:rPr>
              <a:t> </a:t>
            </a:r>
            <a:r>
              <a:rPr lang="en-US" sz="2000" dirty="0" smtClean="0">
                <a:solidFill>
                  <a:srgbClr val="FF3300"/>
                </a:solidFill>
                <a:latin typeface="Times New Roman" pitchFamily="18" charset="0"/>
                <a:cs typeface="Times New Roman" pitchFamily="18" charset="0"/>
              </a:rPr>
              <a:t>After, Before </a:t>
            </a:r>
            <a:r>
              <a:rPr lang="ar-EG" sz="2000" dirty="0" smtClean="0">
                <a:latin typeface="Times New Roman" pitchFamily="18" charset="0"/>
                <a:cs typeface="Times New Roman" pitchFamily="18" charset="0"/>
              </a:rPr>
              <a:t> معا لقائمة</a:t>
            </a:r>
            <a:r>
              <a:rPr lang="en-US" sz="2000" dirty="0" smtClean="0">
                <a:solidFill>
                  <a:srgbClr val="FF3300"/>
                </a:solidFill>
                <a:latin typeface="Times New Roman" pitchFamily="18" charset="0"/>
                <a:cs typeface="Times New Roman" pitchFamily="18" charset="0"/>
              </a:rPr>
              <a:t>Paired Variables </a:t>
            </a:r>
            <a:endParaRPr lang="ar-EG" sz="2000" dirty="0" smtClean="0">
              <a:solidFill>
                <a:srgbClr val="FF3300"/>
              </a:solidFill>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51B61256-288F-4B65-B159-6A17E2E67F7B}" type="slidenum">
              <a:rPr lang="en-US" smtClean="0"/>
              <a:pPr>
                <a:defRPr/>
              </a:pPr>
              <a:t>56</a:t>
            </a:fld>
            <a:endParaRPr lang="en-US"/>
          </a:p>
        </p:txBody>
      </p:sp>
      <p:pic>
        <p:nvPicPr>
          <p:cNvPr id="106499" name="Picture 3"/>
          <p:cNvPicPr>
            <a:picLocks noChangeAspect="1" noChangeArrowheads="1"/>
          </p:cNvPicPr>
          <p:nvPr/>
        </p:nvPicPr>
        <p:blipFill>
          <a:blip r:embed="rId2"/>
          <a:srcRect/>
          <a:stretch>
            <a:fillRect/>
          </a:stretch>
        </p:blipFill>
        <p:spPr bwMode="auto">
          <a:xfrm>
            <a:off x="838200" y="838200"/>
            <a:ext cx="2514600" cy="2895600"/>
          </a:xfrm>
          <a:prstGeom prst="rect">
            <a:avLst/>
          </a:prstGeom>
          <a:noFill/>
          <a:ln w="9525">
            <a:noFill/>
            <a:miter lim="800000"/>
            <a:headEnd/>
            <a:tailEnd/>
          </a:ln>
        </p:spPr>
      </p:pic>
      <p:pic>
        <p:nvPicPr>
          <p:cNvPr id="106500" name="Picture 4"/>
          <p:cNvPicPr>
            <a:picLocks noChangeAspect="1" noChangeArrowheads="1"/>
          </p:cNvPicPr>
          <p:nvPr/>
        </p:nvPicPr>
        <p:blipFill>
          <a:blip r:embed="rId3"/>
          <a:srcRect/>
          <a:stretch>
            <a:fillRect/>
          </a:stretch>
        </p:blipFill>
        <p:spPr bwMode="auto">
          <a:xfrm>
            <a:off x="381000" y="4038600"/>
            <a:ext cx="41148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box(in)">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box(in)">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box(in)">
                                      <p:cBhvr>
                                        <p:cTn id="17" dur="500"/>
                                        <p:tgtEl>
                                          <p:spTgt spid="106498">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106499"/>
                                        </p:tgtEl>
                                        <p:attrNameLst>
                                          <p:attrName>style.visibility</p:attrName>
                                        </p:attrNameLst>
                                      </p:cBhvr>
                                      <p:to>
                                        <p:strVal val="visible"/>
                                      </p:to>
                                    </p:set>
                                    <p:animEffect transition="in" filter="box(in)">
                                      <p:cBhvr>
                                        <p:cTn id="21" dur="500"/>
                                        <p:tgtEl>
                                          <p:spTgt spid="10649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6498">
                                            <p:txEl>
                                              <p:pRg st="3" end="3"/>
                                            </p:txEl>
                                          </p:spTgt>
                                        </p:tgtEl>
                                        <p:attrNameLst>
                                          <p:attrName>style.visibility</p:attrName>
                                        </p:attrNameLst>
                                      </p:cBhvr>
                                      <p:to>
                                        <p:strVal val="visible"/>
                                      </p:to>
                                    </p:set>
                                    <p:animEffect transition="in" filter="box(in)">
                                      <p:cBhvr>
                                        <p:cTn id="26" dur="500"/>
                                        <p:tgtEl>
                                          <p:spTgt spid="106498">
                                            <p:txEl>
                                              <p:pRg st="3" end="3"/>
                                            </p:txEl>
                                          </p:spTgt>
                                        </p:tgtEl>
                                      </p:cBhvr>
                                    </p:animEffect>
                                  </p:childTnLst>
                                </p:cTn>
                              </p:par>
                            </p:childTnLst>
                          </p:cTn>
                        </p:par>
                        <p:par>
                          <p:cTn id="27" fill="hold">
                            <p:stCondLst>
                              <p:cond delay="500"/>
                            </p:stCondLst>
                            <p:childTnLst>
                              <p:par>
                                <p:cTn id="28" presetID="4" presetClass="entr" presetSubtype="16" fill="hold" nodeType="afterEffect">
                                  <p:stCondLst>
                                    <p:cond delay="0"/>
                                  </p:stCondLst>
                                  <p:childTnLst>
                                    <p:set>
                                      <p:cBhvr>
                                        <p:cTn id="29" dur="1" fill="hold">
                                          <p:stCondLst>
                                            <p:cond delay="0"/>
                                          </p:stCondLst>
                                        </p:cTn>
                                        <p:tgtEl>
                                          <p:spTgt spid="106500"/>
                                        </p:tgtEl>
                                        <p:attrNameLst>
                                          <p:attrName>style.visibility</p:attrName>
                                        </p:attrNameLst>
                                      </p:cBhvr>
                                      <p:to>
                                        <p:strVal val="visible"/>
                                      </p:to>
                                    </p:set>
                                    <p:animEffect transition="in" filter="box(in)">
                                      <p:cBhvr>
                                        <p:cTn id="30"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sz="half" idx="1"/>
          </p:nvPr>
        </p:nvSpPr>
        <p:spPr>
          <a:xfrm>
            <a:off x="3276600" y="1066800"/>
            <a:ext cx="5105400" cy="3352800"/>
          </a:xfrm>
        </p:spPr>
        <p:txBody>
          <a:bodyPr/>
          <a:lstStyle/>
          <a:p>
            <a:pPr marL="609600" indent="-609600" algn="just" rtl="1" eaLnBrk="1" hangingPunct="1">
              <a:lnSpc>
                <a:spcPct val="150000"/>
              </a:lnSpc>
              <a:buFont typeface="Calibri" pitchFamily="34" charset="0"/>
              <a:buAutoNum type="arabicPeriod" startAt="4"/>
            </a:pPr>
            <a:r>
              <a:rPr lang="ar-EG" sz="2400" dirty="0" smtClean="0">
                <a:latin typeface="Times New Roman" pitchFamily="18" charset="0"/>
                <a:ea typeface="Majalla UI"/>
                <a:cs typeface="Times New Roman" pitchFamily="18" charset="0"/>
              </a:rPr>
              <a:t>نضغط على الاختيار </a:t>
            </a:r>
            <a:r>
              <a:rPr lang="en-US" sz="2400" dirty="0" smtClean="0">
                <a:solidFill>
                  <a:srgbClr val="FF3300"/>
                </a:solidFill>
                <a:latin typeface="Times New Roman" pitchFamily="18" charset="0"/>
                <a:ea typeface="Majalla UI"/>
                <a:cs typeface="Times New Roman" pitchFamily="18" charset="0"/>
              </a:rPr>
              <a:t>Option</a:t>
            </a:r>
            <a:r>
              <a:rPr lang="ar-EG" sz="2400" dirty="0" smtClean="0">
                <a:latin typeface="Times New Roman" pitchFamily="18" charset="0"/>
                <a:ea typeface="Majalla UI"/>
                <a:cs typeface="Times New Roman" pitchFamily="18" charset="0"/>
              </a:rPr>
              <a:t> تظهر شاشة نحدد فيها مستوى </a:t>
            </a:r>
            <a:r>
              <a:rPr lang="ar-EG" sz="2400" dirty="0" err="1" smtClean="0">
                <a:latin typeface="Times New Roman" pitchFamily="18" charset="0"/>
                <a:ea typeface="Majalla UI"/>
                <a:cs typeface="Times New Roman" pitchFamily="18" charset="0"/>
              </a:rPr>
              <a:t>المعنويه</a:t>
            </a:r>
            <a:r>
              <a:rPr lang="ar-EG" sz="2400" dirty="0" smtClean="0">
                <a:latin typeface="Times New Roman" pitchFamily="18" charset="0"/>
                <a:ea typeface="Majalla UI"/>
                <a:cs typeface="Times New Roman" pitchFamily="18" charset="0"/>
              </a:rPr>
              <a:t> وكيفية التعامل مع القيم </a:t>
            </a:r>
            <a:r>
              <a:rPr lang="ar-EG" sz="2400" dirty="0" err="1" smtClean="0">
                <a:latin typeface="Times New Roman" pitchFamily="18" charset="0"/>
                <a:ea typeface="Majalla UI"/>
                <a:cs typeface="Times New Roman" pitchFamily="18" charset="0"/>
              </a:rPr>
              <a:t>المفقوده</a:t>
            </a:r>
            <a:r>
              <a:rPr lang="ar-EG" sz="2400" dirty="0" smtClean="0">
                <a:latin typeface="Times New Roman" pitchFamily="18" charset="0"/>
                <a:ea typeface="Majalla UI"/>
                <a:cs typeface="Times New Roman" pitchFamily="18" charset="0"/>
              </a:rPr>
              <a:t>.</a:t>
            </a:r>
          </a:p>
          <a:p>
            <a:pPr marL="609600" indent="-609600" algn="just" rtl="1" eaLnBrk="1" hangingPunct="1">
              <a:lnSpc>
                <a:spcPct val="150000"/>
              </a:lnSpc>
              <a:buFont typeface="Wingdings" pitchFamily="2" charset="2"/>
              <a:buAutoNum type="arabicPeriod" startAt="4"/>
            </a:pPr>
            <a:r>
              <a:rPr lang="ar-EG" sz="2400" dirty="0" smtClean="0">
                <a:latin typeface="Times New Roman" pitchFamily="18" charset="0"/>
                <a:ea typeface="Majalla UI"/>
                <a:cs typeface="Times New Roman" pitchFamily="18" charset="0"/>
              </a:rPr>
              <a:t>بالضغط على</a:t>
            </a:r>
            <a:r>
              <a:rPr lang="ar-EG" sz="2400" dirty="0" smtClean="0">
                <a:solidFill>
                  <a:srgbClr val="FF3300"/>
                </a:solidFill>
                <a:latin typeface="Times New Roman" pitchFamily="18" charset="0"/>
                <a:ea typeface="Majalla UI"/>
                <a:cs typeface="Times New Roman" pitchFamily="18" charset="0"/>
              </a:rPr>
              <a:t> </a:t>
            </a:r>
            <a:r>
              <a:rPr lang="en-US" sz="2400" dirty="0" smtClean="0">
                <a:solidFill>
                  <a:srgbClr val="FF3300"/>
                </a:solidFill>
                <a:latin typeface="Times New Roman" pitchFamily="18" charset="0"/>
                <a:cs typeface="Times New Roman" pitchFamily="18" charset="0"/>
              </a:rPr>
              <a:t>Continue </a:t>
            </a:r>
            <a:r>
              <a:rPr lang="ar-EG" sz="2400" dirty="0" smtClean="0">
                <a:latin typeface="Times New Roman" pitchFamily="18" charset="0"/>
                <a:cs typeface="Times New Roman" pitchFamily="18" charset="0"/>
              </a:rPr>
              <a:t> نعود للشاشة </a:t>
            </a:r>
            <a:r>
              <a:rPr lang="ar-EG" sz="2400" dirty="0" err="1" smtClean="0">
                <a:latin typeface="Times New Roman" pitchFamily="18" charset="0"/>
                <a:cs typeface="Times New Roman" pitchFamily="18" charset="0"/>
              </a:rPr>
              <a:t>السابقه</a:t>
            </a:r>
            <a:r>
              <a:rPr lang="ar-EG" sz="2400" dirty="0" smtClean="0">
                <a:latin typeface="Times New Roman" pitchFamily="18" charset="0"/>
                <a:cs typeface="Times New Roman" pitchFamily="18" charset="0"/>
              </a:rPr>
              <a:t> نختار </a:t>
            </a:r>
            <a:r>
              <a:rPr lang="en-US" sz="2400" dirty="0" smtClean="0">
                <a:solidFill>
                  <a:srgbClr val="FF3300"/>
                </a:solidFill>
                <a:latin typeface="Times New Roman" pitchFamily="18" charset="0"/>
                <a:cs typeface="Times New Roman" pitchFamily="18" charset="0"/>
              </a:rPr>
              <a:t>Ok</a:t>
            </a:r>
            <a:r>
              <a:rPr lang="ar-EG" sz="2400" dirty="0" smtClean="0">
                <a:latin typeface="Times New Roman" pitchFamily="18" charset="0"/>
                <a:cs typeface="Times New Roman" pitchFamily="18" charset="0"/>
              </a:rPr>
              <a:t> تظهر النتائج</a:t>
            </a:r>
            <a:endParaRPr lang="en-US" sz="2400" dirty="0" smtClean="0">
              <a:latin typeface="Times New Roman" pitchFamily="18" charset="0"/>
              <a:cs typeface="Times New Roman" pitchFamily="18" charset="0"/>
            </a:endParaRPr>
          </a:p>
        </p:txBody>
      </p:sp>
      <p:sp>
        <p:nvSpPr>
          <p:cNvPr id="6" name="Slide Number Placeholder 5"/>
          <p:cNvSpPr>
            <a:spLocks noGrp="1"/>
          </p:cNvSpPr>
          <p:nvPr>
            <p:ph type="sldNum" sz="quarter" idx="11"/>
          </p:nvPr>
        </p:nvSpPr>
        <p:spPr/>
        <p:txBody>
          <a:bodyPr/>
          <a:lstStyle/>
          <a:p>
            <a:pPr>
              <a:defRPr/>
            </a:pPr>
            <a:fld id="{BD6BEA76-3D9E-41FF-9364-9E3609199F42}" type="slidenum">
              <a:rPr lang="en-US" smtClean="0"/>
              <a:pPr>
                <a:defRPr/>
              </a:pPr>
              <a:t>57</a:t>
            </a:fld>
            <a:endParaRPr lang="en-US"/>
          </a:p>
        </p:txBody>
      </p:sp>
      <p:pic>
        <p:nvPicPr>
          <p:cNvPr id="106501" name="Picture 5"/>
          <p:cNvPicPr>
            <a:picLocks noChangeAspect="1" noChangeArrowheads="1"/>
          </p:cNvPicPr>
          <p:nvPr/>
        </p:nvPicPr>
        <p:blipFill>
          <a:blip r:embed="rId2"/>
          <a:srcRect/>
          <a:stretch>
            <a:fillRect/>
          </a:stretch>
        </p:blipFill>
        <p:spPr bwMode="auto">
          <a:xfrm>
            <a:off x="304800" y="1371600"/>
            <a:ext cx="2895600" cy="1304925"/>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1295400" y="4114800"/>
            <a:ext cx="6329363"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box(in)">
                                      <p:cBhvr>
                                        <p:cTn id="7" dur="500"/>
                                        <p:tgtEl>
                                          <p:spTgt spid="106498">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6501"/>
                                        </p:tgtEl>
                                        <p:attrNameLst>
                                          <p:attrName>style.visibility</p:attrName>
                                        </p:attrNameLst>
                                      </p:cBhvr>
                                      <p:to>
                                        <p:strVal val="visible"/>
                                      </p:to>
                                    </p:set>
                                    <p:animEffect transition="in" filter="box(in)">
                                      <p:cBhvr>
                                        <p:cTn id="11" dur="500"/>
                                        <p:tgtEl>
                                          <p:spTgt spid="10650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6498">
                                            <p:txEl>
                                              <p:pRg st="1" end="1"/>
                                            </p:txEl>
                                          </p:spTgt>
                                        </p:tgtEl>
                                        <p:attrNameLst>
                                          <p:attrName>style.visibility</p:attrName>
                                        </p:attrNameLst>
                                      </p:cBhvr>
                                      <p:to>
                                        <p:strVal val="visible"/>
                                      </p:to>
                                    </p:set>
                                    <p:animEffect transition="in" filter="box(in)">
                                      <p:cBhvr>
                                        <p:cTn id="16" dur="500"/>
                                        <p:tgtEl>
                                          <p:spTgt spid="106498">
                                            <p:txEl>
                                              <p:pRg st="1" end="1"/>
                                            </p:txEl>
                                          </p:spTgt>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533400" y="914400"/>
            <a:ext cx="8229600" cy="4800600"/>
          </a:xfrm>
        </p:spPr>
        <p:txBody>
          <a:bodyPr>
            <a:normAutofit/>
          </a:bodyPr>
          <a:lstStyle/>
          <a:p>
            <a:pPr marL="274320" indent="-274320" algn="just" rtl="1" eaLnBrk="1" fontAlgn="auto" hangingPunct="1">
              <a:lnSpc>
                <a:spcPct val="150000"/>
              </a:lnSpc>
              <a:spcAft>
                <a:spcPts val="0"/>
              </a:spcAft>
              <a:buClr>
                <a:schemeClr val="accent3"/>
              </a:buClr>
              <a:buFont typeface="Wingdings" pitchFamily="2" charset="2"/>
              <a:buNone/>
              <a:defRPr/>
            </a:pPr>
            <a:r>
              <a:rPr lang="ar-EG" sz="2000" b="1" u="sng" dirty="0">
                <a:solidFill>
                  <a:srgbClr val="FF0000"/>
                </a:solidFill>
                <a:effectLst>
                  <a:outerShdw blurRad="38100" dist="38100" dir="2700000" algn="tl">
                    <a:srgbClr val="C0C0C0"/>
                  </a:outerShdw>
                </a:effectLst>
                <a:latin typeface="Times New Roman" pitchFamily="18" charset="0"/>
                <a:cs typeface="Times New Roman" pitchFamily="18" charset="0"/>
              </a:rPr>
              <a:t>الجدول الأول</a:t>
            </a:r>
            <a:r>
              <a:rPr lang="ar-EG" sz="2000" dirty="0">
                <a:latin typeface="Times New Roman" pitchFamily="18" charset="0"/>
                <a:cs typeface="Times New Roman" pitchFamily="18" charset="0"/>
              </a:rPr>
              <a:t>: بعنوان</a:t>
            </a:r>
            <a:r>
              <a:rPr lang="en-US" sz="2000" dirty="0">
                <a:solidFill>
                  <a:srgbClr val="FF3300"/>
                </a:solidFill>
                <a:latin typeface="Times New Roman" pitchFamily="18" charset="0"/>
                <a:cs typeface="Times New Roman" pitchFamily="18" charset="0"/>
              </a:rPr>
              <a:t>Paired Samples Statistics</a:t>
            </a:r>
            <a:r>
              <a:rPr lang="en-US" sz="2000" dirty="0">
                <a:latin typeface="Times New Roman" pitchFamily="18" charset="0"/>
                <a:cs typeface="Times New Roman" pitchFamily="18" charset="0"/>
              </a:rPr>
              <a:t> </a:t>
            </a:r>
            <a:endParaRPr lang="ar-EG" sz="2000" dirty="0">
              <a:latin typeface="Times New Roman" pitchFamily="18" charset="0"/>
              <a:cs typeface="Times New Roman" pitchFamily="18" charset="0"/>
            </a:endParaRPr>
          </a:p>
          <a:p>
            <a:pPr marL="274320" indent="-274320" algn="just" rtl="1" eaLnBrk="1" fontAlgn="auto" hangingPunct="1">
              <a:lnSpc>
                <a:spcPct val="150000"/>
              </a:lnSpc>
              <a:spcAft>
                <a:spcPts val="0"/>
              </a:spcAft>
              <a:buClr>
                <a:schemeClr val="accent3"/>
              </a:buClr>
              <a:buFont typeface="Wingdings" pitchFamily="2" charset="2"/>
              <a:buNone/>
              <a:defRPr/>
            </a:pPr>
            <a:r>
              <a:rPr lang="ar-EG" sz="2000" dirty="0">
                <a:latin typeface="Times New Roman" pitchFamily="18" charset="0"/>
                <a:cs typeface="Times New Roman" pitchFamily="18" charset="0"/>
              </a:rPr>
              <a:t>يحتوى على الوسط الحسابى وعدد القيم والانحراف المعيارى والخطأ المعيارى لكل عينه</a:t>
            </a:r>
            <a:endParaRPr lang="en-US" sz="2000" dirty="0">
              <a:latin typeface="Times New Roman" pitchFamily="18" charset="0"/>
              <a:cs typeface="Times New Roman" pitchFamily="18" charset="0"/>
            </a:endParaRPr>
          </a:p>
          <a:p>
            <a:pPr marL="274320" indent="-274320" algn="just" rtl="1" eaLnBrk="1" fontAlgn="auto" hangingPunct="1">
              <a:lnSpc>
                <a:spcPct val="150000"/>
              </a:lnSpc>
              <a:spcAft>
                <a:spcPts val="0"/>
              </a:spcAft>
              <a:buClr>
                <a:schemeClr val="accent3"/>
              </a:buClr>
              <a:buFont typeface="Wingdings" pitchFamily="2" charset="2"/>
              <a:buNone/>
              <a:defRPr/>
            </a:pPr>
            <a:r>
              <a:rPr lang="ar-EG" sz="2000" b="1" u="sng" dirty="0" smtClean="0">
                <a:solidFill>
                  <a:srgbClr val="FF0000"/>
                </a:solidFill>
                <a:effectLst>
                  <a:outerShdw blurRad="38100" dist="38100" dir="2700000" algn="tl">
                    <a:srgbClr val="C0C0C0"/>
                  </a:outerShdw>
                </a:effectLst>
                <a:latin typeface="Times New Roman" pitchFamily="18" charset="0"/>
                <a:cs typeface="Times New Roman" pitchFamily="18" charset="0"/>
              </a:rPr>
              <a:t>الجدول </a:t>
            </a:r>
            <a:r>
              <a:rPr lang="ar-EG" sz="2000" b="1" u="sng" dirty="0">
                <a:solidFill>
                  <a:srgbClr val="FF0000"/>
                </a:solidFill>
                <a:effectLst>
                  <a:outerShdw blurRad="38100" dist="38100" dir="2700000" algn="tl">
                    <a:srgbClr val="C0C0C0"/>
                  </a:outerShdw>
                </a:effectLst>
                <a:latin typeface="Times New Roman" pitchFamily="18" charset="0"/>
                <a:cs typeface="Times New Roman" pitchFamily="18" charset="0"/>
              </a:rPr>
              <a:t>الثانى</a:t>
            </a:r>
            <a:r>
              <a:rPr lang="ar-EG" sz="2000" dirty="0">
                <a:latin typeface="Times New Roman" pitchFamily="18" charset="0"/>
                <a:cs typeface="Times New Roman" pitchFamily="18" charset="0"/>
              </a:rPr>
              <a:t>: بعنوان</a:t>
            </a:r>
            <a:r>
              <a:rPr lang="en-US" sz="2000" dirty="0">
                <a:solidFill>
                  <a:srgbClr val="FF3300"/>
                </a:solidFill>
                <a:latin typeface="Times New Roman" pitchFamily="18" charset="0"/>
                <a:cs typeface="Times New Roman" pitchFamily="18" charset="0"/>
              </a:rPr>
              <a:t>Paired Samples Correlations </a:t>
            </a:r>
            <a:endParaRPr lang="ar-EG" sz="2000" dirty="0">
              <a:solidFill>
                <a:srgbClr val="FF3300"/>
              </a:solidFill>
              <a:latin typeface="Times New Roman" pitchFamily="18" charset="0"/>
              <a:cs typeface="Times New Roman" pitchFamily="18" charset="0"/>
            </a:endParaRPr>
          </a:p>
          <a:p>
            <a:pPr marL="274320" indent="-274320" algn="just" rtl="1" eaLnBrk="1" fontAlgn="auto" hangingPunct="1">
              <a:lnSpc>
                <a:spcPct val="150000"/>
              </a:lnSpc>
              <a:spcAft>
                <a:spcPts val="0"/>
              </a:spcAft>
              <a:buClr>
                <a:schemeClr val="accent3"/>
              </a:buClr>
              <a:buFont typeface="Wingdings" pitchFamily="2" charset="2"/>
              <a:buNone/>
              <a:defRPr/>
            </a:pPr>
            <a:r>
              <a:rPr lang="ar-EG" sz="2000" dirty="0">
                <a:latin typeface="Times New Roman" pitchFamily="18" charset="0"/>
                <a:cs typeface="Times New Roman" pitchFamily="18" charset="0"/>
              </a:rPr>
              <a:t>يحتوى على عدد القيم ومعامل الارتباط بين المتغيرين وايضا قيمة</a:t>
            </a:r>
            <a:r>
              <a:rPr lang="en-US" sz="2000" dirty="0">
                <a:solidFill>
                  <a:srgbClr val="FF3300"/>
                </a:solidFill>
                <a:latin typeface="Times New Roman" pitchFamily="18" charset="0"/>
                <a:cs typeface="Times New Roman" pitchFamily="18" charset="0"/>
              </a:rPr>
              <a:t>Sig. =0.398</a:t>
            </a:r>
            <a:r>
              <a:rPr lang="en-US" sz="2000" dirty="0">
                <a:latin typeface="Times New Roman" pitchFamily="18" charset="0"/>
                <a:cs typeface="Times New Roman" pitchFamily="18" charset="0"/>
              </a:rPr>
              <a:t> </a:t>
            </a:r>
            <a:r>
              <a:rPr lang="ar-EG" sz="2000" dirty="0">
                <a:latin typeface="Times New Roman" pitchFamily="18" charset="0"/>
                <a:cs typeface="Times New Roman" pitchFamily="18" charset="0"/>
              </a:rPr>
              <a:t> لاختبار معنويه معامل الارتباط وقيمتها اكبر من </a:t>
            </a:r>
            <a:r>
              <a:rPr lang="en-US" sz="2000" dirty="0">
                <a:solidFill>
                  <a:srgbClr val="FF3300"/>
                </a:solidFill>
                <a:latin typeface="Times New Roman" pitchFamily="18" charset="0"/>
                <a:cs typeface="Times New Roman" pitchFamily="18" charset="0"/>
              </a:rPr>
              <a:t>0.05</a:t>
            </a:r>
            <a:r>
              <a:rPr lang="ar-EG" sz="2000" dirty="0">
                <a:latin typeface="Times New Roman" pitchFamily="18" charset="0"/>
                <a:cs typeface="Times New Roman" pitchFamily="18" charset="0"/>
              </a:rPr>
              <a:t> لذا سوف نقبل فرض العدم وهو عدم وجود ارتباط بين عناصر المجتمعين ( لا يوجد معنوية للارتباط).</a:t>
            </a:r>
            <a:endParaRPr lang="en-US" sz="20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F35A8B14-883B-4621-9048-027841AE87D5}" type="slidenum">
              <a:rPr lang="en-US"/>
              <a:pPr>
                <a:defRPr/>
              </a:pPr>
              <a:t>58</a:t>
            </a:fld>
            <a:endParaRPr lang="en-US"/>
          </a:p>
        </p:txBody>
      </p:sp>
      <p:pic>
        <p:nvPicPr>
          <p:cNvPr id="107525" name="Picture 5"/>
          <p:cNvPicPr>
            <a:picLocks noChangeAspect="1" noChangeArrowheads="1"/>
          </p:cNvPicPr>
          <p:nvPr/>
        </p:nvPicPr>
        <p:blipFill>
          <a:blip r:embed="rId2"/>
          <a:srcRect/>
          <a:stretch>
            <a:fillRect/>
          </a:stretch>
        </p:blipFill>
        <p:spPr bwMode="auto">
          <a:xfrm>
            <a:off x="1524000" y="4267200"/>
            <a:ext cx="6296025"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box(in)">
                                      <p:cBhvr>
                                        <p:cTn id="7" dur="500"/>
                                        <p:tgtEl>
                                          <p:spTgt spid="107523">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animEffect transition="in" filter="box(in)">
                                      <p:cBhvr>
                                        <p:cTn id="11" dur="500"/>
                                        <p:tgtEl>
                                          <p:spTgt spid="10752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7523">
                                            <p:txEl>
                                              <p:pRg st="2" end="2"/>
                                            </p:txEl>
                                          </p:spTgt>
                                        </p:tgtEl>
                                        <p:attrNameLst>
                                          <p:attrName>style.visibility</p:attrName>
                                        </p:attrNameLst>
                                      </p:cBhvr>
                                      <p:to>
                                        <p:strVal val="visible"/>
                                      </p:to>
                                    </p:set>
                                    <p:animEffect transition="in" filter="box(in)">
                                      <p:cBhvr>
                                        <p:cTn id="16" dur="500"/>
                                        <p:tgtEl>
                                          <p:spTgt spid="107523">
                                            <p:txEl>
                                              <p:pRg st="2" end="2"/>
                                            </p:txEl>
                                          </p:spTgt>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107523">
                                            <p:txEl>
                                              <p:pRg st="3" end="3"/>
                                            </p:txEl>
                                          </p:spTgt>
                                        </p:tgtEl>
                                        <p:attrNameLst>
                                          <p:attrName>style.visibility</p:attrName>
                                        </p:attrNameLst>
                                      </p:cBhvr>
                                      <p:to>
                                        <p:strVal val="visible"/>
                                      </p:to>
                                    </p:set>
                                    <p:animEffect transition="in" filter="box(in)">
                                      <p:cBhvr>
                                        <p:cTn id="20" dur="500"/>
                                        <p:tgtEl>
                                          <p:spTgt spid="107523">
                                            <p:txEl>
                                              <p:pRg st="3" end="3"/>
                                            </p:txEl>
                                          </p:spTgt>
                                        </p:tgtEl>
                                      </p:cBhvr>
                                    </p:animEffect>
                                  </p:childTnLst>
                                </p:cTn>
                              </p:par>
                            </p:childTnLst>
                          </p:cTn>
                        </p:par>
                        <p:par>
                          <p:cTn id="21" fill="hold">
                            <p:stCondLst>
                              <p:cond delay="1000"/>
                            </p:stCondLst>
                            <p:childTnLst>
                              <p:par>
                                <p:cTn id="22" presetID="4" presetClass="entr" presetSubtype="16" fill="hold" nodeType="afterEffect">
                                  <p:stCondLst>
                                    <p:cond delay="0"/>
                                  </p:stCondLst>
                                  <p:childTnLst>
                                    <p:set>
                                      <p:cBhvr>
                                        <p:cTn id="23" dur="1" fill="hold">
                                          <p:stCondLst>
                                            <p:cond delay="0"/>
                                          </p:stCondLst>
                                        </p:cTn>
                                        <p:tgtEl>
                                          <p:spTgt spid="107525"/>
                                        </p:tgtEl>
                                        <p:attrNameLst>
                                          <p:attrName>style.visibility</p:attrName>
                                        </p:attrNameLst>
                                      </p:cBhvr>
                                      <p:to>
                                        <p:strVal val="visible"/>
                                      </p:to>
                                    </p:set>
                                    <p:animEffect transition="in" filter="box(in)">
                                      <p:cBhvr>
                                        <p:cTn id="24" dur="5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idx="1"/>
          </p:nvPr>
        </p:nvSpPr>
        <p:spPr>
          <a:xfrm>
            <a:off x="381000" y="3048000"/>
            <a:ext cx="8229600" cy="3505200"/>
          </a:xfrm>
        </p:spPr>
        <p:txBody>
          <a:bodyPr>
            <a:normAutofit/>
          </a:bodyPr>
          <a:lstStyle/>
          <a:p>
            <a:pPr marL="609600" indent="-609600" algn="r" rtl="1" eaLnBrk="1" fontAlgn="auto" hangingPunct="1">
              <a:lnSpc>
                <a:spcPct val="150000"/>
              </a:lnSpc>
              <a:spcAft>
                <a:spcPts val="0"/>
              </a:spcAft>
              <a:buClr>
                <a:schemeClr val="accent3"/>
              </a:buClr>
              <a:buFont typeface="Wingdings" pitchFamily="2" charset="2"/>
              <a:buNone/>
              <a:defRPr/>
            </a:pPr>
            <a:r>
              <a:rPr lang="ar-EG" sz="2000" b="1" u="sng" dirty="0">
                <a:solidFill>
                  <a:srgbClr val="FF0000"/>
                </a:solidFill>
                <a:effectLst>
                  <a:outerShdw blurRad="38100" dist="38100" dir="2700000" algn="tl">
                    <a:srgbClr val="C0C0C0"/>
                  </a:outerShdw>
                </a:effectLst>
                <a:latin typeface="Times New Roman" pitchFamily="18" charset="0"/>
                <a:cs typeface="Times New Roman" pitchFamily="18" charset="0"/>
              </a:rPr>
              <a:t>الجدول الثالث</a:t>
            </a:r>
            <a:r>
              <a:rPr lang="ar-EG" sz="2000" dirty="0">
                <a:latin typeface="Times New Roman" pitchFamily="18" charset="0"/>
                <a:cs typeface="Times New Roman" pitchFamily="18" charset="0"/>
              </a:rPr>
              <a:t>: بعنوان</a:t>
            </a:r>
            <a:r>
              <a:rPr lang="en-US" sz="2000" dirty="0">
                <a:solidFill>
                  <a:srgbClr val="FF3300"/>
                </a:solidFill>
                <a:latin typeface="Times New Roman" pitchFamily="18" charset="0"/>
                <a:cs typeface="Times New Roman" pitchFamily="18" charset="0"/>
              </a:rPr>
              <a:t>Paired Samples Test</a:t>
            </a:r>
            <a:r>
              <a:rPr lang="en-US" sz="2000" dirty="0">
                <a:latin typeface="Times New Roman" pitchFamily="18" charset="0"/>
                <a:cs typeface="Times New Roman" pitchFamily="18" charset="0"/>
              </a:rPr>
              <a:t> </a:t>
            </a:r>
            <a:endParaRPr lang="ar-EG" sz="2000" dirty="0">
              <a:latin typeface="Times New Roman" pitchFamily="18" charset="0"/>
              <a:cs typeface="Times New Roman" pitchFamily="18" charset="0"/>
            </a:endParaRPr>
          </a:p>
          <a:p>
            <a:pPr marL="609600" indent="-609600" algn="r" rtl="1" eaLnBrk="1" fontAlgn="auto" hangingPunct="1">
              <a:lnSpc>
                <a:spcPct val="150000"/>
              </a:lnSpc>
              <a:spcAft>
                <a:spcPts val="0"/>
              </a:spcAft>
              <a:buClr>
                <a:schemeClr val="accent3"/>
              </a:buClr>
              <a:buFont typeface="Wingdings" pitchFamily="2" charset="2"/>
              <a:buAutoNum type="arabicPeriod"/>
              <a:defRPr/>
            </a:pPr>
            <a:r>
              <a:rPr lang="ar-EG" sz="2000" dirty="0">
                <a:latin typeface="Times New Roman" pitchFamily="18" charset="0"/>
                <a:cs typeface="Times New Roman" pitchFamily="18" charset="0"/>
              </a:rPr>
              <a:t>يحتوى العمود الأول على اسم المتغير الجديد وهو الفرق بين القراءات قبل وبعد الفترة الزمنيه </a:t>
            </a:r>
            <a:r>
              <a:rPr lang="en-US" sz="2000" dirty="0">
                <a:solidFill>
                  <a:srgbClr val="FF3300"/>
                </a:solidFill>
                <a:latin typeface="Times New Roman" pitchFamily="18" charset="0"/>
                <a:cs typeface="Times New Roman" pitchFamily="18" charset="0"/>
              </a:rPr>
              <a:t>(d=Before-After)</a:t>
            </a:r>
            <a:r>
              <a:rPr lang="ar-EG" sz="2000" dirty="0">
                <a:latin typeface="Times New Roman" pitchFamily="18" charset="0"/>
                <a:cs typeface="Times New Roman" pitchFamily="18" charset="0"/>
              </a:rPr>
              <a:t> </a:t>
            </a:r>
          </a:p>
          <a:p>
            <a:pPr marL="609600" indent="-609600" algn="r" rtl="1" eaLnBrk="1" fontAlgn="auto" hangingPunct="1">
              <a:lnSpc>
                <a:spcPct val="150000"/>
              </a:lnSpc>
              <a:spcAft>
                <a:spcPts val="0"/>
              </a:spcAft>
              <a:buClr>
                <a:schemeClr val="accent3"/>
              </a:buClr>
              <a:buFont typeface="Wingdings" pitchFamily="2" charset="2"/>
              <a:buAutoNum type="arabicPeriod"/>
              <a:defRPr/>
            </a:pPr>
            <a:r>
              <a:rPr lang="ar-EG" sz="2000" dirty="0">
                <a:latin typeface="Times New Roman" pitchFamily="18" charset="0"/>
                <a:cs typeface="Times New Roman" pitchFamily="18" charset="0"/>
              </a:rPr>
              <a:t>يحتوى العمود الثانى على قيمة الوسط الحسابى للفروق بين القراءات</a:t>
            </a:r>
          </a:p>
          <a:p>
            <a:pPr marL="609600" indent="-609600" algn="r" rtl="1" eaLnBrk="1" fontAlgn="auto" hangingPunct="1">
              <a:lnSpc>
                <a:spcPct val="150000"/>
              </a:lnSpc>
              <a:spcAft>
                <a:spcPts val="0"/>
              </a:spcAft>
              <a:buClr>
                <a:schemeClr val="accent3"/>
              </a:buClr>
              <a:buFont typeface="Wingdings" pitchFamily="2" charset="2"/>
              <a:buAutoNum type="arabicPeriod"/>
              <a:defRPr/>
            </a:pPr>
            <a:r>
              <a:rPr lang="ar-EG" sz="2000" dirty="0">
                <a:latin typeface="Times New Roman" pitchFamily="18" charset="0"/>
                <a:cs typeface="Times New Roman" pitchFamily="18" charset="0"/>
              </a:rPr>
              <a:t>العمود الثالث يحتوى على الانحراف المعيار للفروق بين القراءات قبل وبعد الفتره </a:t>
            </a:r>
            <a:r>
              <a:rPr lang="ar-EG" sz="2000" dirty="0" smtClean="0">
                <a:latin typeface="Times New Roman" pitchFamily="18" charset="0"/>
                <a:cs typeface="Times New Roman" pitchFamily="18" charset="0"/>
              </a:rPr>
              <a:t>الزمنيه</a:t>
            </a:r>
            <a:endParaRPr lang="ar-EG"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87E95511-7484-48A1-8D7C-ED65D3E7A598}" type="slidenum">
              <a:rPr lang="en-US"/>
              <a:pPr>
                <a:defRPr/>
              </a:pPr>
              <a:t>59</a:t>
            </a:fld>
            <a:endParaRPr lang="en-US"/>
          </a:p>
        </p:txBody>
      </p:sp>
      <p:pic>
        <p:nvPicPr>
          <p:cNvPr id="108547" name="Picture 3"/>
          <p:cNvPicPr>
            <a:picLocks noChangeAspect="1" noChangeArrowheads="1"/>
          </p:cNvPicPr>
          <p:nvPr/>
        </p:nvPicPr>
        <p:blipFill>
          <a:blip r:embed="rId2"/>
          <a:srcRect/>
          <a:stretch>
            <a:fillRect/>
          </a:stretch>
        </p:blipFill>
        <p:spPr bwMode="auto">
          <a:xfrm>
            <a:off x="381000" y="990600"/>
            <a:ext cx="8323263"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Effect transition="in" filter="box(in)">
                                      <p:cBhvr>
                                        <p:cTn id="7" dur="500"/>
                                        <p:tgtEl>
                                          <p:spTgt spid="108546">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8547"/>
                                        </p:tgtEl>
                                        <p:attrNameLst>
                                          <p:attrName>style.visibility</p:attrName>
                                        </p:attrNameLst>
                                      </p:cBhvr>
                                      <p:to>
                                        <p:strVal val="visible"/>
                                      </p:to>
                                    </p:set>
                                    <p:animEffect transition="in" filter="box(in)">
                                      <p:cBhvr>
                                        <p:cTn id="11" dur="500"/>
                                        <p:tgtEl>
                                          <p:spTgt spid="10854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8546">
                                            <p:txEl>
                                              <p:pRg st="1" end="1"/>
                                            </p:txEl>
                                          </p:spTgt>
                                        </p:tgtEl>
                                        <p:attrNameLst>
                                          <p:attrName>style.visibility</p:attrName>
                                        </p:attrNameLst>
                                      </p:cBhvr>
                                      <p:to>
                                        <p:strVal val="visible"/>
                                      </p:to>
                                    </p:set>
                                    <p:animEffect transition="in" filter="box(in)">
                                      <p:cBhvr>
                                        <p:cTn id="16" dur="500"/>
                                        <p:tgtEl>
                                          <p:spTgt spid="10854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8546">
                                            <p:txEl>
                                              <p:pRg st="2" end="2"/>
                                            </p:txEl>
                                          </p:spTgt>
                                        </p:tgtEl>
                                        <p:attrNameLst>
                                          <p:attrName>style.visibility</p:attrName>
                                        </p:attrNameLst>
                                      </p:cBhvr>
                                      <p:to>
                                        <p:strVal val="visible"/>
                                      </p:to>
                                    </p:set>
                                    <p:animEffect transition="in" filter="box(in)">
                                      <p:cBhvr>
                                        <p:cTn id="21" dur="500"/>
                                        <p:tgtEl>
                                          <p:spTgt spid="10854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8546">
                                            <p:txEl>
                                              <p:pRg st="3" end="3"/>
                                            </p:txEl>
                                          </p:spTgt>
                                        </p:tgtEl>
                                        <p:attrNameLst>
                                          <p:attrName>style.visibility</p:attrName>
                                        </p:attrNameLst>
                                      </p:cBhvr>
                                      <p:to>
                                        <p:strVal val="visible"/>
                                      </p:to>
                                    </p:set>
                                    <p:animEffect transition="in" filter="box(in)">
                                      <p:cBhvr>
                                        <p:cTn id="26" dur="500"/>
                                        <p:tgtEl>
                                          <p:spTgt spid="108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08038"/>
            <a:ext cx="8229600" cy="5745162"/>
          </a:xfrm>
        </p:spPr>
        <p:txBody>
          <a:bodyPr/>
          <a:lstStyle/>
          <a:p>
            <a:pPr marL="514350" indent="-514350" algn="just" rtl="1" eaLnBrk="1" hangingPunct="1">
              <a:buFont typeface="Calibri" pitchFamily="34" charset="0"/>
              <a:buAutoNum type="arabicPeriod" startAt="3"/>
            </a:pPr>
            <a:r>
              <a:rPr lang="ar-EG" sz="2800" b="1" dirty="0" smtClean="0">
                <a:latin typeface="Times New Roman" pitchFamily="18" charset="0"/>
                <a:ea typeface="Arial Unicode MS" pitchFamily="34" charset="-128"/>
                <a:cs typeface="Times New Roman" pitchFamily="18" charset="0"/>
              </a:rPr>
              <a:t>يكون من السهل على الشخص المستخدم للاختبارات </a:t>
            </a:r>
            <a:r>
              <a:rPr lang="ar-EG" sz="2800" b="1" dirty="0" err="1" smtClean="0">
                <a:latin typeface="Times New Roman" pitchFamily="18" charset="0"/>
                <a:ea typeface="Arial Unicode MS" pitchFamily="34" charset="-128"/>
                <a:cs typeface="Times New Roman" pitchFamily="18" charset="0"/>
              </a:rPr>
              <a:t>اللامعلميه</a:t>
            </a:r>
            <a:r>
              <a:rPr lang="ar-EG" sz="2800" b="1" dirty="0" smtClean="0">
                <a:latin typeface="Times New Roman" pitchFamily="18" charset="0"/>
                <a:ea typeface="Arial Unicode MS" pitchFamily="34" charset="-128"/>
                <a:cs typeface="Times New Roman" pitchFamily="18" charset="0"/>
              </a:rPr>
              <a:t> والغير متخصص في الإحصاء التعرف على الشروط البسيطة اللازمة لتطبيق الاختبار </a:t>
            </a:r>
            <a:r>
              <a:rPr lang="ar-EG" sz="2800" b="1" dirty="0" err="1" smtClean="0">
                <a:latin typeface="Times New Roman" pitchFamily="18" charset="0"/>
                <a:ea typeface="Arial Unicode MS" pitchFamily="34" charset="-128"/>
                <a:cs typeface="Times New Roman" pitchFamily="18" charset="0"/>
              </a:rPr>
              <a:t>اللامعلمى</a:t>
            </a:r>
            <a:r>
              <a:rPr lang="ar-EG" sz="2800" b="1" dirty="0" smtClean="0">
                <a:latin typeface="Times New Roman" pitchFamily="18" charset="0"/>
                <a:ea typeface="Arial Unicode MS" pitchFamily="34" charset="-128"/>
                <a:cs typeface="Times New Roman" pitchFamily="18" charset="0"/>
              </a:rPr>
              <a:t> وبالتالي يسهل عليه تحقيقها قبل </a:t>
            </a:r>
            <a:r>
              <a:rPr lang="ar-DZ" sz="2800" b="1" dirty="0" smtClean="0">
                <a:latin typeface="Times New Roman" pitchFamily="18" charset="0"/>
                <a:ea typeface="Arial Unicode MS" pitchFamily="34" charset="-128"/>
                <a:cs typeface="Times New Roman" pitchFamily="18" charset="0"/>
              </a:rPr>
              <a:t>ا</a:t>
            </a:r>
            <a:r>
              <a:rPr lang="ar-EG" sz="2800" b="1" dirty="0" smtClean="0">
                <a:latin typeface="Times New Roman" pitchFamily="18" charset="0"/>
                <a:ea typeface="Arial Unicode MS" pitchFamily="34" charset="-128"/>
                <a:cs typeface="Times New Roman" pitchFamily="18" charset="0"/>
              </a:rPr>
              <a:t>لبدء في استخدام الاختبار مما يجعل استنتاجاته ونتائجه منطقي</a:t>
            </a:r>
            <a:r>
              <a:rPr lang="ar-DZ" sz="2800" b="1" dirty="0" smtClean="0">
                <a:latin typeface="Times New Roman" pitchFamily="18" charset="0"/>
                <a:ea typeface="Arial Unicode MS" pitchFamily="34" charset="-128"/>
                <a:cs typeface="Times New Roman" pitchFamily="18" charset="0"/>
              </a:rPr>
              <a:t>ة</a:t>
            </a:r>
            <a:r>
              <a:rPr lang="ar-EG" sz="2800" b="1" dirty="0" smtClean="0">
                <a:latin typeface="Times New Roman" pitchFamily="18" charset="0"/>
                <a:ea typeface="Arial Unicode MS" pitchFamily="34" charset="-128"/>
                <a:cs typeface="Times New Roman" pitchFamily="18" charset="0"/>
              </a:rPr>
              <a:t> وقريبه جدا من </a:t>
            </a:r>
            <a:r>
              <a:rPr lang="ar-EG" sz="2800" b="1" dirty="0" err="1" smtClean="0">
                <a:latin typeface="Times New Roman" pitchFamily="18" charset="0"/>
                <a:ea typeface="Arial Unicode MS" pitchFamily="34" charset="-128"/>
                <a:cs typeface="Times New Roman" pitchFamily="18" charset="0"/>
              </a:rPr>
              <a:t>الصح</a:t>
            </a:r>
            <a:r>
              <a:rPr lang="ar-DZ" sz="2800" b="1" dirty="0" smtClean="0">
                <a:latin typeface="Times New Roman" pitchFamily="18" charset="0"/>
                <a:ea typeface="Arial Unicode MS" pitchFamily="34" charset="-128"/>
                <a:cs typeface="Times New Roman" pitchFamily="18" charset="0"/>
              </a:rPr>
              <a:t>ة</a:t>
            </a:r>
            <a:r>
              <a:rPr lang="ar-EG" sz="2800" b="1" dirty="0" smtClean="0">
                <a:latin typeface="Times New Roman" pitchFamily="18" charset="0"/>
                <a:ea typeface="Arial Unicode MS" pitchFamily="34" charset="-128"/>
                <a:cs typeface="Times New Roman" pitchFamily="18" charset="0"/>
              </a:rPr>
              <a:t>، </a:t>
            </a:r>
          </a:p>
          <a:p>
            <a:pPr marL="514350" indent="-514350" algn="just" rtl="1" eaLnBrk="1" hangingPunct="1">
              <a:buFont typeface="Wingdings" pitchFamily="2" charset="2"/>
              <a:buChar char="Ø"/>
            </a:pPr>
            <a:r>
              <a:rPr lang="ar-EG" sz="2800" b="1" dirty="0" smtClean="0">
                <a:latin typeface="Times New Roman" pitchFamily="18" charset="0"/>
                <a:ea typeface="Arial Unicode MS" pitchFamily="34" charset="-128"/>
                <a:cs typeface="Times New Roman" pitchFamily="18" charset="0"/>
              </a:rPr>
              <a:t>الاختبارات </a:t>
            </a:r>
            <a:r>
              <a:rPr lang="ar-EG" sz="2800" b="1" dirty="0" err="1" smtClean="0">
                <a:latin typeface="Times New Roman" pitchFamily="18" charset="0"/>
                <a:ea typeface="Arial Unicode MS" pitchFamily="34" charset="-128"/>
                <a:cs typeface="Times New Roman" pitchFamily="18" charset="0"/>
              </a:rPr>
              <a:t>المعلميه</a:t>
            </a:r>
            <a:r>
              <a:rPr lang="ar-EG" sz="2800" b="1" dirty="0" smtClean="0">
                <a:latin typeface="Times New Roman" pitchFamily="18" charset="0"/>
                <a:ea typeface="Arial Unicode MS" pitchFamily="34" charset="-128"/>
                <a:cs typeface="Times New Roman" pitchFamily="18" charset="0"/>
              </a:rPr>
              <a:t> تعتمد على فروضا كثيرة تحتاج لتفهمها واستيفائها إلى </a:t>
            </a:r>
            <a:r>
              <a:rPr lang="ar-EG" sz="2800" b="1" dirty="0" err="1" smtClean="0">
                <a:latin typeface="Times New Roman" pitchFamily="18" charset="0"/>
                <a:ea typeface="Arial Unicode MS" pitchFamily="34" charset="-128"/>
                <a:cs typeface="Times New Roman" pitchFamily="18" charset="0"/>
              </a:rPr>
              <a:t>احصائ</a:t>
            </a:r>
            <a:r>
              <a:rPr lang="ar-DZ" sz="2800" b="1" dirty="0" smtClean="0">
                <a:latin typeface="Times New Roman" pitchFamily="18" charset="0"/>
                <a:ea typeface="Arial Unicode MS" pitchFamily="34" charset="-128"/>
                <a:cs typeface="Times New Roman" pitchFamily="18" charset="0"/>
              </a:rPr>
              <a:t>ي</a:t>
            </a:r>
            <a:r>
              <a:rPr lang="ar-EG" sz="2800" b="1" dirty="0" smtClean="0">
                <a:latin typeface="Times New Roman" pitchFamily="18" charset="0"/>
                <a:ea typeface="Arial Unicode MS" pitchFamily="34" charset="-128"/>
                <a:cs typeface="Times New Roman" pitchFamily="18" charset="0"/>
              </a:rPr>
              <a:t> متخصص وأكثر من ذلك </a:t>
            </a:r>
            <a:r>
              <a:rPr lang="ar-EG" sz="2800" b="1" dirty="0" err="1" smtClean="0">
                <a:latin typeface="Times New Roman" pitchFamily="18" charset="0"/>
                <a:ea typeface="Arial Unicode MS" pitchFamily="34" charset="-128"/>
                <a:cs typeface="Times New Roman" pitchFamily="18" charset="0"/>
              </a:rPr>
              <a:t>ف</a:t>
            </a:r>
            <a:r>
              <a:rPr lang="ar-DZ" sz="2800" b="1" dirty="0" smtClean="0">
                <a:latin typeface="Times New Roman" pitchFamily="18" charset="0"/>
                <a:ea typeface="Arial Unicode MS" pitchFamily="34" charset="-128"/>
                <a:cs typeface="Times New Roman" pitchFamily="18" charset="0"/>
              </a:rPr>
              <a:t>إ</a:t>
            </a:r>
            <a:r>
              <a:rPr lang="ar-EG" sz="2800" b="1" dirty="0" smtClean="0">
                <a:latin typeface="Times New Roman" pitchFamily="18" charset="0"/>
                <a:ea typeface="Arial Unicode MS" pitchFamily="34" charset="-128"/>
                <a:cs typeface="Times New Roman" pitchFamily="18" charset="0"/>
              </a:rPr>
              <a:t>ن عمليه التأكد من هذه الفروض تكون صعبه حتى على المتخصص.</a:t>
            </a:r>
          </a:p>
          <a:p>
            <a:pPr marL="514350" indent="-514350" algn="just" rtl="1" eaLnBrk="1" hangingPunct="1">
              <a:buFont typeface="Wingdings" pitchFamily="2" charset="2"/>
              <a:buChar char="Ø"/>
            </a:pPr>
            <a:r>
              <a:rPr lang="ar-EG" sz="2800" b="1" dirty="0" err="1" smtClean="0">
                <a:latin typeface="Times New Roman" pitchFamily="18" charset="0"/>
                <a:ea typeface="Arial Unicode MS" pitchFamily="34" charset="-128"/>
                <a:cs typeface="Times New Roman" pitchFamily="18" charset="0"/>
              </a:rPr>
              <a:t>نتيجه</a:t>
            </a:r>
            <a:r>
              <a:rPr lang="ar-EG" sz="2800" b="1" dirty="0" smtClean="0">
                <a:latin typeface="Times New Roman" pitchFamily="18" charset="0"/>
                <a:ea typeface="Arial Unicode MS" pitchFamily="34" charset="-128"/>
                <a:cs typeface="Times New Roman" pitchFamily="18" charset="0"/>
              </a:rPr>
              <a:t> لما تقدم </a:t>
            </a:r>
            <a:r>
              <a:rPr lang="ar-EG" sz="2800" b="1" dirty="0" err="1" smtClean="0">
                <a:latin typeface="Times New Roman" pitchFamily="18" charset="0"/>
                <a:ea typeface="Arial Unicode MS" pitchFamily="34" charset="-128"/>
                <a:cs typeface="Times New Roman" pitchFamily="18" charset="0"/>
              </a:rPr>
              <a:t>ف</a:t>
            </a:r>
            <a:r>
              <a:rPr lang="ar-DZ" sz="2800" b="1" dirty="0" smtClean="0">
                <a:latin typeface="Times New Roman" pitchFamily="18" charset="0"/>
                <a:ea typeface="Arial Unicode MS" pitchFamily="34" charset="-128"/>
                <a:cs typeface="Times New Roman" pitchFamily="18" charset="0"/>
              </a:rPr>
              <a:t>إ</a:t>
            </a:r>
            <a:r>
              <a:rPr lang="ar-EG" sz="2800" b="1" dirty="0" smtClean="0">
                <a:latin typeface="Times New Roman" pitchFamily="18" charset="0"/>
                <a:ea typeface="Arial Unicode MS" pitchFamily="34" charset="-128"/>
                <a:cs typeface="Times New Roman" pitchFamily="18" charset="0"/>
              </a:rPr>
              <a:t>ن كثيرا ما يتغاضى الشخص مستخدم </a:t>
            </a:r>
            <a:r>
              <a:rPr lang="ar-DZ" sz="2800" b="1" dirty="0" smtClean="0">
                <a:latin typeface="Times New Roman" pitchFamily="18" charset="0"/>
                <a:ea typeface="Arial Unicode MS" pitchFamily="34" charset="-128"/>
                <a:cs typeface="Times New Roman" pitchFamily="18" charset="0"/>
              </a:rPr>
              <a:t>برنامج</a:t>
            </a:r>
            <a:r>
              <a:rPr lang="en-US" sz="2800" b="1" dirty="0" smtClean="0">
                <a:solidFill>
                  <a:srgbClr val="FF0000"/>
                </a:solidFill>
                <a:latin typeface="Times New Roman" pitchFamily="18" charset="0"/>
                <a:ea typeface="Arial Unicode MS" pitchFamily="34" charset="-128"/>
                <a:cs typeface="Times New Roman" pitchFamily="18" charset="0"/>
              </a:rPr>
              <a:t>SPSS  </a:t>
            </a:r>
            <a:r>
              <a:rPr lang="ar-EG" sz="2800" b="1" dirty="0" smtClean="0">
                <a:latin typeface="Times New Roman" pitchFamily="18" charset="0"/>
                <a:ea typeface="Arial Unicode MS" pitchFamily="34" charset="-128"/>
                <a:cs typeface="Times New Roman" pitchFamily="18" charset="0"/>
              </a:rPr>
              <a:t> عن تحقيق شروط الاختبار </a:t>
            </a:r>
            <a:r>
              <a:rPr lang="ar-EG" sz="2800" b="1" dirty="0" err="1" smtClean="0">
                <a:latin typeface="Times New Roman" pitchFamily="18" charset="0"/>
                <a:ea typeface="Arial Unicode MS" pitchFamily="34" charset="-128"/>
                <a:cs typeface="Times New Roman" pitchFamily="18" charset="0"/>
              </a:rPr>
              <a:t>المعلمى</a:t>
            </a:r>
            <a:r>
              <a:rPr lang="ar-EG" sz="2800" b="1" dirty="0" smtClean="0">
                <a:latin typeface="Times New Roman" pitchFamily="18" charset="0"/>
                <a:ea typeface="Arial Unicode MS" pitchFamily="34" charset="-128"/>
                <a:cs typeface="Times New Roman" pitchFamily="18" charset="0"/>
              </a:rPr>
              <a:t> مما يعرض نتائجه إلى عدم </a:t>
            </a:r>
            <a:r>
              <a:rPr lang="ar-EG" sz="2800" b="1" dirty="0" err="1" smtClean="0">
                <a:latin typeface="Times New Roman" pitchFamily="18" charset="0"/>
                <a:ea typeface="Arial Unicode MS" pitchFamily="34" charset="-128"/>
                <a:cs typeface="Times New Roman" pitchFamily="18" charset="0"/>
              </a:rPr>
              <a:t>الصح</a:t>
            </a:r>
            <a:r>
              <a:rPr lang="ar-DZ" sz="2800" b="1" dirty="0" smtClean="0">
                <a:latin typeface="Times New Roman" pitchFamily="18" charset="0"/>
                <a:ea typeface="Arial Unicode MS" pitchFamily="34" charset="-128"/>
                <a:cs typeface="Times New Roman" pitchFamily="18" charset="0"/>
              </a:rPr>
              <a:t>ة</a:t>
            </a:r>
            <a:r>
              <a:rPr lang="ar-EG" sz="2800" b="1" dirty="0" smtClean="0">
                <a:latin typeface="Times New Roman" pitchFamily="18" charset="0"/>
                <a:ea typeface="Arial Unicode MS" pitchFamily="34" charset="-128"/>
                <a:cs typeface="Times New Roman" pitchFamily="18" charset="0"/>
              </a:rPr>
              <a:t> وبالتالي كل ما يتحصل عليه من استنتاجات تكون غير صحيح</a:t>
            </a:r>
            <a:r>
              <a:rPr lang="ar-DZ" sz="2800" b="1" dirty="0" smtClean="0">
                <a:latin typeface="Times New Roman" pitchFamily="18" charset="0"/>
                <a:ea typeface="Arial Unicode MS" pitchFamily="34" charset="-128"/>
                <a:cs typeface="Times New Roman" pitchFamily="18" charset="0"/>
              </a:rPr>
              <a:t>ة</a:t>
            </a:r>
            <a:r>
              <a:rPr lang="ar-EG" sz="2800" b="1" dirty="0" smtClean="0">
                <a:latin typeface="Times New Roman" pitchFamily="18" charset="0"/>
                <a:ea typeface="Arial Unicode MS" pitchFamily="34" charset="-128"/>
                <a:cs typeface="Times New Roman" pitchFamily="18" charset="0"/>
              </a:rPr>
              <a:t>.</a:t>
            </a:r>
          </a:p>
        </p:txBody>
      </p:sp>
      <p:sp>
        <p:nvSpPr>
          <p:cNvPr id="3" name="Slide Number Placeholder 2"/>
          <p:cNvSpPr>
            <a:spLocks noGrp="1"/>
          </p:cNvSpPr>
          <p:nvPr>
            <p:ph type="sldNum" sz="quarter" idx="12"/>
          </p:nvPr>
        </p:nvSpPr>
        <p:spPr/>
        <p:txBody>
          <a:bodyPr/>
          <a:lstStyle/>
          <a:p>
            <a:pPr>
              <a:defRPr/>
            </a:pPr>
            <a:fld id="{A96B5A8B-0B7A-4DCA-AE50-C6FFC8DF40F8}" type="slidenum">
              <a:rPr lang="en-US"/>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idx="1"/>
          </p:nvPr>
        </p:nvSpPr>
        <p:spPr>
          <a:xfrm>
            <a:off x="381000" y="3200400"/>
            <a:ext cx="8229600" cy="3352800"/>
          </a:xfrm>
        </p:spPr>
        <p:txBody>
          <a:bodyPr/>
          <a:lstStyle/>
          <a:p>
            <a:pPr marL="609600" indent="-609600" algn="r" rtl="1" eaLnBrk="1" hangingPunct="1">
              <a:lnSpc>
                <a:spcPct val="140000"/>
              </a:lnSpc>
              <a:buFont typeface="Calibri" pitchFamily="34" charset="0"/>
              <a:buAutoNum type="arabicPeriod" startAt="4"/>
            </a:pPr>
            <a:r>
              <a:rPr lang="ar-EG" sz="2000" dirty="0" smtClean="0">
                <a:latin typeface="Times New Roman" pitchFamily="18" charset="0"/>
                <a:ea typeface="Majalla UI"/>
                <a:cs typeface="Times New Roman" pitchFamily="18" charset="0"/>
              </a:rPr>
              <a:t>العمود الرابع يحتوى </a:t>
            </a:r>
            <a:r>
              <a:rPr lang="ar-EG" sz="2000" dirty="0" err="1" smtClean="0">
                <a:latin typeface="Times New Roman" pitchFamily="18" charset="0"/>
                <a:ea typeface="Majalla UI"/>
                <a:cs typeface="Times New Roman" pitchFamily="18" charset="0"/>
              </a:rPr>
              <a:t>الخطا</a:t>
            </a:r>
            <a:r>
              <a:rPr lang="ar-EG" sz="2000" dirty="0" smtClean="0">
                <a:latin typeface="Times New Roman" pitchFamily="18" charset="0"/>
                <a:ea typeface="Majalla UI"/>
                <a:cs typeface="Times New Roman" pitchFamily="18" charset="0"/>
              </a:rPr>
              <a:t> </a:t>
            </a:r>
            <a:r>
              <a:rPr lang="ar-EG" sz="2000" dirty="0" err="1" smtClean="0">
                <a:latin typeface="Times New Roman" pitchFamily="18" charset="0"/>
                <a:ea typeface="Majalla UI"/>
                <a:cs typeface="Times New Roman" pitchFamily="18" charset="0"/>
              </a:rPr>
              <a:t>المعيارى</a:t>
            </a:r>
            <a:r>
              <a:rPr lang="ar-EG" sz="2000" dirty="0" smtClean="0">
                <a:latin typeface="Times New Roman" pitchFamily="18" charset="0"/>
                <a:ea typeface="Majalla UI"/>
                <a:cs typeface="Times New Roman" pitchFamily="18" charset="0"/>
              </a:rPr>
              <a:t> للفروق</a:t>
            </a:r>
          </a:p>
          <a:p>
            <a:pPr marL="609600" indent="-609600" algn="r" rtl="1" eaLnBrk="1" hangingPunct="1">
              <a:lnSpc>
                <a:spcPct val="140000"/>
              </a:lnSpc>
              <a:buFont typeface="Wingdings" pitchFamily="2" charset="2"/>
              <a:buAutoNum type="arabicPeriod" startAt="4"/>
            </a:pPr>
            <a:r>
              <a:rPr lang="ar-EG" sz="2000" dirty="0" smtClean="0">
                <a:latin typeface="Times New Roman" pitchFamily="18" charset="0"/>
                <a:ea typeface="Majalla UI"/>
                <a:cs typeface="Times New Roman" pitchFamily="18" charset="0"/>
              </a:rPr>
              <a:t>العمود الخامس يحتوى على فترة</a:t>
            </a:r>
            <a:r>
              <a:rPr lang="en-US" sz="2000" dirty="0" smtClean="0">
                <a:solidFill>
                  <a:srgbClr val="FF3300"/>
                </a:solidFill>
                <a:latin typeface="Times New Roman" pitchFamily="18" charset="0"/>
                <a:ea typeface="Majalla UI"/>
                <a:cs typeface="Times New Roman" pitchFamily="18" charset="0"/>
              </a:rPr>
              <a:t>95%</a:t>
            </a:r>
            <a:r>
              <a:rPr lang="en-US" sz="2000" dirty="0" smtClean="0">
                <a:latin typeface="Times New Roman" pitchFamily="18" charset="0"/>
                <a:ea typeface="Majalla UI"/>
                <a:cs typeface="Times New Roman" pitchFamily="18" charset="0"/>
              </a:rPr>
              <a:t> </a:t>
            </a:r>
            <a:r>
              <a:rPr lang="ar-EG" sz="2000" dirty="0" smtClean="0">
                <a:latin typeface="Times New Roman" pitchFamily="18" charset="0"/>
                <a:ea typeface="Majalla UI"/>
                <a:cs typeface="Times New Roman" pitchFamily="18" charset="0"/>
              </a:rPr>
              <a:t> </a:t>
            </a:r>
            <a:r>
              <a:rPr lang="ar-EG" sz="2000" dirty="0" err="1" smtClean="0">
                <a:latin typeface="Times New Roman" pitchFamily="18" charset="0"/>
                <a:ea typeface="Majalla UI"/>
                <a:cs typeface="Times New Roman" pitchFamily="18" charset="0"/>
              </a:rPr>
              <a:t>ثقه</a:t>
            </a:r>
            <a:r>
              <a:rPr lang="ar-EG" sz="2000" dirty="0" smtClean="0">
                <a:latin typeface="Times New Roman" pitchFamily="18" charset="0"/>
                <a:ea typeface="Majalla UI"/>
                <a:cs typeface="Times New Roman" pitchFamily="18" charset="0"/>
              </a:rPr>
              <a:t> للفرق بين </a:t>
            </a:r>
            <a:r>
              <a:rPr lang="ar-EG" sz="2000" dirty="0" err="1" smtClean="0">
                <a:latin typeface="Times New Roman" pitchFamily="18" charset="0"/>
                <a:ea typeface="Majalla UI"/>
                <a:cs typeface="Times New Roman" pitchFamily="18" charset="0"/>
              </a:rPr>
              <a:t>متوسطى</a:t>
            </a:r>
            <a:r>
              <a:rPr lang="ar-EG" sz="2000" dirty="0" smtClean="0">
                <a:latin typeface="Times New Roman" pitchFamily="18" charset="0"/>
                <a:ea typeface="Majalla UI"/>
                <a:cs typeface="Times New Roman" pitchFamily="18" charset="0"/>
              </a:rPr>
              <a:t> المجتمعين</a:t>
            </a:r>
          </a:p>
          <a:p>
            <a:pPr marL="609600" indent="-609600" algn="r" rtl="1" eaLnBrk="1" hangingPunct="1">
              <a:lnSpc>
                <a:spcPct val="140000"/>
              </a:lnSpc>
              <a:buFont typeface="Wingdings" pitchFamily="2" charset="2"/>
              <a:buAutoNum type="arabicPeriod" startAt="4"/>
            </a:pPr>
            <a:r>
              <a:rPr lang="ar-EG" sz="2000" dirty="0" smtClean="0">
                <a:latin typeface="Times New Roman" pitchFamily="18" charset="0"/>
                <a:ea typeface="Majalla UI"/>
                <a:cs typeface="Times New Roman" pitchFamily="18" charset="0"/>
              </a:rPr>
              <a:t>العمود السادس يحتوى على قيمة </a:t>
            </a:r>
            <a:r>
              <a:rPr lang="ar-EG" sz="2000" dirty="0" err="1" smtClean="0">
                <a:latin typeface="Times New Roman" pitchFamily="18" charset="0"/>
                <a:ea typeface="Majalla UI"/>
                <a:cs typeface="Times New Roman" pitchFamily="18" charset="0"/>
              </a:rPr>
              <a:t>احصاء</a:t>
            </a:r>
            <a:r>
              <a:rPr lang="ar-EG" sz="2000" dirty="0" smtClean="0">
                <a:latin typeface="Times New Roman" pitchFamily="18" charset="0"/>
                <a:ea typeface="Majalla UI"/>
                <a:cs typeface="Times New Roman" pitchFamily="18" charset="0"/>
              </a:rPr>
              <a:t> الاختبار </a:t>
            </a:r>
            <a:r>
              <a:rPr lang="en-US" sz="2000" dirty="0" smtClean="0">
                <a:solidFill>
                  <a:srgbClr val="FF3300"/>
                </a:solidFill>
                <a:latin typeface="Times New Roman" pitchFamily="18" charset="0"/>
                <a:cs typeface="Times New Roman" pitchFamily="18" charset="0"/>
              </a:rPr>
              <a:t>T</a:t>
            </a:r>
            <a:r>
              <a:rPr lang="ar-EG" sz="2000" dirty="0" smtClean="0">
                <a:latin typeface="Times New Roman" pitchFamily="18" charset="0"/>
                <a:cs typeface="Times New Roman" pitchFamily="18" charset="0"/>
              </a:rPr>
              <a:t> ودرجة الحرية </a:t>
            </a:r>
            <a:r>
              <a:rPr lang="ar-EG" sz="2000" dirty="0" err="1" smtClean="0">
                <a:latin typeface="Times New Roman" pitchFamily="18" charset="0"/>
                <a:cs typeface="Times New Roman" pitchFamily="18" charset="0"/>
              </a:rPr>
              <a:t>فى</a:t>
            </a:r>
            <a:r>
              <a:rPr lang="ar-EG" sz="2000" dirty="0" smtClean="0">
                <a:latin typeface="Times New Roman" pitchFamily="18" charset="0"/>
                <a:cs typeface="Times New Roman" pitchFamily="18" charset="0"/>
              </a:rPr>
              <a:t> العمود السابع</a:t>
            </a:r>
            <a:r>
              <a:rPr lang="en-US" sz="2000" dirty="0" smtClean="0">
                <a:latin typeface="Times New Roman" pitchFamily="18" charset="0"/>
                <a:cs typeface="Times New Roman" pitchFamily="18" charset="0"/>
              </a:rPr>
              <a:t>      </a:t>
            </a:r>
            <a:r>
              <a:rPr lang="en-US" sz="2000" dirty="0" smtClean="0">
                <a:solidFill>
                  <a:srgbClr val="FF3300"/>
                </a:solidFill>
                <a:latin typeface="Times New Roman" pitchFamily="18" charset="0"/>
                <a:cs typeface="Times New Roman" pitchFamily="18" charset="0"/>
              </a:rPr>
              <a:t>(n-1=9)</a:t>
            </a:r>
            <a:endParaRPr lang="ar-EG" sz="2000" dirty="0" smtClean="0">
              <a:solidFill>
                <a:srgbClr val="FF3300"/>
              </a:solidFill>
              <a:latin typeface="Times New Roman" pitchFamily="18" charset="0"/>
              <a:cs typeface="Times New Roman" pitchFamily="18" charset="0"/>
            </a:endParaRPr>
          </a:p>
          <a:p>
            <a:pPr marL="609600" indent="-609600" algn="r" rtl="1" eaLnBrk="1" hangingPunct="1">
              <a:lnSpc>
                <a:spcPct val="140000"/>
              </a:lnSpc>
              <a:buFont typeface="Wingdings" pitchFamily="2" charset="2"/>
              <a:buAutoNum type="arabicPeriod" startAt="4"/>
            </a:pPr>
            <a:r>
              <a:rPr lang="ar-EG" sz="2000" dirty="0" smtClean="0">
                <a:latin typeface="Times New Roman" pitchFamily="18" charset="0"/>
                <a:cs typeface="Times New Roman" pitchFamily="18" charset="0"/>
              </a:rPr>
              <a:t>العمود </a:t>
            </a:r>
            <a:r>
              <a:rPr lang="ar-EG" sz="2000" dirty="0" err="1" smtClean="0">
                <a:latin typeface="Times New Roman" pitchFamily="18" charset="0"/>
                <a:cs typeface="Times New Roman" pitchFamily="18" charset="0"/>
              </a:rPr>
              <a:t>الاخير</a:t>
            </a:r>
            <a:r>
              <a:rPr lang="ar-EG" sz="2000" dirty="0" smtClean="0">
                <a:latin typeface="Times New Roman" pitchFamily="18" charset="0"/>
                <a:cs typeface="Times New Roman" pitchFamily="18" charset="0"/>
              </a:rPr>
              <a:t> يحتوى على </a:t>
            </a:r>
            <a:r>
              <a:rPr lang="en-US" sz="2000" dirty="0" smtClean="0">
                <a:solidFill>
                  <a:srgbClr val="FF3300"/>
                </a:solidFill>
                <a:latin typeface="Times New Roman" pitchFamily="18" charset="0"/>
                <a:cs typeface="Times New Roman" pitchFamily="18" charset="0"/>
              </a:rPr>
              <a:t>Sig. = 0.111</a:t>
            </a:r>
            <a:r>
              <a:rPr lang="ar-EG" sz="2000" dirty="0" smtClean="0">
                <a:latin typeface="Times New Roman" pitchFamily="18" charset="0"/>
                <a:cs typeface="Times New Roman" pitchFamily="18" charset="0"/>
              </a:rPr>
              <a:t> لاختبار </a:t>
            </a:r>
            <a:r>
              <a:rPr lang="en-US" sz="2000" dirty="0" smtClean="0">
                <a:latin typeface="Times New Roman" pitchFamily="18" charset="0"/>
                <a:cs typeface="Times New Roman" pitchFamily="18" charset="0"/>
              </a:rPr>
              <a:t>T</a:t>
            </a:r>
            <a:r>
              <a:rPr lang="ar-EG" sz="2000" dirty="0" smtClean="0">
                <a:latin typeface="Times New Roman" pitchFamily="18" charset="0"/>
                <a:cs typeface="Times New Roman" pitchFamily="18" charset="0"/>
              </a:rPr>
              <a:t>وهى اكبر من </a:t>
            </a:r>
            <a:r>
              <a:rPr lang="el-GR" sz="2000" dirty="0" smtClean="0">
                <a:solidFill>
                  <a:srgbClr val="FF3300"/>
                </a:solidFill>
                <a:latin typeface="Times New Roman" pitchFamily="18" charset="0"/>
                <a:cs typeface="Times New Roman" pitchFamily="18" charset="0"/>
              </a:rPr>
              <a:t>α</a:t>
            </a:r>
            <a:r>
              <a:rPr lang="en-US" sz="2000" dirty="0" smtClean="0">
                <a:solidFill>
                  <a:srgbClr val="FF3300"/>
                </a:solidFill>
                <a:latin typeface="Times New Roman" pitchFamily="18" charset="0"/>
                <a:cs typeface="Times New Roman" pitchFamily="18" charset="0"/>
              </a:rPr>
              <a:t>/2=0.025</a:t>
            </a:r>
            <a:r>
              <a:rPr lang="ar-EG" sz="2000" dirty="0" smtClean="0">
                <a:latin typeface="Times New Roman" pitchFamily="18" charset="0"/>
                <a:cs typeface="Times New Roman" pitchFamily="18" charset="0"/>
              </a:rPr>
              <a:t> لذا سوف نقبل فرض العدم : انه </a:t>
            </a:r>
            <a:r>
              <a:rPr lang="ar-EG" sz="2000" dirty="0" err="1" smtClean="0">
                <a:latin typeface="Times New Roman" pitchFamily="18" charset="0"/>
                <a:cs typeface="Times New Roman" pitchFamily="18" charset="0"/>
              </a:rPr>
              <a:t>متوسطى</a:t>
            </a:r>
            <a:r>
              <a:rPr lang="ar-EG" sz="2000" dirty="0" smtClean="0">
                <a:latin typeface="Times New Roman" pitchFamily="18" charset="0"/>
                <a:cs typeface="Times New Roman" pitchFamily="18" charset="0"/>
              </a:rPr>
              <a:t> المجتمعين </a:t>
            </a:r>
            <a:r>
              <a:rPr lang="ar-EG" sz="2000" dirty="0" err="1" smtClean="0">
                <a:latin typeface="Times New Roman" pitchFamily="18" charset="0"/>
                <a:cs typeface="Times New Roman" pitchFamily="18" charset="0"/>
              </a:rPr>
              <a:t>متساوى</a:t>
            </a:r>
            <a:r>
              <a:rPr lang="ar-EG" sz="2000" dirty="0" smtClean="0">
                <a:latin typeface="Times New Roman" pitchFamily="18" charset="0"/>
                <a:cs typeface="Times New Roman" pitchFamily="18" charset="0"/>
              </a:rPr>
              <a:t>  ونرفض الفرض البديل: </a:t>
            </a:r>
            <a:r>
              <a:rPr lang="ar-EG" sz="2000" dirty="0" err="1" smtClean="0">
                <a:latin typeface="Times New Roman" pitchFamily="18" charset="0"/>
                <a:cs typeface="Times New Roman" pitchFamily="18" charset="0"/>
              </a:rPr>
              <a:t>متوسطى</a:t>
            </a:r>
            <a:r>
              <a:rPr lang="ar-EG" sz="2000" dirty="0" smtClean="0">
                <a:latin typeface="Times New Roman" pitchFamily="18" charset="0"/>
                <a:cs typeface="Times New Roman" pitchFamily="18" charset="0"/>
              </a:rPr>
              <a:t> المجتمعين مختلف.</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4EB99800-8BBC-4577-9DFD-F4E0453A054E}" type="slidenum">
              <a:rPr lang="en-US"/>
              <a:pPr>
                <a:defRPr/>
              </a:pPr>
              <a:t>60</a:t>
            </a:fld>
            <a:endParaRPr lang="en-US"/>
          </a:p>
        </p:txBody>
      </p:sp>
      <p:pic>
        <p:nvPicPr>
          <p:cNvPr id="108547" name="Picture 3"/>
          <p:cNvPicPr>
            <a:picLocks noChangeAspect="1" noChangeArrowheads="1"/>
          </p:cNvPicPr>
          <p:nvPr/>
        </p:nvPicPr>
        <p:blipFill>
          <a:blip r:embed="rId2"/>
          <a:srcRect/>
          <a:stretch>
            <a:fillRect/>
          </a:stretch>
        </p:blipFill>
        <p:spPr bwMode="auto">
          <a:xfrm>
            <a:off x="304800" y="990600"/>
            <a:ext cx="8704263"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ox(in)">
                                      <p:cBhvr>
                                        <p:cTn id="7" dur="500"/>
                                        <p:tgtEl>
                                          <p:spTgt spid="10854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8546">
                                            <p:txEl>
                                              <p:pRg st="0" end="0"/>
                                            </p:txEl>
                                          </p:spTgt>
                                        </p:tgtEl>
                                        <p:attrNameLst>
                                          <p:attrName>style.visibility</p:attrName>
                                        </p:attrNameLst>
                                      </p:cBhvr>
                                      <p:to>
                                        <p:strVal val="visible"/>
                                      </p:to>
                                    </p:set>
                                    <p:animEffect transition="in" filter="box(in)">
                                      <p:cBhvr>
                                        <p:cTn id="10" dur="500"/>
                                        <p:tgtEl>
                                          <p:spTgt spid="1085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8546">
                                            <p:txEl>
                                              <p:pRg st="1" end="1"/>
                                            </p:txEl>
                                          </p:spTgt>
                                        </p:tgtEl>
                                        <p:attrNameLst>
                                          <p:attrName>style.visibility</p:attrName>
                                        </p:attrNameLst>
                                      </p:cBhvr>
                                      <p:to>
                                        <p:strVal val="visible"/>
                                      </p:to>
                                    </p:set>
                                    <p:animEffect transition="in" filter="box(in)">
                                      <p:cBhvr>
                                        <p:cTn id="15" dur="500"/>
                                        <p:tgtEl>
                                          <p:spTgt spid="10854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8546">
                                            <p:txEl>
                                              <p:pRg st="2" end="2"/>
                                            </p:txEl>
                                          </p:spTgt>
                                        </p:tgtEl>
                                        <p:attrNameLst>
                                          <p:attrName>style.visibility</p:attrName>
                                        </p:attrNameLst>
                                      </p:cBhvr>
                                      <p:to>
                                        <p:strVal val="visible"/>
                                      </p:to>
                                    </p:set>
                                    <p:animEffect transition="in" filter="box(in)">
                                      <p:cBhvr>
                                        <p:cTn id="20" dur="500"/>
                                        <p:tgtEl>
                                          <p:spTgt spid="10854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8546">
                                            <p:txEl>
                                              <p:pRg st="3" end="3"/>
                                            </p:txEl>
                                          </p:spTgt>
                                        </p:tgtEl>
                                        <p:attrNameLst>
                                          <p:attrName>style.visibility</p:attrName>
                                        </p:attrNameLst>
                                      </p:cBhvr>
                                      <p:to>
                                        <p:strVal val="visible"/>
                                      </p:to>
                                    </p:set>
                                    <p:animEffect transition="in" filter="box(in)">
                                      <p:cBhvr>
                                        <p:cTn id="25" dur="500"/>
                                        <p:tgtEl>
                                          <p:spTgt spid="108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692697"/>
            <a:ext cx="4038600" cy="4824535"/>
          </a:xfrm>
        </p:spPr>
        <p:txBody>
          <a:bodyPr>
            <a:normAutofit fontScale="92500" lnSpcReduction="10000"/>
          </a:bodyPr>
          <a:lstStyle/>
          <a:p>
            <a:endParaRPr lang="fr-FR" dirty="0"/>
          </a:p>
        </p:txBody>
      </p:sp>
      <p:sp>
        <p:nvSpPr>
          <p:cNvPr id="7" name="Espace réservé du contenu 6"/>
          <p:cNvSpPr>
            <a:spLocks noGrp="1"/>
          </p:cNvSpPr>
          <p:nvPr>
            <p:ph sz="half" idx="2"/>
          </p:nvPr>
        </p:nvSpPr>
        <p:spPr>
          <a:xfrm>
            <a:off x="6031830" y="260648"/>
            <a:ext cx="2654969" cy="5865515"/>
          </a:xfrm>
        </p:spPr>
        <p:txBody>
          <a:bodyPr>
            <a:normAutofit fontScale="92500" lnSpcReduction="10000"/>
          </a:bodyPr>
          <a:lstStyle/>
          <a:p>
            <a:pPr algn="r" rtl="1"/>
            <a:r>
              <a:rPr lang="ar-SA" dirty="0" smtClean="0"/>
              <a:t>نقوم بكتابة اسم المتغير </a:t>
            </a:r>
            <a:r>
              <a:rPr lang="fr-FR" dirty="0" smtClean="0"/>
              <a:t> </a:t>
            </a:r>
            <a:r>
              <a:rPr lang="fr-FR" dirty="0" err="1" smtClean="0"/>
              <a:t>Mean</a:t>
            </a:r>
            <a:r>
              <a:rPr lang="ar-SA" dirty="0" smtClean="0"/>
              <a:t> في خانة</a:t>
            </a:r>
            <a:r>
              <a:rPr lang="fr-FR" dirty="0" smtClean="0"/>
              <a:t> </a:t>
            </a:r>
            <a:r>
              <a:rPr lang="ar-SA" dirty="0" smtClean="0"/>
              <a:t> </a:t>
            </a:r>
            <a:r>
              <a:rPr lang="fr-FR" dirty="0" err="1" smtClean="0"/>
              <a:t>target</a:t>
            </a:r>
            <a:r>
              <a:rPr lang="fr-FR" dirty="0" smtClean="0"/>
              <a:t> variable</a:t>
            </a:r>
            <a:r>
              <a:rPr lang="ar-SA" dirty="0" smtClean="0"/>
              <a:t> </a:t>
            </a:r>
            <a:r>
              <a:rPr lang="fr-FR" dirty="0" smtClean="0"/>
              <a:t>.</a:t>
            </a:r>
          </a:p>
          <a:p>
            <a:pPr algn="r" rtl="1"/>
            <a:r>
              <a:rPr lang="ar-SA" dirty="0" smtClean="0"/>
              <a:t>وفي خانة </a:t>
            </a:r>
            <a:r>
              <a:rPr lang="fr-FR" dirty="0" err="1" smtClean="0"/>
              <a:t>numeric</a:t>
            </a:r>
            <a:r>
              <a:rPr lang="fr-FR" dirty="0" smtClean="0"/>
              <a:t> expression</a:t>
            </a:r>
            <a:r>
              <a:rPr lang="ar-SA" dirty="0" smtClean="0"/>
              <a:t> يتم وضع قيمة المتوسط  الافتراضي وليكن </a:t>
            </a:r>
            <a:r>
              <a:rPr lang="fr-FR" dirty="0" smtClean="0"/>
              <a:t>3</a:t>
            </a:r>
            <a:r>
              <a:rPr lang="ar-SA" dirty="0" smtClean="0"/>
              <a:t>.</a:t>
            </a:r>
          </a:p>
          <a:p>
            <a:pPr algn="r" rtl="1"/>
            <a:r>
              <a:rPr lang="ar-SA" dirty="0" smtClean="0"/>
              <a:t>ثم  نضغط على </a:t>
            </a:r>
            <a:r>
              <a:rPr lang="fr-FR" dirty="0" smtClean="0"/>
              <a:t>ok</a:t>
            </a:r>
          </a:p>
          <a:p>
            <a:pPr algn="r" rtl="1"/>
            <a:r>
              <a:rPr lang="ar-SA" dirty="0" smtClean="0"/>
              <a:t>بعد هذه الخطوات نشرع في اختبار العينة وفق ما يلي:</a:t>
            </a:r>
            <a:endParaRPr lang="ar-SA" dirty="0"/>
          </a:p>
          <a:p>
            <a:pPr marL="0" indent="0" algn="r" rtl="1">
              <a:buNone/>
            </a:pPr>
            <a:endParaRPr lang="ar-SA" dirty="0" smtClean="0"/>
          </a:p>
          <a:p>
            <a:pPr algn="r" rtl="1"/>
            <a:endParaRPr lang="ar-SA" dirty="0"/>
          </a:p>
          <a:p>
            <a:pPr algn="r" rtl="1"/>
            <a:endParaRPr lang="ar-SA" dirty="0" smtClean="0"/>
          </a:p>
          <a:p>
            <a:pPr algn="r" rtl="1"/>
            <a:endParaRPr lang="ar-SA" dirty="0"/>
          </a:p>
          <a:p>
            <a:pPr algn="r" rtl="1"/>
            <a:endParaRPr lang="ar-SA" dirty="0" smtClean="0"/>
          </a:p>
          <a:p>
            <a:pPr algn="r" rtl="1"/>
            <a:endParaRPr lang="ar-SA" dirty="0"/>
          </a:p>
          <a:p>
            <a:pPr algn="r" rtl="1"/>
            <a:endParaRPr lang="ar-SA" dirty="0" smtClean="0"/>
          </a:p>
          <a:p>
            <a:pPr algn="r" rtl="1"/>
            <a:endParaRPr lang="ar-SA" dirty="0"/>
          </a:p>
          <a:p>
            <a:pPr algn="r" rtl="1"/>
            <a:endParaRPr lang="ar-SA" dirty="0" smtClean="0"/>
          </a:p>
          <a:p>
            <a:pPr algn="r" rtl="1"/>
            <a:endParaRPr lang="ar-SA" dirty="0"/>
          </a:p>
          <a:p>
            <a:pPr algn="r" rtl="1"/>
            <a:endParaRPr lang="ar-SA" dirty="0" smtClean="0"/>
          </a:p>
          <a:p>
            <a:pPr algn="r" rtl="1"/>
            <a:endParaRPr lang="ar-SA" dirty="0"/>
          </a:p>
          <a:p>
            <a:pPr marL="0" indent="0" algn="r" rtl="1">
              <a:buNone/>
            </a:pPr>
            <a:endParaRPr lang="ar-SA"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3" y="96003"/>
            <a:ext cx="3885479" cy="34050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3" y="2054455"/>
            <a:ext cx="5852318" cy="4626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Connecteur droit avec flèche 3"/>
          <p:cNvCxnSpPr/>
          <p:nvPr/>
        </p:nvCxnSpPr>
        <p:spPr>
          <a:xfrm flipH="1">
            <a:off x="539552" y="908720"/>
            <a:ext cx="5976664" cy="172819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 name="Connecteur droit avec flèche 5"/>
          <p:cNvCxnSpPr/>
          <p:nvPr/>
        </p:nvCxnSpPr>
        <p:spPr>
          <a:xfrm flipH="1" flipV="1">
            <a:off x="1979712" y="2708920"/>
            <a:ext cx="5904656" cy="115212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Connecteur droit avec flèche 8"/>
          <p:cNvCxnSpPr/>
          <p:nvPr/>
        </p:nvCxnSpPr>
        <p:spPr>
          <a:xfrm flipH="1">
            <a:off x="2122252" y="4367888"/>
            <a:ext cx="4105932" cy="20134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404692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76672"/>
            <a:ext cx="4474840" cy="5649491"/>
          </a:xfrm>
        </p:spPr>
        <p:txBody>
          <a:bodyPr/>
          <a:lstStyle/>
          <a:p>
            <a:pPr marL="0" indent="0" rtl="1">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lgn="r" rtl="1">
              <a:buNone/>
            </a:pPr>
            <a:endParaRPr lang="fr-FR" dirty="0"/>
          </a:p>
        </p:txBody>
      </p:sp>
      <p:graphicFrame>
        <p:nvGraphicFramePr>
          <p:cNvPr id="11" name="Espace réservé du contenu 10"/>
          <p:cNvGraphicFramePr>
            <a:graphicFrameLocks noGrp="1"/>
          </p:cNvGraphicFramePr>
          <p:nvPr>
            <p:ph sz="half" idx="2"/>
            <p:extLst>
              <p:ext uri="{D42A27DB-BD31-4B8C-83A1-F6EECF244321}">
                <p14:modId xmlns:p14="http://schemas.microsoft.com/office/powerpoint/2010/main" xmlns="" val="2725183012"/>
              </p:ext>
            </p:extLst>
          </p:nvPr>
        </p:nvGraphicFramePr>
        <p:xfrm>
          <a:off x="5940152" y="476672"/>
          <a:ext cx="2746648" cy="5688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27584" y="548680"/>
            <a:ext cx="4665874"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Connecteur droit avec flèche 3"/>
          <p:cNvCxnSpPr/>
          <p:nvPr/>
        </p:nvCxnSpPr>
        <p:spPr>
          <a:xfrm flipH="1" flipV="1">
            <a:off x="1187624" y="692696"/>
            <a:ext cx="5184576" cy="21602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 name="Connecteur droit avec flèche 5"/>
          <p:cNvCxnSpPr/>
          <p:nvPr/>
        </p:nvCxnSpPr>
        <p:spPr>
          <a:xfrm flipH="1">
            <a:off x="1979712" y="2348880"/>
            <a:ext cx="4392488" cy="144016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Connecteur droit avec flèche 7"/>
          <p:cNvCxnSpPr/>
          <p:nvPr/>
        </p:nvCxnSpPr>
        <p:spPr>
          <a:xfrm flipH="1">
            <a:off x="3419872" y="4005064"/>
            <a:ext cx="2952328" cy="50405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Connecteur droit avec flèche 12"/>
          <p:cNvCxnSpPr/>
          <p:nvPr/>
        </p:nvCxnSpPr>
        <p:spPr>
          <a:xfrm flipH="1">
            <a:off x="5292080" y="5805264"/>
            <a:ext cx="108012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8538451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692697"/>
            <a:ext cx="4038600" cy="3672408"/>
          </a:xfrm>
        </p:spPr>
        <p:txBody>
          <a:bodyPr>
            <a:normAutofit fontScale="92500" lnSpcReduction="20000"/>
          </a:bodyPr>
          <a:lstStyle/>
          <a:p>
            <a:endParaRPr lang="fr-FR" dirty="0"/>
          </a:p>
        </p:txBody>
      </p:sp>
      <p:sp>
        <p:nvSpPr>
          <p:cNvPr id="4" name="Espace réservé du contenu 3"/>
          <p:cNvSpPr>
            <a:spLocks noGrp="1"/>
          </p:cNvSpPr>
          <p:nvPr>
            <p:ph sz="half" idx="2"/>
          </p:nvPr>
        </p:nvSpPr>
        <p:spPr>
          <a:xfrm>
            <a:off x="4648200" y="692696"/>
            <a:ext cx="4038600" cy="5832648"/>
          </a:xfrm>
        </p:spPr>
        <p:txBody>
          <a:bodyPr>
            <a:normAutofit fontScale="92500" lnSpcReduction="20000"/>
          </a:bodyPr>
          <a:lstStyle/>
          <a:p>
            <a:pPr lvl="0" algn="r" rtl="1"/>
            <a:r>
              <a:rPr lang="ar-SA" dirty="0">
                <a:solidFill>
                  <a:prstClr val="black"/>
                </a:solidFill>
              </a:rPr>
              <a:t>يظهر صندوق الحوار </a:t>
            </a:r>
            <a:r>
              <a:rPr lang="ar-SA" dirty="0" smtClean="0">
                <a:solidFill>
                  <a:prstClr val="black"/>
                </a:solidFill>
              </a:rPr>
              <a:t>المقابل.</a:t>
            </a:r>
          </a:p>
          <a:p>
            <a:pPr lvl="0" algn="r" rtl="1"/>
            <a:r>
              <a:rPr lang="ar-SA" dirty="0" smtClean="0">
                <a:solidFill>
                  <a:prstClr val="black"/>
                </a:solidFill>
              </a:rPr>
              <a:t>نقوم بالضغط على المتغير المراد اختباره (</a:t>
            </a:r>
            <a:r>
              <a:rPr lang="fr-FR" dirty="0" smtClean="0">
                <a:solidFill>
                  <a:prstClr val="black"/>
                </a:solidFill>
              </a:rPr>
              <a:t>TI</a:t>
            </a:r>
            <a:r>
              <a:rPr lang="ar-SA" dirty="0" smtClean="0">
                <a:solidFill>
                  <a:prstClr val="black"/>
                </a:solidFill>
              </a:rPr>
              <a:t>)</a:t>
            </a:r>
            <a:r>
              <a:rPr lang="fr-FR" dirty="0" smtClean="0">
                <a:solidFill>
                  <a:prstClr val="black"/>
                </a:solidFill>
              </a:rPr>
              <a:t>.</a:t>
            </a:r>
          </a:p>
          <a:p>
            <a:pPr lvl="0" algn="r" rtl="1"/>
            <a:r>
              <a:rPr lang="ar-SA" dirty="0" smtClean="0">
                <a:solidFill>
                  <a:prstClr val="black"/>
                </a:solidFill>
              </a:rPr>
              <a:t>ثم نضغط على السهم الموجود بين القائمتين ليتم وضع المتغير</a:t>
            </a:r>
            <a:r>
              <a:rPr lang="fr-FR" dirty="0" smtClean="0">
                <a:solidFill>
                  <a:prstClr val="black"/>
                </a:solidFill>
              </a:rPr>
              <a:t>(TI)</a:t>
            </a:r>
            <a:r>
              <a:rPr lang="ar-SA" dirty="0" smtClean="0">
                <a:solidFill>
                  <a:prstClr val="black"/>
                </a:solidFill>
              </a:rPr>
              <a:t> في العمود الأول من القائمة </a:t>
            </a:r>
            <a:r>
              <a:rPr lang="fr-FR" dirty="0" smtClean="0">
                <a:solidFill>
                  <a:prstClr val="black"/>
                </a:solidFill>
              </a:rPr>
              <a:t>Test Pairs</a:t>
            </a:r>
            <a:endParaRPr lang="fr-FR" dirty="0">
              <a:solidFill>
                <a:prstClr val="black"/>
              </a:solidFill>
            </a:endParaRPr>
          </a:p>
          <a:p>
            <a:pPr lvl="0" algn="r" rtl="1"/>
            <a:r>
              <a:rPr lang="ar-SA" dirty="0" smtClean="0">
                <a:solidFill>
                  <a:prstClr val="black"/>
                </a:solidFill>
              </a:rPr>
              <a:t>وبنفس الطريقة يتم التعامل مع المتغير </a:t>
            </a:r>
            <a:r>
              <a:rPr lang="fr-FR" dirty="0" err="1" smtClean="0">
                <a:solidFill>
                  <a:prstClr val="black"/>
                </a:solidFill>
              </a:rPr>
              <a:t>Mean</a:t>
            </a:r>
            <a:r>
              <a:rPr lang="ar-SA" dirty="0" smtClean="0">
                <a:solidFill>
                  <a:prstClr val="black"/>
                </a:solidFill>
              </a:rPr>
              <a:t>.</a:t>
            </a:r>
          </a:p>
          <a:p>
            <a:pPr lvl="0" algn="r" rtl="1"/>
            <a:r>
              <a:rPr lang="ar-SA" dirty="0" smtClean="0">
                <a:solidFill>
                  <a:prstClr val="black"/>
                </a:solidFill>
              </a:rPr>
              <a:t>نحدد نوع الاختبار المرغوب فيه من شاشة </a:t>
            </a:r>
            <a:r>
              <a:rPr lang="fr-FR" dirty="0" smtClean="0">
                <a:solidFill>
                  <a:prstClr val="black"/>
                </a:solidFill>
              </a:rPr>
              <a:t>test type </a:t>
            </a:r>
            <a:r>
              <a:rPr lang="ar-SA" dirty="0" smtClean="0">
                <a:solidFill>
                  <a:prstClr val="black"/>
                </a:solidFill>
              </a:rPr>
              <a:t> والمحدد تلقائيا في البرنامج وهو اختبار </a:t>
            </a:r>
            <a:r>
              <a:rPr lang="fr-FR" dirty="0" err="1" smtClean="0">
                <a:solidFill>
                  <a:prstClr val="black"/>
                </a:solidFill>
              </a:rPr>
              <a:t>Wilcoxon</a:t>
            </a:r>
            <a:r>
              <a:rPr lang="ar-SA" dirty="0" smtClean="0">
                <a:solidFill>
                  <a:prstClr val="black"/>
                </a:solidFill>
              </a:rPr>
              <a:t>.</a:t>
            </a:r>
          </a:p>
          <a:p>
            <a:pPr lvl="0" algn="r" rtl="1"/>
            <a:r>
              <a:rPr lang="ar-SA" dirty="0" smtClean="0">
                <a:solidFill>
                  <a:prstClr val="black"/>
                </a:solidFill>
              </a:rPr>
              <a:t>ثم نضغط على المستطيل </a:t>
            </a:r>
            <a:r>
              <a:rPr lang="fr-FR" dirty="0" smtClean="0">
                <a:solidFill>
                  <a:prstClr val="black"/>
                </a:solidFill>
              </a:rPr>
              <a:t> Ok</a:t>
            </a:r>
            <a:r>
              <a:rPr lang="ar-SA" dirty="0" smtClean="0">
                <a:solidFill>
                  <a:prstClr val="black"/>
                </a:solidFill>
              </a:rPr>
              <a:t> لتظهر النتائج الموالية:</a:t>
            </a:r>
          </a:p>
          <a:p>
            <a:pPr lvl="0" algn="r" rtl="1"/>
            <a:endParaRPr lang="ar-SA" dirty="0" smtClean="0">
              <a:solidFill>
                <a:prstClr val="black"/>
              </a:solidFill>
            </a:endParaRPr>
          </a:p>
          <a:p>
            <a:pPr lvl="0" algn="r" rtl="1"/>
            <a:endParaRPr lang="fr-FR"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692696"/>
            <a:ext cx="4032447"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Connecteur droit avec flèche 5"/>
          <p:cNvCxnSpPr/>
          <p:nvPr/>
        </p:nvCxnSpPr>
        <p:spPr>
          <a:xfrm flipH="1">
            <a:off x="827584" y="1700808"/>
            <a:ext cx="604867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1763688" y="1844824"/>
            <a:ext cx="576064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827584" y="2852936"/>
            <a:ext cx="568863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2483768" y="2924944"/>
            <a:ext cx="4392488"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430257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76673"/>
            <a:ext cx="4038600" cy="4752528"/>
          </a:xfrm>
        </p:spPr>
        <p:txBody>
          <a:bodyPr>
            <a:normAutofit lnSpcReduction="10000"/>
          </a:bodyPr>
          <a:lstStyle/>
          <a:p>
            <a:endParaRPr lang="fr-FR" dirty="0"/>
          </a:p>
        </p:txBody>
      </p:sp>
      <p:sp>
        <p:nvSpPr>
          <p:cNvPr id="4" name="Espace réservé du contenu 3"/>
          <p:cNvSpPr>
            <a:spLocks noGrp="1"/>
          </p:cNvSpPr>
          <p:nvPr>
            <p:ph sz="half" idx="2"/>
          </p:nvPr>
        </p:nvSpPr>
        <p:spPr>
          <a:xfrm>
            <a:off x="4648200" y="476672"/>
            <a:ext cx="4038600" cy="5649491"/>
          </a:xfrm>
        </p:spPr>
        <p:txBody>
          <a:bodyPr>
            <a:normAutofit lnSpcReduction="10000"/>
          </a:bodyPr>
          <a:lstStyle/>
          <a:p>
            <a:pPr algn="r" rtl="1"/>
            <a:r>
              <a:rPr lang="ar-SA" dirty="0" smtClean="0"/>
              <a:t>يوضح الجدول الأول ترتيب الفروق بين البيانات والمتوسط ، حيث تبين أن هناك </a:t>
            </a:r>
            <a:r>
              <a:rPr lang="fr-FR" dirty="0" smtClean="0"/>
              <a:t>72</a:t>
            </a:r>
            <a:r>
              <a:rPr lang="ar-SA" dirty="0" smtClean="0"/>
              <a:t> حالة كانت الفروق سالبة أي أن المتوسط المتعلق بالمتغير </a:t>
            </a:r>
            <a:r>
              <a:rPr lang="fr-FR" sz="2600" dirty="0" smtClean="0">
                <a:solidFill>
                  <a:prstClr val="black"/>
                </a:solidFill>
              </a:rPr>
              <a:t>(</a:t>
            </a:r>
            <a:r>
              <a:rPr lang="fr-FR" sz="2600" dirty="0">
                <a:solidFill>
                  <a:prstClr val="black"/>
                </a:solidFill>
              </a:rPr>
              <a:t>TI</a:t>
            </a:r>
            <a:r>
              <a:rPr lang="fr-FR" sz="2600" dirty="0" smtClean="0">
                <a:solidFill>
                  <a:prstClr val="black"/>
                </a:solidFill>
              </a:rPr>
              <a:t>)</a:t>
            </a:r>
            <a:r>
              <a:rPr lang="ar-SA" sz="2600" dirty="0" smtClean="0">
                <a:solidFill>
                  <a:prstClr val="black"/>
                </a:solidFill>
              </a:rPr>
              <a:t> أكبر من المتوسط الافتراضي. وفي حالتين فقط كان العكس.</a:t>
            </a:r>
          </a:p>
          <a:p>
            <a:pPr algn="r" rtl="1"/>
            <a:r>
              <a:rPr lang="ar-SA" sz="2600" dirty="0" smtClean="0">
                <a:solidFill>
                  <a:prstClr val="black"/>
                </a:solidFill>
              </a:rPr>
              <a:t>أما نتائج الاختبار في الجدول الثاني فتشير إلى أن مستوى الدلالة معدوم (</a:t>
            </a:r>
            <a:r>
              <a:rPr lang="fr-FR" sz="2600" dirty="0" smtClean="0">
                <a:solidFill>
                  <a:prstClr val="black"/>
                </a:solidFill>
              </a:rPr>
              <a:t>0.000</a:t>
            </a:r>
            <a:r>
              <a:rPr lang="ar-SA" sz="2600" dirty="0" smtClean="0">
                <a:solidFill>
                  <a:prstClr val="black"/>
                </a:solidFill>
              </a:rPr>
              <a:t>) وهو أقل من </a:t>
            </a:r>
            <a:r>
              <a:rPr lang="fr-FR" sz="2600" dirty="0" smtClean="0">
                <a:solidFill>
                  <a:prstClr val="black"/>
                </a:solidFill>
              </a:rPr>
              <a:t>0.05</a:t>
            </a:r>
            <a:r>
              <a:rPr lang="ar-SA" sz="2600" dirty="0" smtClean="0">
                <a:solidFill>
                  <a:prstClr val="black"/>
                </a:solidFill>
              </a:rPr>
              <a:t>، وهذا يعني قبول الفرضية البديلة على أساس أن قيمة المتوسط </a:t>
            </a:r>
            <a:r>
              <a:rPr lang="fr-FR" sz="2600" dirty="0">
                <a:solidFill>
                  <a:prstClr val="black"/>
                </a:solidFill>
              </a:rPr>
              <a:t>(TI)</a:t>
            </a:r>
            <a:r>
              <a:rPr lang="ar-SA" sz="2600" dirty="0">
                <a:solidFill>
                  <a:prstClr val="black"/>
                </a:solidFill>
              </a:rPr>
              <a:t> </a:t>
            </a:r>
            <a:r>
              <a:rPr lang="ar-SA" sz="2600" dirty="0" smtClean="0">
                <a:solidFill>
                  <a:prstClr val="black"/>
                </a:solidFill>
              </a:rPr>
              <a:t>أكبر من قيمة المتوسط </a:t>
            </a:r>
            <a:r>
              <a:rPr lang="fr-FR" sz="2600" dirty="0" err="1" smtClean="0">
                <a:solidFill>
                  <a:prstClr val="black"/>
                </a:solidFill>
              </a:rPr>
              <a:t>Mean</a:t>
            </a:r>
            <a:r>
              <a:rPr lang="ar-SA" sz="2600" dirty="0" smtClean="0">
                <a:solidFill>
                  <a:prstClr val="black"/>
                </a:solidFill>
              </a:rPr>
              <a:t>.</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476672"/>
            <a:ext cx="4032448" cy="4352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Connecteur droit avec flèche 5"/>
          <p:cNvCxnSpPr/>
          <p:nvPr/>
        </p:nvCxnSpPr>
        <p:spPr>
          <a:xfrm flipH="1">
            <a:off x="2411760" y="1556792"/>
            <a:ext cx="24482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2267744" y="2420888"/>
            <a:ext cx="309634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051720" y="4149080"/>
            <a:ext cx="37444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11310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251520" y="620688"/>
            <a:ext cx="8568952" cy="5505475"/>
          </a:xfrm>
        </p:spPr>
        <p:txBody>
          <a:bodyPr/>
          <a:lstStyle/>
          <a:p>
            <a:pPr algn="r" rtl="1"/>
            <a:r>
              <a:rPr lang="ar-SA" b="1" dirty="0" smtClean="0">
                <a:solidFill>
                  <a:srgbClr val="00B050"/>
                </a:solidFill>
              </a:rPr>
              <a:t>اختبار عينتين مستقلتين:</a:t>
            </a:r>
          </a:p>
          <a:p>
            <a:pPr marL="0" indent="0" algn="r" rtl="1">
              <a:buNone/>
            </a:pPr>
            <a:r>
              <a:rPr lang="ar-SA" dirty="0" smtClean="0"/>
              <a:t>يستخدم هذا الاختبار لمقارنة متوسطي عينتين مستقلين في ضوء متغير تابع.</a:t>
            </a:r>
          </a:p>
          <a:p>
            <a:pPr marL="0" indent="0" algn="r" rtl="1">
              <a:buNone/>
            </a:pPr>
            <a:r>
              <a:rPr lang="ar-SA" dirty="0" smtClean="0"/>
              <a:t>    عندما يتم اختبار العينتين المستقلتين ويتضح بأن أحد العينتين أو كليهما لا تتبعان التوزيع الطبيعي فإنه يلجأ إلى اختبار مان ويتني</a:t>
            </a:r>
            <a:r>
              <a:rPr lang="fr-FR" dirty="0" smtClean="0"/>
              <a:t>man- </a:t>
            </a:r>
            <a:r>
              <a:rPr lang="fr-FR" dirty="0" err="1" smtClean="0"/>
              <a:t>whitney</a:t>
            </a:r>
            <a:r>
              <a:rPr lang="ar-SA" dirty="0" smtClean="0"/>
              <a:t>، وهو اختبار بديل لاختبار </a:t>
            </a:r>
            <a:r>
              <a:rPr lang="ar-SA" dirty="0" err="1" smtClean="0"/>
              <a:t>ستيودنت</a:t>
            </a:r>
            <a:r>
              <a:rPr lang="ar-SA" dirty="0" smtClean="0"/>
              <a:t> في حالة البيانات تتبع التوزيع الطبيعي.</a:t>
            </a:r>
          </a:p>
          <a:p>
            <a:pPr marL="0" indent="0" algn="r" rtl="1">
              <a:buNone/>
            </a:pPr>
            <a:r>
              <a:rPr lang="ar-SA" dirty="0" smtClean="0"/>
              <a:t>لإجراء اختبار مان ويتني نتبع الخطوات التالية:</a:t>
            </a:r>
          </a:p>
          <a:p>
            <a:pPr algn="r" rtl="1">
              <a:buFontTx/>
              <a:buChar char="-"/>
            </a:pPr>
            <a:r>
              <a:rPr lang="ar-SA" dirty="0" smtClean="0"/>
              <a:t>بعد إجراء اختبار التوزيع الطبيعي للعينتين المستقلتين والتأكد من أن البيانات في أحدهما أو كليهما لا تتبع التوزيع الطبيعي كما هو في المثال الموالي :</a:t>
            </a:r>
          </a:p>
          <a:p>
            <a:pPr algn="r" rtl="1">
              <a:buFontTx/>
              <a:buChar char="-"/>
            </a:pPr>
            <a:endParaRPr lang="fr-FR" dirty="0"/>
          </a:p>
        </p:txBody>
      </p:sp>
    </p:spTree>
    <p:extLst>
      <p:ext uri="{BB962C8B-B14F-4D97-AF65-F5344CB8AC3E}">
        <p14:creationId xmlns:p14="http://schemas.microsoft.com/office/powerpoint/2010/main" xmlns="" val="8804825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980728"/>
            <a:ext cx="4038600" cy="5145435"/>
          </a:xfrm>
        </p:spPr>
        <p:txBody>
          <a:bodyPr/>
          <a:lstStyle/>
          <a:p>
            <a:pPr marL="457200" lvl="1" indent="0" algn="r" rtl="1">
              <a:buNone/>
            </a:pPr>
            <a:endParaRPr lang="fr-FR" dirty="0"/>
          </a:p>
        </p:txBody>
      </p:sp>
      <p:sp>
        <p:nvSpPr>
          <p:cNvPr id="4" name="Espace réservé du contenu 3"/>
          <p:cNvSpPr>
            <a:spLocks noGrp="1"/>
          </p:cNvSpPr>
          <p:nvPr>
            <p:ph sz="half" idx="2"/>
          </p:nvPr>
        </p:nvSpPr>
        <p:spPr>
          <a:xfrm>
            <a:off x="4648200" y="836712"/>
            <a:ext cx="4038600" cy="5289451"/>
          </a:xfrm>
        </p:spPr>
        <p:txBody>
          <a:bodyPr/>
          <a:lstStyle/>
          <a:p>
            <a:pPr marL="0" indent="0" algn="just" rtl="1">
              <a:buNone/>
            </a:pPr>
            <a:r>
              <a:rPr lang="ar-SA" dirty="0" smtClean="0"/>
              <a:t>أظهرت نتائج اختبار التوزيع الطبيعي أن مستوى الدلالة في الفئة الأولى هو </a:t>
            </a:r>
            <a:r>
              <a:rPr lang="fr-FR" dirty="0" smtClean="0"/>
              <a:t>0.932</a:t>
            </a:r>
            <a:r>
              <a:rPr lang="ar-SA" dirty="0" smtClean="0"/>
              <a:t> وهي قيمة تفوق </a:t>
            </a:r>
            <a:r>
              <a:rPr lang="fr-FR" dirty="0" smtClean="0"/>
              <a:t>0.05</a:t>
            </a:r>
            <a:r>
              <a:rPr lang="ar-SA" dirty="0" smtClean="0"/>
              <a:t> بينما بلغت قيمة مستوى الدلالة في الفئة الثانية </a:t>
            </a:r>
            <a:r>
              <a:rPr lang="fr-FR" dirty="0" smtClean="0"/>
              <a:t>0.001</a:t>
            </a:r>
            <a:r>
              <a:rPr lang="ar-SA" dirty="0" smtClean="0"/>
              <a:t> وهي قيمة أقل من </a:t>
            </a:r>
            <a:r>
              <a:rPr lang="fr-FR" dirty="0" smtClean="0"/>
              <a:t>0.05</a:t>
            </a:r>
            <a:r>
              <a:rPr lang="ar-SA" dirty="0" smtClean="0"/>
              <a:t> مما يشير إلى أن البيانات لا تتبع التوزيع الطبيعي، وبالتالي استخدام اختبار مان ويتني للكشف عن وجود أو عدم وجود الفروق.</a:t>
            </a:r>
          </a:p>
          <a:p>
            <a:pPr marL="0" indent="0" algn="just" rtl="1">
              <a:buNone/>
            </a:pPr>
            <a:r>
              <a:rPr lang="ar-SA" dirty="0" smtClean="0"/>
              <a:t>وللقيام بذلك نقوم بما يلي:</a:t>
            </a:r>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916832"/>
            <a:ext cx="4032448" cy="2520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Connecteur droit avec flèche 6"/>
          <p:cNvCxnSpPr/>
          <p:nvPr/>
        </p:nvCxnSpPr>
        <p:spPr>
          <a:xfrm flipH="1">
            <a:off x="4355976" y="2078984"/>
            <a:ext cx="1614442" cy="10979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Connecteur droit avec flèche 10"/>
          <p:cNvCxnSpPr/>
          <p:nvPr/>
        </p:nvCxnSpPr>
        <p:spPr>
          <a:xfrm flipH="1">
            <a:off x="2987824" y="3356992"/>
            <a:ext cx="4752528" cy="18002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725553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04664"/>
            <a:ext cx="4762872" cy="5721499"/>
          </a:xfrm>
        </p:spPr>
        <p:txBody>
          <a:bodyPr/>
          <a:lstStyle/>
          <a:p>
            <a:endParaRPr lang="fr-FR" dirty="0"/>
          </a:p>
        </p:txBody>
      </p:sp>
      <p:graphicFrame>
        <p:nvGraphicFramePr>
          <p:cNvPr id="5" name="Espace réservé du contenu 10"/>
          <p:cNvGraphicFramePr>
            <a:graphicFrameLocks noGrp="1"/>
          </p:cNvGraphicFramePr>
          <p:nvPr>
            <p:ph sz="half" idx="2"/>
            <p:extLst>
              <p:ext uri="{D42A27DB-BD31-4B8C-83A1-F6EECF244321}">
                <p14:modId xmlns:p14="http://schemas.microsoft.com/office/powerpoint/2010/main" xmlns="" val="575974056"/>
              </p:ext>
            </p:extLst>
          </p:nvPr>
        </p:nvGraphicFramePr>
        <p:xfrm>
          <a:off x="5940152" y="476250"/>
          <a:ext cx="2746648" cy="5649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1"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95536" y="384154"/>
            <a:ext cx="4896544" cy="57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Connecteur droit avec flèche 6"/>
          <p:cNvCxnSpPr/>
          <p:nvPr/>
        </p:nvCxnSpPr>
        <p:spPr>
          <a:xfrm flipH="1">
            <a:off x="755576" y="548680"/>
            <a:ext cx="554461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Connecteur droit avec flèche 8"/>
          <p:cNvCxnSpPr/>
          <p:nvPr/>
        </p:nvCxnSpPr>
        <p:spPr>
          <a:xfrm flipH="1">
            <a:off x="1475656" y="2564904"/>
            <a:ext cx="4824536" cy="108012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Connecteur droit avec flèche 10"/>
          <p:cNvCxnSpPr/>
          <p:nvPr/>
        </p:nvCxnSpPr>
        <p:spPr>
          <a:xfrm flipH="1">
            <a:off x="3347864" y="4293096"/>
            <a:ext cx="2952328"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Connecteur droit avec flèche 12"/>
          <p:cNvCxnSpPr/>
          <p:nvPr/>
        </p:nvCxnSpPr>
        <p:spPr>
          <a:xfrm flipH="1">
            <a:off x="5076056" y="5301208"/>
            <a:ext cx="1224136"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399089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620688"/>
            <a:ext cx="4038600" cy="5505475"/>
          </a:xfrm>
        </p:spPr>
        <p:txBody>
          <a:bodyPr>
            <a:normAutofit fontScale="92500" lnSpcReduction="10000"/>
          </a:bodyPr>
          <a:lstStyle/>
          <a:p>
            <a:endParaRPr lang="fr-FR" dirty="0"/>
          </a:p>
        </p:txBody>
      </p:sp>
      <p:sp>
        <p:nvSpPr>
          <p:cNvPr id="4" name="Espace réservé du contenu 3"/>
          <p:cNvSpPr>
            <a:spLocks noGrp="1"/>
          </p:cNvSpPr>
          <p:nvPr>
            <p:ph sz="half" idx="2"/>
          </p:nvPr>
        </p:nvSpPr>
        <p:spPr>
          <a:xfrm>
            <a:off x="4648200" y="620688"/>
            <a:ext cx="4038600" cy="5505475"/>
          </a:xfrm>
        </p:spPr>
        <p:txBody>
          <a:bodyPr>
            <a:normAutofit fontScale="92500" lnSpcReduction="10000"/>
          </a:bodyPr>
          <a:lstStyle/>
          <a:p>
            <a:pPr algn="r" rtl="1"/>
            <a:r>
              <a:rPr lang="ar-SA" sz="2400" dirty="0" smtClean="0"/>
              <a:t>بعد ذلك يظهر صندوق الحوار المقابل.</a:t>
            </a:r>
          </a:p>
          <a:p>
            <a:pPr algn="r" rtl="1"/>
            <a:r>
              <a:rPr lang="ar-SA" sz="2400" dirty="0" smtClean="0"/>
              <a:t>نقوم بوضع المتغير التابع في خانة </a:t>
            </a:r>
            <a:r>
              <a:rPr lang="fr-FR" sz="2400" dirty="0" smtClean="0"/>
              <a:t>Test Variable(s) List</a:t>
            </a:r>
            <a:r>
              <a:rPr lang="ar-SA" sz="2400" dirty="0" smtClean="0"/>
              <a:t> والمتغير المستقل في خانة </a:t>
            </a:r>
            <a:r>
              <a:rPr lang="fr-FR" sz="2400" dirty="0" err="1" smtClean="0"/>
              <a:t>Grouping</a:t>
            </a:r>
            <a:r>
              <a:rPr lang="fr-FR" sz="2400" dirty="0" smtClean="0"/>
              <a:t> Variable</a:t>
            </a:r>
            <a:r>
              <a:rPr lang="ar-SA" sz="2400" dirty="0" smtClean="0"/>
              <a:t>.</a:t>
            </a:r>
          </a:p>
          <a:p>
            <a:pPr algn="r" rtl="1"/>
            <a:r>
              <a:rPr lang="ar-SA" sz="2400" dirty="0" smtClean="0"/>
              <a:t>نضغط على </a:t>
            </a:r>
            <a:r>
              <a:rPr lang="fr-FR" sz="2400" dirty="0" smtClean="0"/>
              <a:t> </a:t>
            </a:r>
            <a:r>
              <a:rPr lang="fr-FR" sz="2400" dirty="0" err="1" smtClean="0"/>
              <a:t>Define</a:t>
            </a:r>
            <a:r>
              <a:rPr lang="fr-FR" sz="2400" dirty="0" smtClean="0"/>
              <a:t> Groups</a:t>
            </a:r>
            <a:r>
              <a:rPr lang="ar-SA" sz="2400" dirty="0" smtClean="0"/>
              <a:t> فيظهر صندوق الحوار أسفل اليسار.</a:t>
            </a:r>
          </a:p>
          <a:p>
            <a:pPr algn="r" rtl="1"/>
            <a:r>
              <a:rPr lang="ar-SA" sz="2400" dirty="0" smtClean="0"/>
              <a:t>نقوم بتعريف مجموعات في المتغير المستقل حيث نضع الأرقام التي تم ترميز  فئات هذه المجموعة بها أثناء تعريف المتغيرات ضمن برنامج </a:t>
            </a:r>
            <a:r>
              <a:rPr lang="fr-FR" sz="2400" dirty="0" smtClean="0"/>
              <a:t>SPSS</a:t>
            </a:r>
            <a:r>
              <a:rPr lang="ar-SA" sz="2400" dirty="0" smtClean="0"/>
              <a:t>.</a:t>
            </a:r>
          </a:p>
          <a:p>
            <a:pPr algn="r" rtl="1"/>
            <a:r>
              <a:rPr lang="ar-SA" sz="2400" dirty="0" smtClean="0"/>
              <a:t>في مثالنا هذا نضع الرقم </a:t>
            </a:r>
            <a:r>
              <a:rPr lang="fr-FR" sz="2400" dirty="0" smtClean="0"/>
              <a:t>1</a:t>
            </a:r>
            <a:r>
              <a:rPr lang="ar-SA" sz="2400" dirty="0" smtClean="0"/>
              <a:t> أمام </a:t>
            </a:r>
            <a:r>
              <a:rPr lang="fr-FR" sz="2400" dirty="0" smtClean="0"/>
              <a:t> </a:t>
            </a:r>
            <a:r>
              <a:rPr lang="fr-FR" sz="2400" dirty="0" smtClean="0">
                <a:solidFill>
                  <a:prstClr val="black"/>
                </a:solidFill>
              </a:rPr>
              <a:t>Group1 </a:t>
            </a:r>
            <a:r>
              <a:rPr lang="ar-SA" sz="2400" dirty="0" smtClean="0"/>
              <a:t>والرقم</a:t>
            </a:r>
            <a:r>
              <a:rPr lang="fr-FR" sz="2400" dirty="0" smtClean="0"/>
              <a:t> 2 </a:t>
            </a:r>
            <a:r>
              <a:rPr lang="ar-SA" sz="2400" dirty="0" smtClean="0"/>
              <a:t> أمام </a:t>
            </a:r>
            <a:r>
              <a:rPr lang="fr-FR" sz="2400" dirty="0" smtClean="0">
                <a:solidFill>
                  <a:prstClr val="black"/>
                </a:solidFill>
              </a:rPr>
              <a:t>Group2</a:t>
            </a:r>
            <a:endParaRPr lang="ar-SA" sz="2400" dirty="0" smtClean="0"/>
          </a:p>
          <a:p>
            <a:pPr algn="r" rtl="1"/>
            <a:r>
              <a:rPr lang="ar-SA" sz="2400" dirty="0" smtClean="0"/>
              <a:t>ثم ضغط على </a:t>
            </a:r>
            <a:r>
              <a:rPr lang="fr-FR" sz="2400" dirty="0" smtClean="0"/>
              <a:t>continue</a:t>
            </a:r>
            <a:r>
              <a:rPr lang="ar-SA" sz="2400" dirty="0" smtClean="0"/>
              <a:t>.</a:t>
            </a:r>
          </a:p>
          <a:p>
            <a:pPr algn="r" rtl="1"/>
            <a:r>
              <a:rPr lang="ar-SA" sz="2400" dirty="0" smtClean="0"/>
              <a:t>ثم نضغط على </a:t>
            </a:r>
            <a:r>
              <a:rPr lang="fr-FR" sz="2400" dirty="0" smtClean="0"/>
              <a:t>Ok</a:t>
            </a:r>
            <a:r>
              <a:rPr lang="ar-SA" sz="2400" dirty="0" smtClean="0"/>
              <a:t> في صندوق الحوار السابق لتظهر نتائج الاختبار كما يلي:</a:t>
            </a:r>
          </a:p>
          <a:p>
            <a:pPr marL="0" indent="0" algn="r" rtl="1">
              <a:buNone/>
            </a:pPr>
            <a:endParaRPr lang="ar-SA" sz="2400" dirty="0" smtClean="0"/>
          </a:p>
          <a:p>
            <a:pPr algn="r" rtl="1"/>
            <a:endParaRPr lang="fr-FR"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953" y="476673"/>
            <a:ext cx="4323031" cy="3364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450" y="4293096"/>
            <a:ext cx="2638425" cy="126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Connecteur droit avec flèche 4"/>
          <p:cNvCxnSpPr/>
          <p:nvPr/>
        </p:nvCxnSpPr>
        <p:spPr>
          <a:xfrm flipH="1" flipV="1">
            <a:off x="2627784" y="1124744"/>
            <a:ext cx="2160240" cy="7200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 name="Connecteur droit avec flèche 6"/>
          <p:cNvCxnSpPr/>
          <p:nvPr/>
        </p:nvCxnSpPr>
        <p:spPr>
          <a:xfrm flipH="1">
            <a:off x="2987824" y="1772816"/>
            <a:ext cx="2664296" cy="38606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 name="Connecteur droit avec flèche 8"/>
          <p:cNvCxnSpPr/>
          <p:nvPr/>
        </p:nvCxnSpPr>
        <p:spPr>
          <a:xfrm flipH="1">
            <a:off x="2627784" y="2158876"/>
            <a:ext cx="2880320" cy="26201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Connecteur droit avec flèche 10"/>
          <p:cNvCxnSpPr/>
          <p:nvPr/>
        </p:nvCxnSpPr>
        <p:spPr>
          <a:xfrm flipH="1">
            <a:off x="1835696" y="2420888"/>
            <a:ext cx="3816424" cy="172819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Connecteur droit avec flèche 12"/>
          <p:cNvCxnSpPr/>
          <p:nvPr/>
        </p:nvCxnSpPr>
        <p:spPr>
          <a:xfrm flipH="1">
            <a:off x="1331640" y="4725144"/>
            <a:ext cx="4536504" cy="57606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 name="Connecteur droit avec flèche 14"/>
          <p:cNvCxnSpPr/>
          <p:nvPr/>
        </p:nvCxnSpPr>
        <p:spPr>
          <a:xfrm flipH="1" flipV="1">
            <a:off x="1187624" y="3429000"/>
            <a:ext cx="5472608" cy="15841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171720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908720"/>
            <a:ext cx="4038600" cy="5217443"/>
          </a:xfrm>
        </p:spPr>
        <p:txBody>
          <a:bodyPr>
            <a:normAutofit lnSpcReduction="10000"/>
          </a:bodyPr>
          <a:lstStyle/>
          <a:p>
            <a:pPr marL="0" indent="0">
              <a:buNone/>
            </a:pPr>
            <a:endParaRPr lang="fr-FR" dirty="0"/>
          </a:p>
        </p:txBody>
      </p:sp>
      <p:sp>
        <p:nvSpPr>
          <p:cNvPr id="4" name="Espace réservé du contenu 3"/>
          <p:cNvSpPr>
            <a:spLocks noGrp="1"/>
          </p:cNvSpPr>
          <p:nvPr>
            <p:ph sz="half" idx="2"/>
          </p:nvPr>
        </p:nvSpPr>
        <p:spPr>
          <a:xfrm>
            <a:off x="4648200" y="764704"/>
            <a:ext cx="4038600" cy="5361459"/>
          </a:xfrm>
        </p:spPr>
        <p:txBody>
          <a:bodyPr>
            <a:normAutofit lnSpcReduction="10000"/>
          </a:bodyPr>
          <a:lstStyle/>
          <a:p>
            <a:pPr algn="just" rtl="1"/>
            <a:r>
              <a:rPr lang="ar-SA" dirty="0" smtClean="0"/>
              <a:t>نقرأ قيمة مستوى الدلالة في آخر صف من الجدول المقابل فنجدها </a:t>
            </a:r>
            <a:r>
              <a:rPr lang="fr-FR" dirty="0" smtClean="0"/>
              <a:t>0.350 </a:t>
            </a:r>
            <a:r>
              <a:rPr lang="ar-SA" dirty="0" smtClean="0"/>
              <a:t> وهي قيمة تفوق </a:t>
            </a:r>
            <a:r>
              <a:rPr lang="fr-FR" dirty="0" smtClean="0"/>
              <a:t>0.05</a:t>
            </a:r>
            <a:r>
              <a:rPr lang="ar-SA" dirty="0" smtClean="0"/>
              <a:t>.</a:t>
            </a:r>
          </a:p>
          <a:p>
            <a:pPr algn="just" rtl="1"/>
            <a:r>
              <a:rPr lang="ar-SA" dirty="0" smtClean="0"/>
              <a:t>تكون قاعدة القرار قبول فرضية العدم (عدم وجود فروق) إذا كانت قيمة </a:t>
            </a:r>
            <a:r>
              <a:rPr lang="fr-FR" dirty="0" smtClean="0"/>
              <a:t> </a:t>
            </a:r>
            <a:r>
              <a:rPr lang="fr-FR" dirty="0" err="1" smtClean="0"/>
              <a:t>Sig</a:t>
            </a:r>
            <a:r>
              <a:rPr lang="ar-SA" dirty="0" smtClean="0"/>
              <a:t>أكبر من أو تساوي </a:t>
            </a:r>
            <a:r>
              <a:rPr lang="fr-FR" dirty="0" smtClean="0"/>
              <a:t>0.05</a:t>
            </a:r>
            <a:r>
              <a:rPr lang="ar-SA" dirty="0" smtClean="0"/>
              <a:t> ورفضها إذا كانت أقل من </a:t>
            </a:r>
            <a:r>
              <a:rPr lang="fr-FR" dirty="0" smtClean="0"/>
              <a:t>0.05</a:t>
            </a:r>
            <a:r>
              <a:rPr lang="ar-SA" dirty="0" smtClean="0"/>
              <a:t>.</a:t>
            </a:r>
          </a:p>
          <a:p>
            <a:pPr algn="just" rtl="1"/>
            <a:r>
              <a:rPr lang="ar-SA" dirty="0" smtClean="0"/>
              <a:t>وحيث أن </a:t>
            </a:r>
            <a:r>
              <a:rPr lang="fr-FR" dirty="0" smtClean="0"/>
              <a:t>0.350</a:t>
            </a:r>
            <a:r>
              <a:rPr lang="ar-SA" dirty="0" smtClean="0"/>
              <a:t> أكبر من </a:t>
            </a:r>
            <a:r>
              <a:rPr lang="fr-FR" dirty="0" smtClean="0"/>
              <a:t>0.05</a:t>
            </a:r>
            <a:r>
              <a:rPr lang="ar-SA" dirty="0" smtClean="0"/>
              <a:t> فيستنتج عدم وجود فروق بين الفئتين .</a:t>
            </a: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908720"/>
            <a:ext cx="4032448" cy="3135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Connecteur droit avec flèche 5"/>
          <p:cNvCxnSpPr/>
          <p:nvPr/>
        </p:nvCxnSpPr>
        <p:spPr>
          <a:xfrm flipH="1">
            <a:off x="3635896" y="1844824"/>
            <a:ext cx="2592288" cy="136815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96107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62000"/>
            <a:ext cx="8229600" cy="5486400"/>
          </a:xfrm>
        </p:spPr>
        <p:txBody>
          <a:bodyPr/>
          <a:lstStyle/>
          <a:p>
            <a:pPr algn="just" rtl="1" eaLnBrk="1" hangingPunct="1">
              <a:buFont typeface="Wingdings" pitchFamily="2" charset="2"/>
              <a:buChar char="Ø"/>
            </a:pPr>
            <a:r>
              <a:rPr lang="ar-EG" sz="2500" b="1" dirty="0" smtClean="0">
                <a:latin typeface="Times New Roman" pitchFamily="18" charset="0"/>
                <a:ea typeface="Arial Unicode MS" pitchFamily="34" charset="-128"/>
                <a:cs typeface="Times New Roman" pitchFamily="18" charset="0"/>
              </a:rPr>
              <a:t>فإذا أراد المستخدم أن تكون نتائجه صحيح</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وقابله للاستخدام والتطبيق في </a:t>
            </a:r>
            <a:r>
              <a:rPr lang="ar-EG" sz="2500" b="1" dirty="0" err="1" smtClean="0">
                <a:latin typeface="Times New Roman" pitchFamily="18" charset="0"/>
                <a:ea typeface="Arial Unicode MS" pitchFamily="34" charset="-128"/>
                <a:cs typeface="Times New Roman" pitchFamily="18" charset="0"/>
              </a:rPr>
              <a:t>الحيا</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العام</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بأقل أخطاء ممكن</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فلابد أن يراعى عدة شروط أهمها من وجه</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نظرنا هو اختيار الاختبار الملائم من البرنامج الجاهز المتاح بشرط أن تكون شروط الاختبار متحقق</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a:t>
            </a:r>
          </a:p>
          <a:p>
            <a:pPr algn="just" rtl="1" eaLnBrk="1" hangingPunct="1">
              <a:buFont typeface="Wingdings" pitchFamily="2" charset="2"/>
              <a:buChar char="Ø"/>
            </a:pPr>
            <a:r>
              <a:rPr lang="ar-EG" sz="2500" b="1" dirty="0" smtClean="0">
                <a:latin typeface="Times New Roman" pitchFamily="18" charset="0"/>
                <a:ea typeface="Arial Unicode MS" pitchFamily="34" charset="-128"/>
                <a:cs typeface="Times New Roman" pitchFamily="18" charset="0"/>
              </a:rPr>
              <a:t>ل</a:t>
            </a:r>
            <a:r>
              <a:rPr lang="ar-DZ" sz="2500" b="1" dirty="0" smtClean="0">
                <a:latin typeface="Times New Roman" pitchFamily="18" charset="0"/>
                <a:ea typeface="Arial Unicode MS" pitchFamily="34" charset="-128"/>
                <a:cs typeface="Times New Roman" pitchFamily="18" charset="0"/>
              </a:rPr>
              <a:t>أ</a:t>
            </a:r>
            <a:r>
              <a:rPr lang="ar-EG" sz="2500" b="1" dirty="0" smtClean="0">
                <a:latin typeface="Times New Roman" pitchFamily="18" charset="0"/>
                <a:ea typeface="Arial Unicode MS" pitchFamily="34" charset="-128"/>
                <a:cs typeface="Times New Roman" pitchFamily="18" charset="0"/>
              </a:rPr>
              <a:t>ن الحاسب الآلي والبرامج الجاهزة لا</a:t>
            </a:r>
            <a:r>
              <a:rPr lang="ar-DZ" sz="2500" b="1" dirty="0" smtClean="0">
                <a:latin typeface="Times New Roman" pitchFamily="18" charset="0"/>
                <a:ea typeface="Arial Unicode MS" pitchFamily="34" charset="-128"/>
                <a:cs typeface="Times New Roman" pitchFamily="18" charset="0"/>
              </a:rPr>
              <a:t> </a:t>
            </a:r>
            <a:r>
              <a:rPr lang="ar-EG" sz="2500" b="1" dirty="0" smtClean="0">
                <a:latin typeface="Times New Roman" pitchFamily="18" charset="0"/>
                <a:ea typeface="Arial Unicode MS" pitchFamily="34" charset="-128"/>
                <a:cs typeface="Times New Roman" pitchFamily="18" charset="0"/>
              </a:rPr>
              <a:t>تساعد الباحث في اختيار </a:t>
            </a:r>
            <a:r>
              <a:rPr lang="ar-EG" sz="2500" b="1" dirty="0" err="1" smtClean="0">
                <a:latin typeface="Times New Roman" pitchFamily="18" charset="0"/>
                <a:ea typeface="Arial Unicode MS" pitchFamily="34" charset="-128"/>
                <a:cs typeface="Times New Roman" pitchFamily="18" charset="0"/>
              </a:rPr>
              <a:t>الاخت</a:t>
            </a:r>
            <a:r>
              <a:rPr lang="ar-DZ" sz="2500" b="1" dirty="0" smtClean="0">
                <a:latin typeface="Times New Roman" pitchFamily="18" charset="0"/>
                <a:ea typeface="Arial Unicode MS" pitchFamily="34" charset="-128"/>
                <a:cs typeface="Times New Roman" pitchFamily="18" charset="0"/>
              </a:rPr>
              <a:t>ب</a:t>
            </a:r>
            <a:r>
              <a:rPr lang="ar-EG" sz="2500" b="1" dirty="0" err="1" smtClean="0">
                <a:latin typeface="Times New Roman" pitchFamily="18" charset="0"/>
                <a:ea typeface="Arial Unicode MS" pitchFamily="34" charset="-128"/>
                <a:cs typeface="Times New Roman" pitchFamily="18" charset="0"/>
              </a:rPr>
              <a:t>ار</a:t>
            </a:r>
            <a:r>
              <a:rPr lang="ar-EG" sz="2500" b="1" dirty="0" smtClean="0">
                <a:latin typeface="Times New Roman" pitchFamily="18" charset="0"/>
                <a:ea typeface="Arial Unicode MS" pitchFamily="34" charset="-128"/>
                <a:cs typeface="Times New Roman" pitchFamily="18" charset="0"/>
              </a:rPr>
              <a:t> الملائم </a:t>
            </a:r>
            <a:r>
              <a:rPr lang="ar-EG" sz="2500" b="1" dirty="0" err="1" smtClean="0">
                <a:latin typeface="Times New Roman" pitchFamily="18" charset="0"/>
                <a:ea typeface="Arial Unicode MS" pitchFamily="34" charset="-128"/>
                <a:cs typeface="Times New Roman" pitchFamily="18" charset="0"/>
              </a:rPr>
              <a:t>اتوماتيكيا</a:t>
            </a:r>
            <a:r>
              <a:rPr lang="ar-EG" sz="2500" b="1" dirty="0" smtClean="0">
                <a:latin typeface="Times New Roman" pitchFamily="18" charset="0"/>
                <a:ea typeface="Arial Unicode MS" pitchFamily="34" charset="-128"/>
                <a:cs typeface="Times New Roman" pitchFamily="18" charset="0"/>
              </a:rPr>
              <a:t> بل تترك هذه المشكل</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برمتها للباحث نفسه.</a:t>
            </a:r>
          </a:p>
          <a:p>
            <a:pPr algn="just" rtl="1" eaLnBrk="1" hangingPunct="1">
              <a:buFont typeface="Wingdings" pitchFamily="2" charset="2"/>
              <a:buChar char="Ø"/>
            </a:pPr>
            <a:r>
              <a:rPr lang="ar-EG" sz="2500" b="1" dirty="0" smtClean="0">
                <a:latin typeface="Times New Roman" pitchFamily="18" charset="0"/>
                <a:ea typeface="Arial Unicode MS" pitchFamily="34" charset="-128"/>
                <a:cs typeface="Times New Roman" pitchFamily="18" charset="0"/>
              </a:rPr>
              <a:t>من هنا كانت عمليه التأكد من اختيار الاختبار الملائم وقراءة النتائج وتفسيرها هو شغلنا الشاغل في هذا العمل طالما أن العمليات الحسابية التي تسبق ذلك تتم بدقة وبسرعة مذهل</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a:t>
            </a:r>
          </a:p>
          <a:p>
            <a:pPr algn="just" rtl="1" eaLnBrk="1" hangingPunct="1">
              <a:buFont typeface="Wingdings" pitchFamily="2" charset="2"/>
              <a:buChar char="Ø"/>
            </a:pPr>
            <a:r>
              <a:rPr lang="ar-EG" sz="2500" b="1" dirty="0" smtClean="0">
                <a:latin typeface="Times New Roman" pitchFamily="18" charset="0"/>
                <a:ea typeface="Arial Unicode MS" pitchFamily="34" charset="-128"/>
                <a:cs typeface="Times New Roman" pitchFamily="18" charset="0"/>
              </a:rPr>
              <a:t>إذا انتقلنا للحديث عن الشروط اللازمة لتطبيق الاختبار سنجد أن جزء منها له علاقة بنوع المتغير ووحدة القياس ومنها ما هو متعلق بالتوزيع الاحتمالي للمجتمع المسحوب منه العين</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ومنها ما هو متعلق بالاستقلال.</a:t>
            </a:r>
            <a:endParaRPr lang="en-US" sz="2500" b="1" dirty="0" smtClean="0">
              <a:latin typeface="Times New Roman" pitchFamily="18" charset="0"/>
              <a:ea typeface="Arial Unicode MS" pitchFamily="34" charset="-128"/>
              <a:cs typeface="Times New Roman" pitchFamily="18" charset="0"/>
            </a:endParaRPr>
          </a:p>
        </p:txBody>
      </p:sp>
      <p:sp>
        <p:nvSpPr>
          <p:cNvPr id="3" name="Slide Number Placeholder 2"/>
          <p:cNvSpPr>
            <a:spLocks noGrp="1"/>
          </p:cNvSpPr>
          <p:nvPr>
            <p:ph type="sldNum" sz="quarter" idx="12"/>
          </p:nvPr>
        </p:nvSpPr>
        <p:spPr/>
        <p:txBody>
          <a:bodyPr/>
          <a:lstStyle/>
          <a:p>
            <a:pPr>
              <a:defRPr/>
            </a:pPr>
            <a:fld id="{E1CB481B-BE82-4F64-AD48-56127B2581E9}" type="slidenum">
              <a:rPr lang="en-US"/>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عنصر نائب للمحتوى 2"/>
          <p:cNvSpPr>
            <a:spLocks noGrp="1"/>
          </p:cNvSpPr>
          <p:nvPr>
            <p:ph idx="4294967295"/>
          </p:nvPr>
        </p:nvSpPr>
        <p:spPr>
          <a:xfrm>
            <a:off x="611188" y="1341438"/>
            <a:ext cx="8229600" cy="5821362"/>
          </a:xfrm>
        </p:spPr>
        <p:txBody>
          <a:bodyPr/>
          <a:lstStyle/>
          <a:p>
            <a:pPr algn="just" rtl="1"/>
            <a:r>
              <a:rPr lang="ar-SA" dirty="0"/>
              <a:t>تحليل التباين الأحادي يركز على دراسة تأثير عامل واحد له عدة مستويات وعند كل مستوى تكرر التجربة عدد من المرات. </a:t>
            </a:r>
          </a:p>
          <a:p>
            <a:pPr algn="just" rtl="1"/>
            <a:r>
              <a:rPr lang="ar-SA" b="1" dirty="0">
                <a:solidFill>
                  <a:srgbClr val="FF0000"/>
                </a:solidFill>
              </a:rPr>
              <a:t>مثال: </a:t>
            </a:r>
            <a:r>
              <a:rPr lang="ar-SA" dirty="0"/>
              <a:t>اختبار ما إذا كان هناك فروق بين ثلاثة أساليب للإنتاج ويكون المطلوب هو معرفة ما إذا كانت هذه الأساليب الثلاثة لها تأثيرات متساوية على حجم الإنتاج أم لا.</a:t>
            </a:r>
          </a:p>
          <a:p>
            <a:pPr algn="just" rtl="1"/>
            <a:r>
              <a:rPr lang="ar-SA" b="1" dirty="0">
                <a:solidFill>
                  <a:srgbClr val="FF0000"/>
                </a:solidFill>
              </a:rPr>
              <a:t>وبالتالي فالانحراف الكلي المشاهد ينقسم لمركبتين:</a:t>
            </a:r>
          </a:p>
          <a:p>
            <a:pPr algn="just" rtl="1">
              <a:buFont typeface="Calibri" pitchFamily="34" charset="0"/>
              <a:buAutoNum type="arabicPeriod"/>
            </a:pPr>
            <a:r>
              <a:rPr lang="ar-SA" b="1" dirty="0"/>
              <a:t>الأولى ناتجة عن تأثير العامل (</a:t>
            </a:r>
            <a:r>
              <a:rPr lang="en-US" b="1" dirty="0"/>
              <a:t>factor or treatment</a:t>
            </a:r>
            <a:r>
              <a:rPr lang="ar-SA" b="1" dirty="0"/>
              <a:t>) (أسلوب الإنتاج)</a:t>
            </a:r>
          </a:p>
          <a:p>
            <a:pPr algn="just" rtl="1">
              <a:buFont typeface="Calibri" pitchFamily="34" charset="0"/>
              <a:buAutoNum type="arabicPeriod"/>
            </a:pPr>
            <a:r>
              <a:rPr lang="ar-SA" b="1" dirty="0"/>
              <a:t>الثانية ناتجة عن الخطأ التجريبي</a:t>
            </a:r>
            <a:r>
              <a:rPr lang="ar-SA" dirty="0"/>
              <a:t>.</a:t>
            </a:r>
          </a:p>
        </p:txBody>
      </p:sp>
      <p:sp>
        <p:nvSpPr>
          <p:cNvPr id="3" name="عنصر نائب لرقم الشريحة 2"/>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08D6019D-82B7-4AA5-B7DD-CB8A0E726110}" type="slidenum">
              <a:rPr lang="ar-SA" sz="1200">
                <a:solidFill>
                  <a:schemeClr val="tx1">
                    <a:tint val="75000"/>
                  </a:schemeClr>
                </a:solidFill>
                <a:latin typeface="+mn-lt"/>
                <a:cs typeface="+mn-cs"/>
              </a:rPr>
              <a:pPr rtl="1" fontAlgn="auto">
                <a:spcBef>
                  <a:spcPts val="0"/>
                </a:spcBef>
                <a:spcAft>
                  <a:spcPts val="0"/>
                </a:spcAft>
                <a:defRPr/>
              </a:pPr>
              <a:t>70</a:t>
            </a:fld>
            <a:endParaRPr lang="ar-SA" sz="1200">
              <a:solidFill>
                <a:schemeClr val="tx1">
                  <a:tint val="75000"/>
                </a:schemeClr>
              </a:solidFill>
              <a:latin typeface="+mn-lt"/>
              <a:cs typeface="+mn-cs"/>
            </a:endParaRPr>
          </a:p>
        </p:txBody>
      </p:sp>
      <p:sp>
        <p:nvSpPr>
          <p:cNvPr id="2" name="عنوان 1"/>
          <p:cNvSpPr>
            <a:spLocks/>
          </p:cNvSpPr>
          <p:nvPr/>
        </p:nvSpPr>
        <p:spPr bwMode="auto">
          <a:xfrm>
            <a:off x="395288" y="53975"/>
            <a:ext cx="8229600" cy="1143000"/>
          </a:xfrm>
          <a:prstGeom prst="rect">
            <a:avLst/>
          </a:prstGeom>
          <a:noFill/>
          <a:ln w="9525">
            <a:noFill/>
            <a:miter lim="800000"/>
            <a:headEnd/>
            <a:tailEnd/>
          </a:ln>
        </p:spPr>
        <p:txBody>
          <a:bodyPr anchor="ctr"/>
          <a:lstStyle/>
          <a:p>
            <a:pPr algn="ctr" rtl="1"/>
            <a:r>
              <a:rPr lang="ar-SA" sz="4000" b="1" dirty="0">
                <a:solidFill>
                  <a:srgbClr val="0070C0"/>
                </a:solidFill>
              </a:rPr>
              <a:t>تحليل التباين  </a:t>
            </a:r>
            <a:br>
              <a:rPr lang="ar-SA" sz="4000" b="1" dirty="0">
                <a:solidFill>
                  <a:srgbClr val="0070C0"/>
                </a:solidFill>
              </a:rPr>
            </a:br>
            <a:r>
              <a:rPr lang="en-US" sz="4000" b="1" dirty="0">
                <a:solidFill>
                  <a:srgbClr val="FF3300"/>
                </a:solidFill>
              </a:rPr>
              <a:t>A</a:t>
            </a:r>
            <a:r>
              <a:rPr lang="en-US" sz="4000" b="1" dirty="0">
                <a:solidFill>
                  <a:srgbClr val="0070C0"/>
                </a:solidFill>
              </a:rPr>
              <a:t>nalysis </a:t>
            </a:r>
            <a:r>
              <a:rPr lang="en-US" sz="4000" b="1" dirty="0">
                <a:solidFill>
                  <a:srgbClr val="FF3300"/>
                </a:solidFill>
              </a:rPr>
              <a:t>O</a:t>
            </a:r>
            <a:r>
              <a:rPr lang="en-US" sz="4000" b="1" dirty="0">
                <a:solidFill>
                  <a:srgbClr val="0070C0"/>
                </a:solidFill>
              </a:rPr>
              <a:t>f </a:t>
            </a:r>
            <a:r>
              <a:rPr lang="en-US" sz="4000" b="1" dirty="0" err="1">
                <a:solidFill>
                  <a:srgbClr val="FF3300"/>
                </a:solidFill>
              </a:rPr>
              <a:t>VA</a:t>
            </a:r>
            <a:r>
              <a:rPr lang="en-US" sz="4000" b="1" dirty="0" err="1">
                <a:solidFill>
                  <a:srgbClr val="0070C0"/>
                </a:solidFill>
              </a:rPr>
              <a:t>riance</a:t>
            </a:r>
            <a:r>
              <a:rPr lang="en-US" sz="4000" b="1" dirty="0">
                <a:solidFill>
                  <a:srgbClr val="0070C0"/>
                </a:solidFill>
              </a:rPr>
              <a:t> ANOVA</a:t>
            </a:r>
            <a:endParaRPr lang="ar-SA" sz="4000" b="1" dirty="0">
              <a:solidFill>
                <a:srgbClr val="0070C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عنوان 1"/>
          <p:cNvSpPr>
            <a:spLocks noGrp="1"/>
          </p:cNvSpPr>
          <p:nvPr>
            <p:ph type="title" idx="4294967295"/>
          </p:nvPr>
        </p:nvSpPr>
        <p:spPr>
          <a:xfrm>
            <a:off x="457200" y="274638"/>
            <a:ext cx="8229600" cy="411162"/>
          </a:xfrm>
        </p:spPr>
        <p:txBody>
          <a:bodyPr>
            <a:normAutofit fontScale="90000"/>
          </a:bodyPr>
          <a:lstStyle/>
          <a:p>
            <a:pPr rtl="1"/>
            <a:r>
              <a:rPr lang="ar-SA" b="1" dirty="0">
                <a:solidFill>
                  <a:srgbClr val="FF0000"/>
                </a:solidFill>
              </a:rPr>
              <a:t>مثال4 عملي بالتطبيق على </a:t>
            </a:r>
            <a:r>
              <a:rPr lang="en-US" b="1" dirty="0">
                <a:solidFill>
                  <a:srgbClr val="FF0000"/>
                </a:solidFill>
              </a:rPr>
              <a:t>SPSS</a:t>
            </a:r>
            <a:endParaRPr lang="ar-SA" dirty="0"/>
          </a:p>
        </p:txBody>
      </p:sp>
      <p:sp>
        <p:nvSpPr>
          <p:cNvPr id="108547" name="عنصر نائب للمحتوى 2"/>
          <p:cNvSpPr>
            <a:spLocks noGrp="1"/>
          </p:cNvSpPr>
          <p:nvPr>
            <p:ph idx="4294967295"/>
          </p:nvPr>
        </p:nvSpPr>
        <p:spPr>
          <a:xfrm>
            <a:off x="457200" y="762000"/>
            <a:ext cx="8229600" cy="6096000"/>
          </a:xfrm>
        </p:spPr>
        <p:txBody>
          <a:bodyPr/>
          <a:lstStyle/>
          <a:p>
            <a:pPr algn="just" rtl="1"/>
            <a:r>
              <a:rPr lang="ar-SA" sz="2800" dirty="0"/>
              <a:t>ملف البيانات 4 عبارة عن درجات مجموعة من الطلبة تم تدريسهم مساق الرياضيات بثلاثة طرق مختلفة وهي: </a:t>
            </a:r>
            <a:r>
              <a:rPr lang="en-US" sz="2800" dirty="0"/>
              <a:t>M1</a:t>
            </a:r>
            <a:r>
              <a:rPr lang="ar-SA" sz="2800" dirty="0"/>
              <a:t>، </a:t>
            </a:r>
            <a:r>
              <a:rPr lang="en-US" sz="2800" dirty="0"/>
              <a:t>M2</a:t>
            </a:r>
            <a:r>
              <a:rPr lang="ar-SA" sz="2800" dirty="0"/>
              <a:t>، </a:t>
            </a:r>
            <a:r>
              <a:rPr lang="en-US" sz="2800" dirty="0"/>
              <a:t>M3</a:t>
            </a:r>
            <a:r>
              <a:rPr lang="ar-SA" sz="2800" dirty="0"/>
              <a:t>، هل هناك فرق بين الطرق التدريس الثلاثة في تحصيل الطلاب ؟ عند مستوى دلالة (0.05) </a:t>
            </a:r>
          </a:p>
          <a:p>
            <a:pPr algn="just" rtl="1"/>
            <a:r>
              <a:rPr lang="pt-BR" sz="2800" b="1" dirty="0"/>
              <a:t>H0: μ1= μ2= μ3</a:t>
            </a:r>
          </a:p>
          <a:p>
            <a:pPr algn="just" rtl="1"/>
            <a:r>
              <a:rPr lang="en-US" sz="2800" b="1" dirty="0"/>
              <a:t>H1: At least one mean is different</a:t>
            </a:r>
            <a:endParaRPr lang="ar-SA" sz="2800" dirty="0"/>
          </a:p>
          <a:p>
            <a:pPr algn="just" rtl="1"/>
            <a:r>
              <a:rPr lang="ar-SA" sz="2800" dirty="0"/>
              <a:t>من خلال النتائج يلاحظ أن قيمة </a:t>
            </a:r>
            <a:r>
              <a:rPr lang="en-US" sz="2800" dirty="0"/>
              <a:t>F</a:t>
            </a:r>
            <a:r>
              <a:rPr lang="ar-SA" sz="2800" dirty="0"/>
              <a:t> معنوية إحصائيا (</a:t>
            </a:r>
            <a:r>
              <a:rPr lang="en-US" sz="2800" dirty="0"/>
              <a:t>sig = 0.014</a:t>
            </a:r>
            <a:r>
              <a:rPr lang="ar-SA" sz="2800" dirty="0"/>
              <a:t>) وهي اقل من 0.05 وبالتالي نرفض الفرضية الصفرية ولمعرفة أي طرق التدريس التي كانت أفضل يتم استخدام اختبار </a:t>
            </a:r>
            <a:r>
              <a:rPr lang="ar-SA" sz="2800" dirty="0" err="1"/>
              <a:t>بنفروني</a:t>
            </a:r>
            <a:r>
              <a:rPr lang="ar-SA" sz="2800" dirty="0"/>
              <a:t> </a:t>
            </a:r>
            <a:r>
              <a:rPr lang="ar-SA" sz="2800" dirty="0" err="1"/>
              <a:t>او</a:t>
            </a:r>
            <a:r>
              <a:rPr lang="ar-SA" sz="2800" dirty="0"/>
              <a:t> </a:t>
            </a:r>
            <a:r>
              <a:rPr lang="ar-SA" sz="2800" dirty="0" err="1"/>
              <a:t>شيفيه</a:t>
            </a:r>
            <a:r>
              <a:rPr lang="ar-SA" sz="2800" dirty="0"/>
              <a:t> من </a:t>
            </a:r>
            <a:r>
              <a:rPr lang="en-US" sz="2800" dirty="0"/>
              <a:t>post-hoc</a:t>
            </a:r>
            <a:r>
              <a:rPr lang="ar-SA" sz="2800" dirty="0"/>
              <a:t> كما يلي:</a:t>
            </a:r>
          </a:p>
          <a:p>
            <a:pPr algn="just" rtl="1"/>
            <a:r>
              <a:rPr lang="ar-SA" sz="2800" dirty="0"/>
              <a:t>يلاحظ أن الفرق كان بين الطريقة الثانية والثالثة حيث أن قيمة </a:t>
            </a:r>
            <a:r>
              <a:rPr lang="en-US" sz="2800" dirty="0"/>
              <a:t>Sig</a:t>
            </a:r>
            <a:r>
              <a:rPr lang="ar-SA" sz="2800" dirty="0"/>
              <a:t> بلغت 0.018 وهي معنوية ويتضح أن الطريقة الثالثة في التدريس هي الأفضل (وضح لماذا )</a:t>
            </a:r>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87A61F98-6B57-40B2-89B8-B1535B8ECC1C}" type="slidenum">
              <a:rPr lang="ar-SA" sz="1200">
                <a:solidFill>
                  <a:schemeClr val="tx1">
                    <a:tint val="75000"/>
                  </a:schemeClr>
                </a:solidFill>
                <a:latin typeface="+mn-lt"/>
                <a:cs typeface="+mn-cs"/>
              </a:rPr>
              <a:pPr rtl="1" fontAlgn="auto">
                <a:spcBef>
                  <a:spcPts val="0"/>
                </a:spcBef>
                <a:spcAft>
                  <a:spcPts val="0"/>
                </a:spcAft>
                <a:defRPr/>
              </a:pPr>
              <a:t>71</a:t>
            </a:fld>
            <a:endParaRPr lang="ar-SA" sz="1200">
              <a:solidFill>
                <a:schemeClr val="tx1">
                  <a:tint val="75000"/>
                </a:schemeClr>
              </a:solidFill>
              <a:latin typeface="+mn-lt"/>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5A488304-DCBE-4C6F-939C-DD103CA24FFB}" type="slidenum">
              <a:rPr lang="ar-SA" sz="1200">
                <a:solidFill>
                  <a:schemeClr val="tx1">
                    <a:tint val="75000"/>
                  </a:schemeClr>
                </a:solidFill>
                <a:latin typeface="+mn-lt"/>
                <a:cs typeface="+mn-cs"/>
              </a:rPr>
              <a:pPr rtl="1" fontAlgn="auto">
                <a:spcBef>
                  <a:spcPts val="0"/>
                </a:spcBef>
                <a:spcAft>
                  <a:spcPts val="0"/>
                </a:spcAft>
                <a:defRPr/>
              </a:pPr>
              <a:t>72</a:t>
            </a:fld>
            <a:endParaRPr lang="ar-SA" sz="1200">
              <a:solidFill>
                <a:schemeClr val="tx1">
                  <a:tint val="75000"/>
                </a:schemeClr>
              </a:solidFill>
              <a:latin typeface="+mn-lt"/>
              <a:cs typeface="+mn-cs"/>
            </a:endParaRPr>
          </a:p>
        </p:txBody>
      </p:sp>
      <p:pic>
        <p:nvPicPr>
          <p:cNvPr id="110595" name="Picture 4"/>
          <p:cNvPicPr>
            <a:picLocks noChangeAspect="1" noChangeArrowheads="1"/>
          </p:cNvPicPr>
          <p:nvPr/>
        </p:nvPicPr>
        <p:blipFill>
          <a:blip r:embed="rId3"/>
          <a:srcRect/>
          <a:stretch>
            <a:fillRect/>
          </a:stretch>
        </p:blipFill>
        <p:spPr bwMode="auto">
          <a:xfrm>
            <a:off x="609600" y="4191000"/>
            <a:ext cx="8272463" cy="2409825"/>
          </a:xfrm>
          <a:prstGeom prst="rect">
            <a:avLst/>
          </a:prstGeom>
          <a:noFill/>
          <a:ln w="9525">
            <a:noFill/>
            <a:miter lim="800000"/>
            <a:headEnd/>
            <a:tailEnd/>
          </a:ln>
        </p:spPr>
      </p:pic>
      <p:pic>
        <p:nvPicPr>
          <p:cNvPr id="110596" name="Picture 6"/>
          <p:cNvPicPr>
            <a:picLocks noChangeAspect="1" noChangeArrowheads="1"/>
          </p:cNvPicPr>
          <p:nvPr/>
        </p:nvPicPr>
        <p:blipFill>
          <a:blip r:embed="rId4"/>
          <a:srcRect/>
          <a:stretch>
            <a:fillRect/>
          </a:stretch>
        </p:blipFill>
        <p:spPr bwMode="auto">
          <a:xfrm>
            <a:off x="0" y="0"/>
            <a:ext cx="8915400" cy="2155825"/>
          </a:xfrm>
          <a:prstGeom prst="rect">
            <a:avLst/>
          </a:prstGeom>
          <a:noFill/>
          <a:ln w="9525">
            <a:noFill/>
            <a:miter lim="800000"/>
            <a:headEnd/>
            <a:tailEnd/>
          </a:ln>
        </p:spPr>
      </p:pic>
      <p:pic>
        <p:nvPicPr>
          <p:cNvPr id="110597" name="Picture 8"/>
          <p:cNvPicPr>
            <a:picLocks noChangeAspect="1" noChangeArrowheads="1"/>
          </p:cNvPicPr>
          <p:nvPr/>
        </p:nvPicPr>
        <p:blipFill>
          <a:blip r:embed="rId5"/>
          <a:srcRect/>
          <a:stretch>
            <a:fillRect/>
          </a:stretch>
        </p:blipFill>
        <p:spPr bwMode="auto">
          <a:xfrm>
            <a:off x="1143000" y="2286000"/>
            <a:ext cx="6024563" cy="195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73887640-F2DB-42D5-95D5-B32D214ACA0E}" type="slidenum">
              <a:rPr lang="ar-SA" sz="1200">
                <a:solidFill>
                  <a:schemeClr val="tx1">
                    <a:tint val="75000"/>
                  </a:schemeClr>
                </a:solidFill>
                <a:latin typeface="+mn-lt"/>
                <a:cs typeface="+mn-cs"/>
              </a:rPr>
              <a:pPr rtl="1" fontAlgn="auto">
                <a:spcBef>
                  <a:spcPts val="0"/>
                </a:spcBef>
                <a:spcAft>
                  <a:spcPts val="0"/>
                </a:spcAft>
                <a:defRPr/>
              </a:pPr>
              <a:t>73</a:t>
            </a:fld>
            <a:endParaRPr lang="ar-SA" sz="1200">
              <a:solidFill>
                <a:schemeClr val="tx1">
                  <a:tint val="75000"/>
                </a:schemeClr>
              </a:solidFill>
              <a:latin typeface="+mn-lt"/>
              <a:cs typeface="+mn-cs"/>
            </a:endParaRPr>
          </a:p>
        </p:txBody>
      </p:sp>
      <p:pic>
        <p:nvPicPr>
          <p:cNvPr id="112643" name="Picture 2"/>
          <p:cNvPicPr>
            <a:picLocks noChangeAspect="1" noChangeArrowheads="1"/>
          </p:cNvPicPr>
          <p:nvPr/>
        </p:nvPicPr>
        <p:blipFill>
          <a:blip r:embed="rId3"/>
          <a:srcRect/>
          <a:stretch>
            <a:fillRect/>
          </a:stretch>
        </p:blipFill>
        <p:spPr bwMode="auto">
          <a:xfrm>
            <a:off x="228600" y="1219200"/>
            <a:ext cx="8661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lvl="0" algn="r" rtl="1"/>
            <a:r>
              <a:rPr lang="ar-DZ" sz="2800" b="1" dirty="0" smtClean="0">
                <a:solidFill>
                  <a:prstClr val="black"/>
                </a:solidFill>
              </a:rPr>
              <a:t>هام</a:t>
            </a:r>
            <a:endParaRPr lang="ar-SA" sz="2800" b="1" dirty="0">
              <a:solidFill>
                <a:prstClr val="black"/>
              </a:solidFill>
            </a:endParaRPr>
          </a:p>
          <a:p>
            <a:pPr marL="0" lvl="0" indent="0" algn="r" rtl="1">
              <a:buNone/>
            </a:pPr>
            <a:r>
              <a:rPr lang="ar-DZ" sz="2800" dirty="0" smtClean="0">
                <a:solidFill>
                  <a:prstClr val="black"/>
                </a:solidFill>
              </a:rPr>
              <a:t>و</a:t>
            </a:r>
            <a:r>
              <a:rPr lang="ar-SA" sz="2800" dirty="0" smtClean="0">
                <a:solidFill>
                  <a:prstClr val="black"/>
                </a:solidFill>
              </a:rPr>
              <a:t>يستخدم </a:t>
            </a:r>
            <a:r>
              <a:rPr lang="ar-SA" sz="2800" b="1" dirty="0" smtClean="0">
                <a:solidFill>
                  <a:srgbClr val="00B050"/>
                </a:solidFill>
              </a:rPr>
              <a:t>اختبار تحليل التباين الأحادي</a:t>
            </a:r>
            <a:r>
              <a:rPr lang="ar-SA" sz="2800" dirty="0" smtClean="0">
                <a:solidFill>
                  <a:prstClr val="black"/>
                </a:solidFill>
              </a:rPr>
              <a:t> لمقارنة متوسطات أكثر من </a:t>
            </a:r>
            <a:r>
              <a:rPr lang="ar-SA" sz="2800" dirty="0">
                <a:solidFill>
                  <a:prstClr val="black"/>
                </a:solidFill>
              </a:rPr>
              <a:t>عينتين مستقلين في ضوء متغير تابع.</a:t>
            </a:r>
          </a:p>
          <a:p>
            <a:pPr marL="0" lvl="0" indent="0" algn="r" rtl="1">
              <a:buNone/>
            </a:pPr>
            <a:r>
              <a:rPr lang="ar-SA" sz="2800" dirty="0">
                <a:solidFill>
                  <a:prstClr val="black"/>
                </a:solidFill>
              </a:rPr>
              <a:t>    عندما يتم اختبار </a:t>
            </a:r>
            <a:r>
              <a:rPr lang="ar-SA" sz="2800" dirty="0" smtClean="0">
                <a:solidFill>
                  <a:prstClr val="black"/>
                </a:solidFill>
              </a:rPr>
              <a:t>العينات المستقلة ويتضح </a:t>
            </a:r>
            <a:r>
              <a:rPr lang="ar-SA" sz="2800" dirty="0">
                <a:solidFill>
                  <a:prstClr val="black"/>
                </a:solidFill>
              </a:rPr>
              <a:t>بأن </a:t>
            </a:r>
            <a:r>
              <a:rPr lang="ar-SA" sz="2800" dirty="0" smtClean="0">
                <a:solidFill>
                  <a:prstClr val="black"/>
                </a:solidFill>
              </a:rPr>
              <a:t>إحدى العينات على الأقل لا تتبع </a:t>
            </a:r>
            <a:r>
              <a:rPr lang="ar-SA" sz="2800" dirty="0">
                <a:solidFill>
                  <a:prstClr val="black"/>
                </a:solidFill>
              </a:rPr>
              <a:t>التوزيع الطبيعي فإنه يلجأ إلى اختبار </a:t>
            </a:r>
            <a:r>
              <a:rPr lang="ar-SA" sz="2800" dirty="0" err="1" smtClean="0">
                <a:solidFill>
                  <a:prstClr val="black"/>
                </a:solidFill>
              </a:rPr>
              <a:t>كروسكال</a:t>
            </a:r>
            <a:r>
              <a:rPr lang="ar-SA" sz="2800" dirty="0" smtClean="0">
                <a:solidFill>
                  <a:prstClr val="black"/>
                </a:solidFill>
              </a:rPr>
              <a:t> </a:t>
            </a:r>
            <a:r>
              <a:rPr lang="ar-SA" sz="2800" dirty="0" err="1" smtClean="0">
                <a:solidFill>
                  <a:prstClr val="black"/>
                </a:solidFill>
              </a:rPr>
              <a:t>واليز</a:t>
            </a:r>
            <a:r>
              <a:rPr lang="fr-FR" sz="2800" dirty="0" smtClean="0">
                <a:solidFill>
                  <a:prstClr val="black"/>
                </a:solidFill>
              </a:rPr>
              <a:t> </a:t>
            </a:r>
            <a:r>
              <a:rPr lang="fr-FR" sz="2800" dirty="0" err="1" smtClean="0">
                <a:solidFill>
                  <a:prstClr val="black"/>
                </a:solidFill>
              </a:rPr>
              <a:t>kruskal</a:t>
            </a:r>
            <a:r>
              <a:rPr lang="fr-FR" sz="2800" dirty="0" smtClean="0">
                <a:solidFill>
                  <a:prstClr val="black"/>
                </a:solidFill>
              </a:rPr>
              <a:t>-Wallis</a:t>
            </a:r>
            <a:r>
              <a:rPr lang="ar-SA" sz="2800" dirty="0" smtClean="0">
                <a:solidFill>
                  <a:prstClr val="black"/>
                </a:solidFill>
              </a:rPr>
              <a:t>، </a:t>
            </a:r>
            <a:r>
              <a:rPr lang="ar-SA" sz="2800" dirty="0">
                <a:solidFill>
                  <a:prstClr val="black"/>
                </a:solidFill>
              </a:rPr>
              <a:t>وهو اختبار بديل لاختبار </a:t>
            </a:r>
            <a:r>
              <a:rPr lang="fr-FR" sz="2800" dirty="0" smtClean="0">
                <a:solidFill>
                  <a:prstClr val="black"/>
                </a:solidFill>
              </a:rPr>
              <a:t> ANOVA</a:t>
            </a:r>
            <a:r>
              <a:rPr lang="ar-SA" sz="2800" dirty="0" smtClean="0">
                <a:solidFill>
                  <a:prstClr val="black"/>
                </a:solidFill>
              </a:rPr>
              <a:t>في </a:t>
            </a:r>
            <a:r>
              <a:rPr lang="ar-SA" sz="2800" dirty="0">
                <a:solidFill>
                  <a:prstClr val="black"/>
                </a:solidFill>
              </a:rPr>
              <a:t>حالة البيانات تتبع التوزيع الطبيعي.</a:t>
            </a:r>
          </a:p>
          <a:p>
            <a:pPr marL="0" lvl="0" indent="0" algn="r" rtl="1">
              <a:buNone/>
            </a:pPr>
            <a:r>
              <a:rPr lang="ar-SA" sz="2800" dirty="0">
                <a:solidFill>
                  <a:prstClr val="black"/>
                </a:solidFill>
              </a:rPr>
              <a:t>لإجراء </a:t>
            </a:r>
            <a:r>
              <a:rPr lang="ar-SA" sz="2800" dirty="0" smtClean="0">
                <a:solidFill>
                  <a:prstClr val="black"/>
                </a:solidFill>
              </a:rPr>
              <a:t>اختبار </a:t>
            </a:r>
            <a:r>
              <a:rPr lang="ar-SA" sz="2800" dirty="0" err="1" smtClean="0">
                <a:solidFill>
                  <a:prstClr val="black"/>
                </a:solidFill>
              </a:rPr>
              <a:t>كروسكال</a:t>
            </a:r>
            <a:r>
              <a:rPr lang="ar-SA" sz="2800" dirty="0" smtClean="0">
                <a:solidFill>
                  <a:prstClr val="black"/>
                </a:solidFill>
              </a:rPr>
              <a:t> </a:t>
            </a:r>
            <a:r>
              <a:rPr lang="ar-SA" sz="2800" dirty="0" err="1" smtClean="0">
                <a:solidFill>
                  <a:prstClr val="black"/>
                </a:solidFill>
              </a:rPr>
              <a:t>واليز</a:t>
            </a:r>
            <a:r>
              <a:rPr lang="ar-SA" sz="2800" dirty="0" smtClean="0">
                <a:solidFill>
                  <a:prstClr val="black"/>
                </a:solidFill>
              </a:rPr>
              <a:t> نتبع </a:t>
            </a:r>
            <a:r>
              <a:rPr lang="ar-SA" sz="2800" dirty="0">
                <a:solidFill>
                  <a:prstClr val="black"/>
                </a:solidFill>
              </a:rPr>
              <a:t>الخطوات التالية:</a:t>
            </a:r>
          </a:p>
          <a:p>
            <a:pPr lvl="0" algn="r" rtl="1">
              <a:buFontTx/>
              <a:buChar char="-"/>
            </a:pPr>
            <a:r>
              <a:rPr lang="ar-SA" sz="2800" dirty="0">
                <a:solidFill>
                  <a:prstClr val="black"/>
                </a:solidFill>
              </a:rPr>
              <a:t>بعد إجراء اختبار التوزيع الطبيعي </a:t>
            </a:r>
            <a:r>
              <a:rPr lang="ar-SA" sz="2800" dirty="0" smtClean="0">
                <a:solidFill>
                  <a:prstClr val="black"/>
                </a:solidFill>
              </a:rPr>
              <a:t>للعينات المستقلة والتأكد </a:t>
            </a:r>
            <a:r>
              <a:rPr lang="ar-SA" sz="2800" dirty="0">
                <a:solidFill>
                  <a:prstClr val="black"/>
                </a:solidFill>
              </a:rPr>
              <a:t>من أن البيانات في </a:t>
            </a:r>
            <a:r>
              <a:rPr lang="ar-SA" sz="2800" dirty="0" smtClean="0">
                <a:solidFill>
                  <a:prstClr val="black"/>
                </a:solidFill>
              </a:rPr>
              <a:t>إحدى  العينات  على الأقل لا </a:t>
            </a:r>
            <a:r>
              <a:rPr lang="ar-SA" sz="2800" dirty="0">
                <a:solidFill>
                  <a:prstClr val="black"/>
                </a:solidFill>
              </a:rPr>
              <a:t>تتبع التوزيع الطبيعي كما هو في المثال </a:t>
            </a:r>
            <a:r>
              <a:rPr lang="ar-SA" sz="2800" dirty="0" smtClean="0">
                <a:solidFill>
                  <a:prstClr val="black"/>
                </a:solidFill>
              </a:rPr>
              <a:t>الموالي:</a:t>
            </a:r>
            <a:endParaRPr lang="ar-SA" sz="2800" dirty="0">
              <a:solidFill>
                <a:prstClr val="black"/>
              </a:solidFill>
            </a:endParaRPr>
          </a:p>
          <a:p>
            <a:pPr marL="0" indent="0" algn="r" rtl="1">
              <a:buNone/>
            </a:pPr>
            <a:endParaRPr lang="fr-FR" dirty="0"/>
          </a:p>
        </p:txBody>
      </p:sp>
    </p:spTree>
    <p:extLst>
      <p:ext uri="{BB962C8B-B14F-4D97-AF65-F5344CB8AC3E}">
        <p14:creationId xmlns:p14="http://schemas.microsoft.com/office/powerpoint/2010/main" xmlns="" val="20130180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764704"/>
            <a:ext cx="4402832" cy="5361459"/>
          </a:xfrm>
        </p:spPr>
        <p:txBody>
          <a:bodyPr>
            <a:normAutofit fontScale="92500" lnSpcReduction="10000"/>
          </a:bodyPr>
          <a:lstStyle/>
          <a:p>
            <a:pPr marL="0" indent="0">
              <a:buNone/>
            </a:pPr>
            <a:endParaRPr lang="fr-FR" dirty="0"/>
          </a:p>
        </p:txBody>
      </p:sp>
      <p:sp>
        <p:nvSpPr>
          <p:cNvPr id="4" name="Espace réservé du contenu 3"/>
          <p:cNvSpPr>
            <a:spLocks noGrp="1"/>
          </p:cNvSpPr>
          <p:nvPr>
            <p:ph sz="half" idx="2"/>
          </p:nvPr>
        </p:nvSpPr>
        <p:spPr>
          <a:xfrm>
            <a:off x="4860032" y="764704"/>
            <a:ext cx="3826767" cy="5361459"/>
          </a:xfrm>
        </p:spPr>
        <p:txBody>
          <a:bodyPr>
            <a:normAutofit fontScale="92500" lnSpcReduction="10000"/>
          </a:bodyPr>
          <a:lstStyle/>
          <a:p>
            <a:pPr algn="just" rtl="1"/>
            <a:r>
              <a:rPr lang="ar-SA" dirty="0" smtClean="0"/>
              <a:t>تشير النتائج في الجدول المقابل إلى ما يلي:</a:t>
            </a:r>
          </a:p>
          <a:p>
            <a:pPr algn="just" rtl="1"/>
            <a:r>
              <a:rPr lang="ar-SA" dirty="0" smtClean="0"/>
              <a:t>حسب اختبار </a:t>
            </a:r>
            <a:r>
              <a:rPr lang="ar-SA" dirty="0" err="1" smtClean="0"/>
              <a:t>كولموغروف</a:t>
            </a:r>
            <a:r>
              <a:rPr lang="ar-SA" dirty="0" smtClean="0"/>
              <a:t> سمير نوف  وحسب الفئة الثالثة (جامعي) فإن قيمة مستوى الدلالة هي </a:t>
            </a:r>
            <a:r>
              <a:rPr lang="fr-FR" dirty="0" smtClean="0"/>
              <a:t>0.019 </a:t>
            </a:r>
            <a:r>
              <a:rPr lang="ar-SA" dirty="0" smtClean="0"/>
              <a:t> وهي قيمة أقل من </a:t>
            </a:r>
            <a:r>
              <a:rPr lang="fr-FR" dirty="0" smtClean="0"/>
              <a:t>0.05</a:t>
            </a:r>
            <a:r>
              <a:rPr lang="ar-SA" dirty="0" smtClean="0"/>
              <a:t> مما يؤكد على عدم اتباع البيانات للتوزيع الطبيعي، وبما أن عدد الفئات هنا أكبر من </a:t>
            </a:r>
            <a:r>
              <a:rPr lang="fr-FR" dirty="0" smtClean="0"/>
              <a:t>2 </a:t>
            </a:r>
            <a:r>
              <a:rPr lang="ar-SA" dirty="0" smtClean="0"/>
              <a:t> فإن الاختبار المناسب للكشف عن الفروق هو اختبار </a:t>
            </a:r>
            <a:r>
              <a:rPr lang="ar-SA" dirty="0" err="1" smtClean="0"/>
              <a:t>كروسكال</a:t>
            </a:r>
            <a:r>
              <a:rPr lang="ar-SA" dirty="0" smtClean="0"/>
              <a:t> </a:t>
            </a:r>
            <a:r>
              <a:rPr lang="ar-SA" dirty="0" err="1" smtClean="0"/>
              <a:t>واليز</a:t>
            </a:r>
            <a:r>
              <a:rPr lang="ar-SA" dirty="0" smtClean="0"/>
              <a:t>.</a:t>
            </a:r>
          </a:p>
          <a:p>
            <a:pPr algn="just" rtl="1"/>
            <a:r>
              <a:rPr lang="ar-SA" dirty="0" smtClean="0"/>
              <a:t>ويقتضي ذلك القيام بالخطوات التالية:</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3" y="1844824"/>
            <a:ext cx="4176463"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Connecteur droit avec flèche 5"/>
          <p:cNvCxnSpPr/>
          <p:nvPr/>
        </p:nvCxnSpPr>
        <p:spPr>
          <a:xfrm flipH="1">
            <a:off x="2771800" y="1844824"/>
            <a:ext cx="2160240" cy="36004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Connecteur droit avec flèche 7"/>
          <p:cNvCxnSpPr/>
          <p:nvPr/>
        </p:nvCxnSpPr>
        <p:spPr>
          <a:xfrm flipH="1">
            <a:off x="1259632" y="2492896"/>
            <a:ext cx="5976664" cy="72008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Connecteur droit avec flèche 9"/>
          <p:cNvCxnSpPr/>
          <p:nvPr/>
        </p:nvCxnSpPr>
        <p:spPr>
          <a:xfrm flipH="1">
            <a:off x="2987824" y="2924944"/>
            <a:ext cx="1944216" cy="2880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9175518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04664"/>
            <a:ext cx="5410944" cy="5721499"/>
          </a:xfrm>
        </p:spPr>
        <p:txBody>
          <a:bodyPr/>
          <a:lstStyle/>
          <a:p>
            <a:pPr algn="r" rtl="1"/>
            <a:endParaRPr lang="fr-FR" dirty="0"/>
          </a:p>
        </p:txBody>
      </p:sp>
      <p:graphicFrame>
        <p:nvGraphicFramePr>
          <p:cNvPr id="5" name="Espace réservé du contenu 10"/>
          <p:cNvGraphicFramePr>
            <a:graphicFrameLocks noGrp="1"/>
          </p:cNvGraphicFramePr>
          <p:nvPr>
            <p:ph sz="half" idx="2"/>
            <p:extLst>
              <p:ext uri="{D42A27DB-BD31-4B8C-83A1-F6EECF244321}">
                <p14:modId xmlns:p14="http://schemas.microsoft.com/office/powerpoint/2010/main" xmlns="" val="2669838497"/>
              </p:ext>
            </p:extLst>
          </p:nvPr>
        </p:nvGraphicFramePr>
        <p:xfrm>
          <a:off x="6084168" y="404813"/>
          <a:ext cx="2448272" cy="572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95536" y="476672"/>
            <a:ext cx="5328592" cy="5688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95732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476672"/>
            <a:ext cx="4042793" cy="5649491"/>
          </a:xfrm>
        </p:spPr>
        <p:txBody>
          <a:bodyPr/>
          <a:lstStyle/>
          <a:p>
            <a:endParaRPr lang="fr-FR" dirty="0"/>
          </a:p>
        </p:txBody>
      </p:sp>
      <p:sp>
        <p:nvSpPr>
          <p:cNvPr id="4" name="Espace réservé du contenu 3"/>
          <p:cNvSpPr>
            <a:spLocks noGrp="1"/>
          </p:cNvSpPr>
          <p:nvPr>
            <p:ph sz="half" idx="2"/>
          </p:nvPr>
        </p:nvSpPr>
        <p:spPr>
          <a:xfrm>
            <a:off x="4499993" y="476672"/>
            <a:ext cx="4186807" cy="5649491"/>
          </a:xfrm>
        </p:spPr>
        <p:txBody>
          <a:bodyPr/>
          <a:lstStyle/>
          <a:p>
            <a:pPr lvl="0" algn="r" rtl="1"/>
            <a:r>
              <a:rPr lang="ar-SA" sz="2200" dirty="0">
                <a:solidFill>
                  <a:prstClr val="black"/>
                </a:solidFill>
              </a:rPr>
              <a:t>بعد ذلك يظهر صندوق الحوار المقابل.</a:t>
            </a:r>
          </a:p>
          <a:p>
            <a:pPr lvl="0" algn="r" rtl="1"/>
            <a:r>
              <a:rPr lang="ar-SA" sz="2200" dirty="0">
                <a:solidFill>
                  <a:prstClr val="black"/>
                </a:solidFill>
              </a:rPr>
              <a:t>نقوم بوضع المتغير التابع في خانة </a:t>
            </a:r>
            <a:r>
              <a:rPr lang="fr-FR" sz="2200" dirty="0">
                <a:solidFill>
                  <a:prstClr val="black"/>
                </a:solidFill>
              </a:rPr>
              <a:t>Test Variable(s) List</a:t>
            </a:r>
            <a:r>
              <a:rPr lang="ar-SA" sz="2200" dirty="0">
                <a:solidFill>
                  <a:prstClr val="black"/>
                </a:solidFill>
              </a:rPr>
              <a:t> والمتغير المستقل في خانة </a:t>
            </a:r>
            <a:r>
              <a:rPr lang="fr-FR" sz="2200" dirty="0" err="1">
                <a:solidFill>
                  <a:prstClr val="black"/>
                </a:solidFill>
              </a:rPr>
              <a:t>Grouping</a:t>
            </a:r>
            <a:r>
              <a:rPr lang="fr-FR" sz="2200" dirty="0">
                <a:solidFill>
                  <a:prstClr val="black"/>
                </a:solidFill>
              </a:rPr>
              <a:t> Variable</a:t>
            </a:r>
            <a:r>
              <a:rPr lang="ar-SA" sz="2200" dirty="0">
                <a:solidFill>
                  <a:prstClr val="black"/>
                </a:solidFill>
              </a:rPr>
              <a:t>.</a:t>
            </a:r>
          </a:p>
          <a:p>
            <a:pPr lvl="0" algn="r" rtl="1"/>
            <a:r>
              <a:rPr lang="ar-SA" sz="2200" dirty="0">
                <a:solidFill>
                  <a:prstClr val="black"/>
                </a:solidFill>
              </a:rPr>
              <a:t>نضغط على </a:t>
            </a:r>
            <a:r>
              <a:rPr lang="fr-FR" sz="2200" dirty="0">
                <a:solidFill>
                  <a:prstClr val="black"/>
                </a:solidFill>
              </a:rPr>
              <a:t> </a:t>
            </a:r>
            <a:r>
              <a:rPr lang="fr-FR" sz="2200" dirty="0" err="1">
                <a:solidFill>
                  <a:prstClr val="black"/>
                </a:solidFill>
              </a:rPr>
              <a:t>Define</a:t>
            </a:r>
            <a:r>
              <a:rPr lang="fr-FR" sz="2200" dirty="0">
                <a:solidFill>
                  <a:prstClr val="black"/>
                </a:solidFill>
              </a:rPr>
              <a:t> Groups</a:t>
            </a:r>
            <a:r>
              <a:rPr lang="ar-SA" sz="2200" dirty="0">
                <a:solidFill>
                  <a:prstClr val="black"/>
                </a:solidFill>
              </a:rPr>
              <a:t> فيظهر صندوق الحوار أسفل اليسار.</a:t>
            </a:r>
          </a:p>
          <a:p>
            <a:pPr lvl="0" algn="r" rtl="1"/>
            <a:r>
              <a:rPr lang="ar-SA" sz="2200" dirty="0">
                <a:solidFill>
                  <a:prstClr val="black"/>
                </a:solidFill>
              </a:rPr>
              <a:t>نقوم بتعريف مجموعات في المتغير المستقل حيث نضع الأرقام التي تم ترميز  فئات هذه المجموعة بها أثناء تعريف المتغيرات ضمن برنامج </a:t>
            </a:r>
            <a:r>
              <a:rPr lang="fr-FR" sz="2200" dirty="0">
                <a:solidFill>
                  <a:prstClr val="black"/>
                </a:solidFill>
              </a:rPr>
              <a:t>SPSS</a:t>
            </a:r>
            <a:r>
              <a:rPr lang="ar-SA" sz="2200" dirty="0">
                <a:solidFill>
                  <a:prstClr val="black"/>
                </a:solidFill>
              </a:rPr>
              <a:t>.</a:t>
            </a:r>
          </a:p>
          <a:p>
            <a:pPr lvl="0" algn="r" rtl="1"/>
            <a:r>
              <a:rPr lang="ar-SA" sz="2200" dirty="0">
                <a:solidFill>
                  <a:prstClr val="black"/>
                </a:solidFill>
              </a:rPr>
              <a:t>في مثالنا هذا نضع الرقم </a:t>
            </a:r>
            <a:r>
              <a:rPr lang="fr-FR" sz="2200" dirty="0">
                <a:solidFill>
                  <a:prstClr val="black"/>
                </a:solidFill>
              </a:rPr>
              <a:t>1</a:t>
            </a:r>
            <a:r>
              <a:rPr lang="ar-SA" sz="2200" dirty="0">
                <a:solidFill>
                  <a:prstClr val="black"/>
                </a:solidFill>
              </a:rPr>
              <a:t> أمام </a:t>
            </a:r>
            <a:r>
              <a:rPr lang="fr-FR" sz="2200" dirty="0">
                <a:solidFill>
                  <a:prstClr val="black"/>
                </a:solidFill>
              </a:rPr>
              <a:t> </a:t>
            </a:r>
            <a:r>
              <a:rPr lang="fr-FR" sz="2200" dirty="0" smtClean="0">
                <a:solidFill>
                  <a:prstClr val="black"/>
                </a:solidFill>
              </a:rPr>
              <a:t>minimum </a:t>
            </a:r>
            <a:r>
              <a:rPr lang="ar-SA" sz="2200" dirty="0">
                <a:solidFill>
                  <a:prstClr val="black"/>
                </a:solidFill>
              </a:rPr>
              <a:t>والرقم</a:t>
            </a:r>
            <a:r>
              <a:rPr lang="fr-FR" sz="2200" dirty="0">
                <a:solidFill>
                  <a:prstClr val="black"/>
                </a:solidFill>
              </a:rPr>
              <a:t> </a:t>
            </a:r>
            <a:r>
              <a:rPr lang="fr-FR" sz="2200" dirty="0" smtClean="0">
                <a:solidFill>
                  <a:prstClr val="black"/>
                </a:solidFill>
              </a:rPr>
              <a:t>4 </a:t>
            </a:r>
            <a:r>
              <a:rPr lang="ar-SA" sz="2200" dirty="0" smtClean="0">
                <a:solidFill>
                  <a:prstClr val="black"/>
                </a:solidFill>
              </a:rPr>
              <a:t> </a:t>
            </a:r>
            <a:r>
              <a:rPr lang="ar-SA" sz="2200" dirty="0">
                <a:solidFill>
                  <a:prstClr val="black"/>
                </a:solidFill>
              </a:rPr>
              <a:t>أمام </a:t>
            </a:r>
            <a:r>
              <a:rPr lang="fr-FR" sz="2200" dirty="0" smtClean="0">
                <a:solidFill>
                  <a:prstClr val="black"/>
                </a:solidFill>
              </a:rPr>
              <a:t>maximum</a:t>
            </a:r>
            <a:endParaRPr lang="ar-SA" sz="2200" dirty="0">
              <a:solidFill>
                <a:prstClr val="black"/>
              </a:solidFill>
            </a:endParaRPr>
          </a:p>
          <a:p>
            <a:pPr lvl="0" algn="r" rtl="1"/>
            <a:r>
              <a:rPr lang="ar-SA" sz="2200" dirty="0">
                <a:solidFill>
                  <a:prstClr val="black"/>
                </a:solidFill>
              </a:rPr>
              <a:t>ثم ضغط على </a:t>
            </a:r>
            <a:r>
              <a:rPr lang="fr-FR" sz="2200" dirty="0">
                <a:solidFill>
                  <a:prstClr val="black"/>
                </a:solidFill>
              </a:rPr>
              <a:t>continue</a:t>
            </a:r>
            <a:r>
              <a:rPr lang="ar-SA" sz="2200" dirty="0">
                <a:solidFill>
                  <a:prstClr val="black"/>
                </a:solidFill>
              </a:rPr>
              <a:t>.</a:t>
            </a:r>
          </a:p>
          <a:p>
            <a:pPr lvl="0" algn="r" rtl="1"/>
            <a:r>
              <a:rPr lang="ar-SA" sz="2200" dirty="0">
                <a:solidFill>
                  <a:prstClr val="black"/>
                </a:solidFill>
              </a:rPr>
              <a:t>ثم نضغط على </a:t>
            </a:r>
            <a:r>
              <a:rPr lang="fr-FR" sz="2200" dirty="0">
                <a:solidFill>
                  <a:prstClr val="black"/>
                </a:solidFill>
              </a:rPr>
              <a:t>Ok</a:t>
            </a:r>
            <a:r>
              <a:rPr lang="ar-SA" sz="2200" dirty="0">
                <a:solidFill>
                  <a:prstClr val="black"/>
                </a:solidFill>
              </a:rPr>
              <a:t> في صندوق الحوار السابق لتظهر نتائج الاختبار كما يلي:</a:t>
            </a:r>
          </a:p>
          <a:p>
            <a:pPr marL="0" lvl="0" indent="0" algn="r" rtl="1">
              <a:buNone/>
            </a:pPr>
            <a:endParaRPr lang="ar-SA" sz="2200" dirty="0">
              <a:solidFill>
                <a:prstClr val="black"/>
              </a:solidFill>
            </a:endParaRPr>
          </a:p>
          <a:p>
            <a:pPr lvl="0" algn="r" rtl="1"/>
            <a:endParaRPr lang="fr-FR" sz="2200" dirty="0">
              <a:solidFill>
                <a:prstClr val="black"/>
              </a:solidFill>
            </a:endParaRPr>
          </a:p>
          <a:p>
            <a:pPr algn="r" rtl="1"/>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9" y="476672"/>
            <a:ext cx="4176464" cy="341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9592" y="4221088"/>
            <a:ext cx="2736303"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Connecteur droit avec flèche 5"/>
          <p:cNvCxnSpPr/>
          <p:nvPr/>
        </p:nvCxnSpPr>
        <p:spPr>
          <a:xfrm flipH="1">
            <a:off x="2699792" y="1124744"/>
            <a:ext cx="2016224"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Connecteur droit avec flèche 7"/>
          <p:cNvCxnSpPr/>
          <p:nvPr/>
        </p:nvCxnSpPr>
        <p:spPr>
          <a:xfrm flipH="1">
            <a:off x="2915816" y="1772816"/>
            <a:ext cx="2808312" cy="41359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Connecteur droit avec flèche 9"/>
          <p:cNvCxnSpPr/>
          <p:nvPr/>
        </p:nvCxnSpPr>
        <p:spPr>
          <a:xfrm flipH="1">
            <a:off x="2555776" y="2186409"/>
            <a:ext cx="2304256" cy="203467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Connecteur droit avec flèche 11"/>
          <p:cNvCxnSpPr/>
          <p:nvPr/>
        </p:nvCxnSpPr>
        <p:spPr>
          <a:xfrm flipH="1">
            <a:off x="2051720" y="4221088"/>
            <a:ext cx="3456384" cy="7920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4" name="Connecteur droit avec flèche 13"/>
          <p:cNvCxnSpPr/>
          <p:nvPr/>
        </p:nvCxnSpPr>
        <p:spPr>
          <a:xfrm flipH="1">
            <a:off x="2051720" y="4725144"/>
            <a:ext cx="4176464" cy="64807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6" name="Connecteur droit avec flèche 15"/>
          <p:cNvCxnSpPr/>
          <p:nvPr/>
        </p:nvCxnSpPr>
        <p:spPr>
          <a:xfrm flipH="1">
            <a:off x="1691680" y="5049180"/>
            <a:ext cx="4176464" cy="6840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8" name="Connecteur droit avec flèche 17"/>
          <p:cNvCxnSpPr/>
          <p:nvPr/>
        </p:nvCxnSpPr>
        <p:spPr>
          <a:xfrm flipH="1" flipV="1">
            <a:off x="1403648" y="3645024"/>
            <a:ext cx="5184576" cy="17461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24145309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692696"/>
            <a:ext cx="4038600" cy="5433467"/>
          </a:xfrm>
        </p:spPr>
        <p:txBody>
          <a:bodyPr>
            <a:normAutofit lnSpcReduction="10000"/>
          </a:bodyPr>
          <a:lstStyle/>
          <a:p>
            <a:endParaRPr lang="fr-FR" dirty="0"/>
          </a:p>
        </p:txBody>
      </p:sp>
      <p:sp>
        <p:nvSpPr>
          <p:cNvPr id="4" name="Espace réservé du contenu 3"/>
          <p:cNvSpPr>
            <a:spLocks noGrp="1"/>
          </p:cNvSpPr>
          <p:nvPr>
            <p:ph sz="half" idx="2"/>
          </p:nvPr>
        </p:nvSpPr>
        <p:spPr>
          <a:xfrm>
            <a:off x="4644008" y="692696"/>
            <a:ext cx="4042792" cy="5433467"/>
          </a:xfrm>
        </p:spPr>
        <p:txBody>
          <a:bodyPr>
            <a:normAutofit lnSpcReduction="10000"/>
          </a:bodyPr>
          <a:lstStyle/>
          <a:p>
            <a:pPr lvl="0" algn="just" rtl="1"/>
            <a:r>
              <a:rPr lang="ar-SA" dirty="0" smtClean="0">
                <a:solidFill>
                  <a:prstClr val="black"/>
                </a:solidFill>
              </a:rPr>
              <a:t>وبنفس الطريقة نقرأ </a:t>
            </a:r>
            <a:r>
              <a:rPr lang="ar-SA" dirty="0">
                <a:solidFill>
                  <a:prstClr val="black"/>
                </a:solidFill>
              </a:rPr>
              <a:t>قيمة مستوى الدلالة في آخر صف من الجدول المقابل فنجدها </a:t>
            </a:r>
            <a:r>
              <a:rPr lang="fr-FR" dirty="0" smtClean="0">
                <a:solidFill>
                  <a:prstClr val="black"/>
                </a:solidFill>
              </a:rPr>
              <a:t>0.459</a:t>
            </a:r>
            <a:r>
              <a:rPr lang="ar-SA" dirty="0" smtClean="0">
                <a:solidFill>
                  <a:prstClr val="black"/>
                </a:solidFill>
              </a:rPr>
              <a:t>، وهي </a:t>
            </a:r>
            <a:r>
              <a:rPr lang="ar-SA" dirty="0">
                <a:solidFill>
                  <a:prstClr val="black"/>
                </a:solidFill>
              </a:rPr>
              <a:t>قيمة تفوق </a:t>
            </a:r>
            <a:r>
              <a:rPr lang="fr-FR" dirty="0">
                <a:solidFill>
                  <a:prstClr val="black"/>
                </a:solidFill>
              </a:rPr>
              <a:t>0.05</a:t>
            </a:r>
            <a:r>
              <a:rPr lang="ar-SA" dirty="0">
                <a:solidFill>
                  <a:prstClr val="black"/>
                </a:solidFill>
              </a:rPr>
              <a:t>.</a:t>
            </a:r>
          </a:p>
          <a:p>
            <a:pPr lvl="0" algn="just" rtl="1"/>
            <a:r>
              <a:rPr lang="ar-SA" dirty="0">
                <a:solidFill>
                  <a:prstClr val="black"/>
                </a:solidFill>
              </a:rPr>
              <a:t>تكون قاعدة القرار قبول فرضية العدم (عدم وجود فروق) إذا كانت قيمة </a:t>
            </a:r>
            <a:r>
              <a:rPr lang="fr-FR" dirty="0">
                <a:solidFill>
                  <a:prstClr val="black"/>
                </a:solidFill>
              </a:rPr>
              <a:t> </a:t>
            </a:r>
            <a:r>
              <a:rPr lang="fr-FR" dirty="0" err="1">
                <a:solidFill>
                  <a:prstClr val="black"/>
                </a:solidFill>
              </a:rPr>
              <a:t>Sig</a:t>
            </a:r>
            <a:r>
              <a:rPr lang="ar-SA" dirty="0">
                <a:solidFill>
                  <a:prstClr val="black"/>
                </a:solidFill>
              </a:rPr>
              <a:t>أكبر من أو تساوي </a:t>
            </a:r>
            <a:r>
              <a:rPr lang="fr-FR" dirty="0">
                <a:solidFill>
                  <a:prstClr val="black"/>
                </a:solidFill>
              </a:rPr>
              <a:t>0.05</a:t>
            </a:r>
            <a:r>
              <a:rPr lang="ar-SA" dirty="0">
                <a:solidFill>
                  <a:prstClr val="black"/>
                </a:solidFill>
              </a:rPr>
              <a:t> ورفضها إذا كانت أقل من </a:t>
            </a:r>
            <a:r>
              <a:rPr lang="fr-FR" dirty="0">
                <a:solidFill>
                  <a:prstClr val="black"/>
                </a:solidFill>
              </a:rPr>
              <a:t>0.05</a:t>
            </a:r>
            <a:r>
              <a:rPr lang="ar-SA" dirty="0">
                <a:solidFill>
                  <a:prstClr val="black"/>
                </a:solidFill>
              </a:rPr>
              <a:t>.</a:t>
            </a:r>
          </a:p>
          <a:p>
            <a:pPr lvl="0" algn="just" rtl="1"/>
            <a:r>
              <a:rPr lang="ar-SA" dirty="0">
                <a:solidFill>
                  <a:prstClr val="black"/>
                </a:solidFill>
              </a:rPr>
              <a:t>وحيث أن </a:t>
            </a:r>
            <a:r>
              <a:rPr lang="fr-FR" dirty="0" smtClean="0">
                <a:solidFill>
                  <a:prstClr val="black"/>
                </a:solidFill>
              </a:rPr>
              <a:t>0.459</a:t>
            </a:r>
            <a:r>
              <a:rPr lang="ar-SA" dirty="0" smtClean="0">
                <a:solidFill>
                  <a:prstClr val="black"/>
                </a:solidFill>
              </a:rPr>
              <a:t> </a:t>
            </a:r>
            <a:r>
              <a:rPr lang="ar-SA" dirty="0">
                <a:solidFill>
                  <a:prstClr val="black"/>
                </a:solidFill>
              </a:rPr>
              <a:t>أكبر من </a:t>
            </a:r>
            <a:r>
              <a:rPr lang="fr-FR" dirty="0">
                <a:solidFill>
                  <a:prstClr val="black"/>
                </a:solidFill>
              </a:rPr>
              <a:t>0.05</a:t>
            </a:r>
            <a:r>
              <a:rPr lang="ar-SA" dirty="0">
                <a:solidFill>
                  <a:prstClr val="black"/>
                </a:solidFill>
              </a:rPr>
              <a:t> فيستنتج عدم وجود فروق بين </a:t>
            </a:r>
            <a:r>
              <a:rPr lang="ar-SA" dirty="0" smtClean="0">
                <a:solidFill>
                  <a:prstClr val="black"/>
                </a:solidFill>
              </a:rPr>
              <a:t>الفئات الأربع </a:t>
            </a:r>
            <a:r>
              <a:rPr lang="ar-SA" dirty="0">
                <a:solidFill>
                  <a:prstClr val="black"/>
                </a:solidFill>
              </a:rPr>
              <a:t>.</a:t>
            </a:r>
            <a:endParaRPr lang="fr-FR" dirty="0">
              <a:solidFill>
                <a:prstClr val="black"/>
              </a:solidFill>
            </a:endParaRPr>
          </a:p>
          <a:p>
            <a:pPr algn="r" rtl="1"/>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484784"/>
            <a:ext cx="3456384"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Connecteur droit avec flèche 5"/>
          <p:cNvCxnSpPr/>
          <p:nvPr/>
        </p:nvCxnSpPr>
        <p:spPr>
          <a:xfrm flipH="1">
            <a:off x="2915816" y="2060848"/>
            <a:ext cx="4464496" cy="72008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9639186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وان 1"/>
          <p:cNvSpPr>
            <a:spLocks noGrp="1"/>
          </p:cNvSpPr>
          <p:nvPr>
            <p:ph type="title" idx="4294967295"/>
          </p:nvPr>
        </p:nvSpPr>
        <p:spPr>
          <a:xfrm>
            <a:off x="457200" y="274638"/>
            <a:ext cx="8229600" cy="639762"/>
          </a:xfrm>
        </p:spPr>
        <p:txBody>
          <a:bodyPr/>
          <a:lstStyle/>
          <a:p>
            <a:pPr rtl="1"/>
            <a:r>
              <a:rPr lang="ar-SA" sz="3200" b="1" dirty="0">
                <a:solidFill>
                  <a:srgbClr val="FF0000"/>
                </a:solidFill>
              </a:rPr>
              <a:t>مفهوم مستوى </a:t>
            </a:r>
            <a:r>
              <a:rPr lang="ar-SA" sz="3200" b="1" dirty="0" smtClean="0">
                <a:solidFill>
                  <a:srgbClr val="FF0000"/>
                </a:solidFill>
              </a:rPr>
              <a:t>المعنوية</a:t>
            </a:r>
            <a:r>
              <a:rPr lang="fr-FR" sz="3200" b="1" dirty="0" smtClean="0">
                <a:solidFill>
                  <a:srgbClr val="92D050"/>
                </a:solidFill>
              </a:rPr>
              <a:t>SIG</a:t>
            </a:r>
            <a:r>
              <a:rPr lang="fr-FR" sz="3200" b="1" dirty="0" smtClean="0">
                <a:solidFill>
                  <a:srgbClr val="FF0000"/>
                </a:solidFill>
              </a:rPr>
              <a:t> </a:t>
            </a:r>
            <a:r>
              <a:rPr lang="ar-SA" sz="3200" b="1" dirty="0" smtClean="0">
                <a:solidFill>
                  <a:srgbClr val="FF0000"/>
                </a:solidFill>
              </a:rPr>
              <a:t> </a:t>
            </a:r>
            <a:r>
              <a:rPr lang="en-US" sz="3200" b="1" dirty="0">
                <a:solidFill>
                  <a:srgbClr val="FF0000"/>
                </a:solidFill>
              </a:rPr>
              <a:t>the level of significance</a:t>
            </a:r>
            <a:endParaRPr lang="ar-SA" sz="3200" dirty="0"/>
          </a:p>
        </p:txBody>
      </p:sp>
      <p:sp>
        <p:nvSpPr>
          <p:cNvPr id="58371" name="عنصر نائب للمحتوى 2"/>
          <p:cNvSpPr>
            <a:spLocks noGrp="1"/>
          </p:cNvSpPr>
          <p:nvPr>
            <p:ph idx="4294967295"/>
          </p:nvPr>
        </p:nvSpPr>
        <p:spPr>
          <a:xfrm>
            <a:off x="228600" y="914400"/>
            <a:ext cx="8686800" cy="5211763"/>
          </a:xfrm>
        </p:spPr>
        <p:txBody>
          <a:bodyPr/>
          <a:lstStyle/>
          <a:p>
            <a:pPr algn="just" rtl="1"/>
            <a:r>
              <a:rPr lang="ar-SA" sz="2800" dirty="0">
                <a:cs typeface="Simplified Arabic" pitchFamily="2" charset="-78"/>
              </a:rPr>
              <a:t>يمكن توضيح مستوى المعنوية من خلال المثال التالي:</a:t>
            </a:r>
          </a:p>
          <a:p>
            <a:pPr algn="just" rtl="1"/>
            <a:r>
              <a:rPr lang="ar-SA" sz="2800" b="1" dirty="0">
                <a:solidFill>
                  <a:srgbClr val="00B0F0"/>
                </a:solidFill>
                <a:cs typeface="Simplified Arabic" pitchFamily="2" charset="-78"/>
              </a:rPr>
              <a:t>شركة تنتج نوع معين من السيارات ادعت أن سياراتها توفر كثيرا في كمية الوقود وان متوسط المسافة التي تقطعها السيارة حوالي 60 ميل لكل جالون بنزين بانحراف معياري 10ميل لكل جالون. وقام الباحثون باختبار جميع السيارات المنتجة حيث وجدوا أن متوسط المسافة بلغ 61 ميل/جالون هل هذا الفرق معنوي (حقيقي) مقارنة بالمتوسط الذي حددته الشركة ؟</a:t>
            </a:r>
          </a:p>
          <a:p>
            <a:pPr algn="just" rtl="1"/>
            <a:r>
              <a:rPr lang="ar-SA" sz="2800" b="1" dirty="0">
                <a:solidFill>
                  <a:srgbClr val="FF0000"/>
                </a:solidFill>
                <a:cs typeface="Simplified Arabic" pitchFamily="2" charset="-78"/>
              </a:rPr>
              <a:t>الإجابة نعم بالطبع.</a:t>
            </a:r>
          </a:p>
          <a:p>
            <a:pPr algn="just" rtl="1"/>
            <a:r>
              <a:rPr lang="ar-SA" sz="2800" b="1" dirty="0">
                <a:solidFill>
                  <a:srgbClr val="FF0000"/>
                </a:solidFill>
                <a:cs typeface="Simplified Arabic" pitchFamily="2" charset="-78"/>
              </a:rPr>
              <a:t>لماذا: </a:t>
            </a:r>
            <a:r>
              <a:rPr lang="ar-SA" sz="2800" dirty="0" err="1" smtClean="0">
                <a:cs typeface="Simplified Arabic" pitchFamily="2" charset="-78"/>
              </a:rPr>
              <a:t>ل</a:t>
            </a:r>
            <a:r>
              <a:rPr lang="ar-DZ" sz="2800" dirty="0" smtClean="0">
                <a:cs typeface="Simplified Arabic" pitchFamily="2" charset="-78"/>
              </a:rPr>
              <a:t>أ</a:t>
            </a:r>
            <a:r>
              <a:rPr lang="ar-SA" sz="2800" dirty="0" smtClean="0">
                <a:cs typeface="Simplified Arabic" pitchFamily="2" charset="-78"/>
              </a:rPr>
              <a:t>ن </a:t>
            </a:r>
            <a:r>
              <a:rPr lang="ar-SA" sz="2800" dirty="0">
                <a:cs typeface="Simplified Arabic" pitchFamily="2" charset="-78"/>
              </a:rPr>
              <a:t>الفرق مبني على الإحصاء الشامل لجميع السيارات ولا يوجد أخطاء معاينة يمكن أن يعزى لها هذا الفرق، وهذا يشير بشكل واضح أن متوسط المجتمع تغير من 60 ميل إلى 61 ميل.</a:t>
            </a:r>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EC808FAE-4CDC-43D0-8524-20E043F9027E}" type="slidenum">
              <a:rPr lang="ar-SA" sz="1200">
                <a:solidFill>
                  <a:schemeClr val="tx1">
                    <a:tint val="75000"/>
                  </a:schemeClr>
                </a:solidFill>
                <a:latin typeface="+mn-lt"/>
                <a:cs typeface="+mn-cs"/>
              </a:rPr>
              <a:pPr rtl="1" fontAlgn="auto">
                <a:spcBef>
                  <a:spcPts val="0"/>
                </a:spcBef>
                <a:spcAft>
                  <a:spcPts val="0"/>
                </a:spcAft>
                <a:defRPr/>
              </a:pPr>
              <a:t>79</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762000"/>
            <a:ext cx="8229600" cy="5715000"/>
          </a:xfrm>
        </p:spPr>
        <p:txBody>
          <a:bodyPr>
            <a:normAutofit lnSpcReduction="10000"/>
          </a:bodyPr>
          <a:lstStyle/>
          <a:p>
            <a:pPr algn="just" rtl="1" eaLnBrk="1" hangingPunct="1">
              <a:buFont typeface="Wingdings" pitchFamily="2" charset="2"/>
              <a:buChar char="Ø"/>
            </a:pPr>
            <a:r>
              <a:rPr lang="ar-EG" sz="2500" b="1" dirty="0" smtClean="0">
                <a:latin typeface="Arial Unicode MS" pitchFamily="34" charset="-128"/>
                <a:ea typeface="Arial Unicode MS" pitchFamily="34" charset="-128"/>
                <a:cs typeface="Arial Unicode MS" pitchFamily="34" charset="-128"/>
              </a:rPr>
              <a:t> </a:t>
            </a:r>
            <a:r>
              <a:rPr lang="ar-EG" sz="2500" b="1" dirty="0" smtClean="0">
                <a:latin typeface="Times New Roman" pitchFamily="18" charset="0"/>
                <a:ea typeface="Arial Unicode MS" pitchFamily="34" charset="-128"/>
                <a:cs typeface="Times New Roman" pitchFamily="18" charset="0"/>
              </a:rPr>
              <a:t>الاختبارات </a:t>
            </a:r>
            <a:r>
              <a:rPr lang="ar-EG" sz="2500" b="1" dirty="0" err="1" smtClean="0">
                <a:latin typeface="Times New Roman" pitchFamily="18" charset="0"/>
                <a:ea typeface="Arial Unicode MS" pitchFamily="34" charset="-128"/>
                <a:cs typeface="Times New Roman" pitchFamily="18" charset="0"/>
              </a:rPr>
              <a:t>اللامعلمي</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لا تحتاج إلى شروط كثيرة لإجرائها ولكن مقابل ذلك غالبا ما تكون أقل قوه من الاختبارات </a:t>
            </a:r>
            <a:r>
              <a:rPr lang="ar-EG" sz="2500" b="1" dirty="0" err="1" smtClean="0">
                <a:latin typeface="Times New Roman" pitchFamily="18" charset="0"/>
                <a:ea typeface="Arial Unicode MS" pitchFamily="34" charset="-128"/>
                <a:cs typeface="Times New Roman" pitchFamily="18" charset="0"/>
              </a:rPr>
              <a:t>المعلمي</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a:t>
            </a:r>
          </a:p>
          <a:p>
            <a:pPr algn="just" rtl="1" eaLnBrk="1" hangingPunct="1">
              <a:buFont typeface="Wingdings" pitchFamily="2" charset="2"/>
              <a:buChar char="Ø"/>
            </a:pPr>
            <a:r>
              <a:rPr lang="ar-EG" sz="2500" b="1" dirty="0" smtClean="0">
                <a:latin typeface="Times New Roman" pitchFamily="18" charset="0"/>
                <a:ea typeface="Arial Unicode MS" pitchFamily="34" charset="-128"/>
                <a:cs typeface="Times New Roman" pitchFamily="18" charset="0"/>
              </a:rPr>
              <a:t>ببساطه نحن نقصد بالقوة كمي</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الأخطاء التي يمكن أن يتعرض لها القرار المبنى على الاختبار.</a:t>
            </a:r>
          </a:p>
          <a:p>
            <a:pPr algn="just" rtl="1" eaLnBrk="1" hangingPunct="1">
              <a:buFont typeface="Wingdings" pitchFamily="2" charset="2"/>
              <a:buChar char="Ø"/>
            </a:pPr>
            <a:r>
              <a:rPr lang="ar-EG" sz="2500" b="1" dirty="0" smtClean="0">
                <a:latin typeface="Times New Roman" pitchFamily="18" charset="0"/>
                <a:ea typeface="Arial Unicode MS" pitchFamily="34" charset="-128"/>
                <a:cs typeface="Times New Roman" pitchFamily="18" charset="0"/>
              </a:rPr>
              <a:t>فلو فرضنا أن لدينا مشكله يمكن تطبيق فيها اختبار </a:t>
            </a:r>
            <a:r>
              <a:rPr lang="ar-EG" sz="2500" b="1" dirty="0" err="1" smtClean="0">
                <a:latin typeface="Times New Roman" pitchFamily="18" charset="0"/>
                <a:ea typeface="Arial Unicode MS" pitchFamily="34" charset="-128"/>
                <a:cs typeface="Times New Roman" pitchFamily="18" charset="0"/>
              </a:rPr>
              <a:t>معلمى</a:t>
            </a:r>
            <a:r>
              <a:rPr lang="ar-EG" sz="2500" b="1" dirty="0" smtClean="0">
                <a:latin typeface="Times New Roman" pitchFamily="18" charset="0"/>
                <a:ea typeface="Arial Unicode MS" pitchFamily="34" charset="-128"/>
                <a:cs typeface="Times New Roman" pitchFamily="18" charset="0"/>
              </a:rPr>
              <a:t> وآخر غير </a:t>
            </a:r>
            <a:r>
              <a:rPr lang="ar-EG" sz="2500" b="1" dirty="0" err="1" smtClean="0">
                <a:latin typeface="Times New Roman" pitchFamily="18" charset="0"/>
                <a:ea typeface="Arial Unicode MS" pitchFamily="34" charset="-128"/>
                <a:cs typeface="Times New Roman" pitchFamily="18" charset="0"/>
              </a:rPr>
              <a:t>معلمى</a:t>
            </a:r>
            <a:r>
              <a:rPr lang="ar-EG" sz="2500" b="1" dirty="0" smtClean="0">
                <a:latin typeface="Times New Roman" pitchFamily="18" charset="0"/>
                <a:ea typeface="Arial Unicode MS" pitchFamily="34" charset="-128"/>
                <a:cs typeface="Times New Roman" pitchFamily="18" charset="0"/>
              </a:rPr>
              <a:t> فإذا كانت شروط الاختبار </a:t>
            </a:r>
            <a:r>
              <a:rPr lang="ar-EG" sz="2500" b="1" dirty="0" err="1" smtClean="0">
                <a:latin typeface="Times New Roman" pitchFamily="18" charset="0"/>
                <a:ea typeface="Arial Unicode MS" pitchFamily="34" charset="-128"/>
                <a:cs typeface="Times New Roman" pitchFamily="18" charset="0"/>
              </a:rPr>
              <a:t>المعلمى</a:t>
            </a:r>
            <a:r>
              <a:rPr lang="ar-EG" sz="2500" b="1" dirty="0" smtClean="0">
                <a:latin typeface="Times New Roman" pitchFamily="18" charset="0"/>
                <a:ea typeface="Arial Unicode MS" pitchFamily="34" charset="-128"/>
                <a:cs typeface="Times New Roman" pitchFamily="18" charset="0"/>
              </a:rPr>
              <a:t> متحقق</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يفضل استخدامه أما إذا كانت شروط الاختبار </a:t>
            </a:r>
            <a:r>
              <a:rPr lang="ar-EG" sz="2500" b="1" dirty="0" err="1" smtClean="0">
                <a:latin typeface="Times New Roman" pitchFamily="18" charset="0"/>
                <a:ea typeface="Arial Unicode MS" pitchFamily="34" charset="-128"/>
                <a:cs typeface="Times New Roman" pitchFamily="18" charset="0"/>
              </a:rPr>
              <a:t>المعلمى</a:t>
            </a:r>
            <a:r>
              <a:rPr lang="ar-EG" sz="2500" b="1" dirty="0" smtClean="0">
                <a:latin typeface="Times New Roman" pitchFamily="18" charset="0"/>
                <a:ea typeface="Arial Unicode MS" pitchFamily="34" charset="-128"/>
                <a:cs typeface="Times New Roman" pitchFamily="18" charset="0"/>
              </a:rPr>
              <a:t> غير متحقق</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فإننا نوصى باستخدام اختبار </a:t>
            </a:r>
            <a:r>
              <a:rPr lang="ar-EG" sz="2500" b="1" dirty="0" err="1" smtClean="0">
                <a:latin typeface="Times New Roman" pitchFamily="18" charset="0"/>
                <a:ea typeface="Arial Unicode MS" pitchFamily="34" charset="-128"/>
                <a:cs typeface="Times New Roman" pitchFamily="18" charset="0"/>
              </a:rPr>
              <a:t>لامعلمى</a:t>
            </a:r>
            <a:r>
              <a:rPr lang="ar-EG" sz="2500" b="1" dirty="0" smtClean="0">
                <a:latin typeface="Times New Roman" pitchFamily="18" charset="0"/>
                <a:ea typeface="Arial Unicode MS" pitchFamily="34" charset="-128"/>
                <a:cs typeface="Times New Roman" pitchFamily="18" charset="0"/>
              </a:rPr>
              <a:t> مضحيين بقدر معين من قوه الاختبار هذه </a:t>
            </a:r>
            <a:r>
              <a:rPr lang="ar-EG" sz="2500" b="1" dirty="0" err="1" smtClean="0">
                <a:latin typeface="Times New Roman" pitchFamily="18" charset="0"/>
                <a:ea typeface="Arial Unicode MS" pitchFamily="34" charset="-128"/>
                <a:cs typeface="Times New Roman" pitchFamily="18" charset="0"/>
              </a:rPr>
              <a:t>التضحي</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بديلا </a:t>
            </a:r>
            <a:r>
              <a:rPr lang="ar-EG" sz="2500" b="1" dirty="0" err="1" smtClean="0">
                <a:latin typeface="Times New Roman" pitchFamily="18" charset="0"/>
                <a:ea typeface="Arial Unicode MS" pitchFamily="34" charset="-128"/>
                <a:cs typeface="Times New Roman" pitchFamily="18" charset="0"/>
              </a:rPr>
              <a:t>ع</a:t>
            </a:r>
            <a:r>
              <a:rPr lang="ar-DZ" sz="2500" b="1" dirty="0" err="1" smtClean="0">
                <a:latin typeface="Times New Roman" pitchFamily="18" charset="0"/>
                <a:ea typeface="Arial Unicode MS" pitchFamily="34" charset="-128"/>
                <a:cs typeface="Times New Roman" pitchFamily="18" charset="0"/>
              </a:rPr>
              <a:t>لى</a:t>
            </a:r>
            <a:r>
              <a:rPr lang="ar-EG" sz="2500" b="1" dirty="0" smtClean="0">
                <a:latin typeface="Times New Roman" pitchFamily="18" charset="0"/>
                <a:ea typeface="Arial Unicode MS" pitchFamily="34" charset="-128"/>
                <a:cs typeface="Times New Roman" pitchFamily="18" charset="0"/>
              </a:rPr>
              <a:t> أن نحصل من الاختبار </a:t>
            </a:r>
            <a:r>
              <a:rPr lang="ar-EG" sz="2500" b="1" dirty="0" err="1" smtClean="0">
                <a:latin typeface="Times New Roman" pitchFamily="18" charset="0"/>
                <a:ea typeface="Arial Unicode MS" pitchFamily="34" charset="-128"/>
                <a:cs typeface="Times New Roman" pitchFamily="18" charset="0"/>
              </a:rPr>
              <a:t>المعلمى</a:t>
            </a:r>
            <a:r>
              <a:rPr lang="ar-EG" sz="2500" b="1" dirty="0" smtClean="0">
                <a:latin typeface="Times New Roman" pitchFamily="18" charset="0"/>
                <a:ea typeface="Arial Unicode MS" pitchFamily="34" charset="-128"/>
                <a:cs typeface="Times New Roman" pitchFamily="18" charset="0"/>
              </a:rPr>
              <a:t> على نتائج خاطئ</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a:t>
            </a:r>
          </a:p>
          <a:p>
            <a:pPr algn="just" rtl="1" eaLnBrk="1" hangingPunct="1">
              <a:buFont typeface="Wingdings" pitchFamily="2" charset="2"/>
              <a:buChar char="Ø"/>
            </a:pPr>
            <a:r>
              <a:rPr lang="ar-EG" sz="2500" b="1" dirty="0" smtClean="0">
                <a:latin typeface="Times New Roman" pitchFamily="18" charset="0"/>
                <a:ea typeface="Arial Unicode MS" pitchFamily="34" charset="-128"/>
                <a:cs typeface="Times New Roman" pitchFamily="18" charset="0"/>
              </a:rPr>
              <a:t>استخدام اختبار </a:t>
            </a:r>
            <a:r>
              <a:rPr lang="ar-EG" sz="2500" b="1" dirty="0" err="1" smtClean="0">
                <a:latin typeface="Times New Roman" pitchFamily="18" charset="0"/>
                <a:ea typeface="Arial Unicode MS" pitchFamily="34" charset="-128"/>
                <a:cs typeface="Times New Roman" pitchFamily="18" charset="0"/>
              </a:rPr>
              <a:t>لامعلمى</a:t>
            </a:r>
            <a:r>
              <a:rPr lang="ar-EG" sz="2500" b="1" dirty="0" smtClean="0">
                <a:latin typeface="Times New Roman" pitchFamily="18" charset="0"/>
                <a:ea typeface="Arial Unicode MS" pitchFamily="34" charset="-128"/>
                <a:cs typeface="Times New Roman" pitchFamily="18" charset="0"/>
              </a:rPr>
              <a:t> يكون حتميا في الحالات التي يكون فيها الفرض </a:t>
            </a:r>
            <a:r>
              <a:rPr lang="ar-EG" sz="2500" b="1" dirty="0" err="1" smtClean="0">
                <a:latin typeface="Times New Roman" pitchFamily="18" charset="0"/>
                <a:ea typeface="Arial Unicode MS" pitchFamily="34" charset="-128"/>
                <a:cs typeface="Times New Roman" pitchFamily="18" charset="0"/>
              </a:rPr>
              <a:t>العدمى</a:t>
            </a:r>
            <a:r>
              <a:rPr lang="ar-EG" sz="2500" b="1" dirty="0" smtClean="0">
                <a:latin typeface="Times New Roman" pitchFamily="18" charset="0"/>
                <a:ea typeface="Arial Unicode MS" pitchFamily="34" charset="-128"/>
                <a:cs typeface="Times New Roman" pitchFamily="18" charset="0"/>
              </a:rPr>
              <a:t> والبديل يعبران عن أشياء وصفي</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وليست عن معلم</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المجتمع المجهول</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a:t>
            </a:r>
          </a:p>
          <a:p>
            <a:pPr algn="just" rtl="1" eaLnBrk="1" hangingPunct="1">
              <a:buFont typeface="Wingdings" pitchFamily="2" charset="2"/>
              <a:buChar char="Ø"/>
            </a:pPr>
            <a:r>
              <a:rPr lang="ar-EG" sz="2500" b="1" dirty="0" smtClean="0">
                <a:latin typeface="Times New Roman" pitchFamily="18" charset="0"/>
                <a:ea typeface="Arial Unicode MS" pitchFamily="34" charset="-128"/>
                <a:cs typeface="Times New Roman" pitchFamily="18" charset="0"/>
              </a:rPr>
              <a:t>كما أن الاختبارات </a:t>
            </a:r>
            <a:r>
              <a:rPr lang="ar-EG" sz="2500" b="1" dirty="0" err="1" smtClean="0">
                <a:latin typeface="Times New Roman" pitchFamily="18" charset="0"/>
                <a:ea typeface="Arial Unicode MS" pitchFamily="34" charset="-128"/>
                <a:cs typeface="Times New Roman" pitchFamily="18" charset="0"/>
              </a:rPr>
              <a:t>اللامعلمي</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 تصلح للمتغيرات الاسمية والترتيبية والغير مستمر</a:t>
            </a:r>
            <a:r>
              <a:rPr lang="ar-DZ" sz="2500" b="1" dirty="0" smtClean="0">
                <a:latin typeface="Times New Roman" pitchFamily="18" charset="0"/>
                <a:ea typeface="Arial Unicode MS" pitchFamily="34" charset="-128"/>
                <a:cs typeface="Times New Roman" pitchFamily="18" charset="0"/>
              </a:rPr>
              <a:t>ة</a:t>
            </a:r>
            <a:r>
              <a:rPr lang="ar-EG" sz="2500" b="1" dirty="0" smtClean="0">
                <a:latin typeface="Times New Roman" pitchFamily="18" charset="0"/>
                <a:ea typeface="Arial Unicode MS" pitchFamily="34" charset="-128"/>
                <a:cs typeface="Times New Roman" pitchFamily="18" charset="0"/>
              </a:rPr>
              <a:t>.</a:t>
            </a:r>
            <a:endParaRPr lang="en-US" sz="2500" b="1" dirty="0" smtClean="0">
              <a:latin typeface="Times New Roman" pitchFamily="18" charset="0"/>
              <a:ea typeface="Arial Unicode MS" pitchFamily="34" charset="-128"/>
              <a:cs typeface="Times New Roman" pitchFamily="18" charset="0"/>
            </a:endParaRPr>
          </a:p>
        </p:txBody>
      </p:sp>
      <p:sp>
        <p:nvSpPr>
          <p:cNvPr id="3" name="Slide Number Placeholder 2"/>
          <p:cNvSpPr>
            <a:spLocks noGrp="1"/>
          </p:cNvSpPr>
          <p:nvPr>
            <p:ph type="sldNum" sz="quarter" idx="12"/>
          </p:nvPr>
        </p:nvSpPr>
        <p:spPr/>
        <p:txBody>
          <a:bodyPr/>
          <a:lstStyle/>
          <a:p>
            <a:pPr>
              <a:defRPr/>
            </a:pPr>
            <a:fld id="{014899BA-00D6-47FC-888F-A91BE2B2AA6F}" type="slidenum">
              <a:rPr lang="en-US"/>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ox(in)">
                                      <p:cBhvr>
                                        <p:cTn id="11" dur="500"/>
                                        <p:tgtEl>
                                          <p:spTgt spid="4">
                                            <p:txEl>
                                              <p:pRg st="1" end="1"/>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ox(in)">
                                      <p:cBhvr>
                                        <p:cTn id="19" dur="500"/>
                                        <p:tgtEl>
                                          <p:spTgt spid="4">
                                            <p:txEl>
                                              <p:pRg st="3" end="3"/>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ox(in)">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وان 1"/>
          <p:cNvSpPr>
            <a:spLocks noGrp="1"/>
          </p:cNvSpPr>
          <p:nvPr>
            <p:ph type="title" idx="4294967295"/>
          </p:nvPr>
        </p:nvSpPr>
        <p:spPr/>
        <p:txBody>
          <a:bodyPr/>
          <a:lstStyle/>
          <a:p>
            <a:pPr rtl="1"/>
            <a:r>
              <a:rPr lang="ar-SA" sz="3200" b="1" dirty="0">
                <a:solidFill>
                  <a:srgbClr val="FF0000"/>
                </a:solidFill>
              </a:rPr>
              <a:t>المعنوية الإحصائية والمعنوية العملية </a:t>
            </a:r>
            <a:br>
              <a:rPr lang="ar-SA" sz="3200" b="1" dirty="0">
                <a:solidFill>
                  <a:srgbClr val="FF0000"/>
                </a:solidFill>
              </a:rPr>
            </a:br>
            <a:r>
              <a:rPr lang="en-US" sz="3200" b="1" dirty="0">
                <a:solidFill>
                  <a:srgbClr val="FF0000"/>
                </a:solidFill>
                <a:cs typeface="Simplified Arabic" pitchFamily="2" charset="-78"/>
              </a:rPr>
              <a:t> practical &amp; statistical significance</a:t>
            </a:r>
            <a:endParaRPr lang="ar-SA" sz="3200" b="1" dirty="0">
              <a:solidFill>
                <a:srgbClr val="FF0000"/>
              </a:solidFill>
            </a:endParaRPr>
          </a:p>
        </p:txBody>
      </p:sp>
      <p:sp>
        <p:nvSpPr>
          <p:cNvPr id="38915" name="عنصر نائب للمحتوى 2"/>
          <p:cNvSpPr>
            <a:spLocks noGrp="1"/>
          </p:cNvSpPr>
          <p:nvPr>
            <p:ph idx="4294967295"/>
          </p:nvPr>
        </p:nvSpPr>
        <p:spPr>
          <a:xfrm>
            <a:off x="214282" y="1643050"/>
            <a:ext cx="8686800" cy="4525963"/>
          </a:xfrm>
        </p:spPr>
        <p:txBody>
          <a:bodyPr/>
          <a:lstStyle/>
          <a:p>
            <a:pPr algn="just" rtl="1">
              <a:buFontTx/>
              <a:buNone/>
            </a:pPr>
            <a:r>
              <a:rPr lang="ar-SA" sz="2800" b="1" dirty="0">
                <a:cs typeface="Simplified Arabic" pitchFamily="2" charset="-78"/>
              </a:rPr>
              <a:t>هل هذا الفرق معنوي من الناحية العملية (</a:t>
            </a:r>
            <a:r>
              <a:rPr lang="en-US" sz="2800" b="1" dirty="0">
                <a:cs typeface="Simplified Arabic" pitchFamily="2" charset="-78"/>
              </a:rPr>
              <a:t>practical significance</a:t>
            </a:r>
            <a:r>
              <a:rPr lang="ar-SA" sz="2800" b="1" dirty="0">
                <a:cs typeface="Simplified Arabic" pitchFamily="2" charset="-78"/>
              </a:rPr>
              <a:t>) ؟</a:t>
            </a:r>
          </a:p>
          <a:p>
            <a:pPr algn="just" rtl="1">
              <a:buFontTx/>
              <a:buNone/>
            </a:pPr>
            <a:r>
              <a:rPr lang="ar-SA" sz="2800" b="1" dirty="0">
                <a:cs typeface="Simplified Arabic" pitchFamily="2" charset="-78"/>
              </a:rPr>
              <a:t>إذا قرر خبراء السيارات أن ميل واحد فرق المسافة ليس له أهمية حقيقية نقول أن هذا الفرق ذات معنوية إحصائية ولكن غير معنوي من الناحية العملية.</a:t>
            </a:r>
            <a:endParaRPr lang="ar-SA" sz="2800" b="1">
              <a:cs typeface="Simplified Arabic" pitchFamily="2" charset="-78"/>
            </a:endParaRPr>
          </a:p>
          <a:p>
            <a:pPr algn="just" rtl="1"/>
            <a:endParaRPr lang="ar-SA" sz="280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F846C88B-1520-448A-8F5D-1CAF00167E3F}" type="slidenum">
              <a:rPr lang="ar-SA" sz="1200">
                <a:solidFill>
                  <a:schemeClr val="tx1">
                    <a:tint val="75000"/>
                  </a:schemeClr>
                </a:solidFill>
                <a:latin typeface="+mn-lt"/>
                <a:cs typeface="+mn-cs"/>
              </a:rPr>
              <a:pPr rtl="1" fontAlgn="auto">
                <a:spcBef>
                  <a:spcPts val="0"/>
                </a:spcBef>
                <a:spcAft>
                  <a:spcPts val="0"/>
                </a:spcAft>
                <a:defRPr/>
              </a:pPr>
              <a:t>80</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457200" y="457200"/>
            <a:ext cx="8229600" cy="5668963"/>
          </a:xfrm>
        </p:spPr>
        <p:txBody>
          <a:bodyPr/>
          <a:lstStyle/>
          <a:p>
            <a:pPr algn="just" rtl="1"/>
            <a:r>
              <a:rPr lang="ar-SA" sz="2800" b="1" dirty="0">
                <a:solidFill>
                  <a:srgbClr val="0070C0"/>
                </a:solidFill>
              </a:rPr>
              <a:t>ماذا لو أخذنا عينة عشوائية 25 سيارة من السيارات التي أنتجتها الشركة ووجدنا متوسط المسافة = 64 ميل|جالون هل هذا الفرق معنوي إحصائيا ؟</a:t>
            </a:r>
          </a:p>
          <a:p>
            <a:pPr algn="just" rtl="1"/>
            <a:r>
              <a:rPr lang="ar-SA" sz="2800" b="1" dirty="0">
                <a:solidFill>
                  <a:srgbClr val="FF0000"/>
                </a:solidFill>
              </a:rPr>
              <a:t>الجواب: الأمر غير واضح ولا نستطيع التقرير لان لدينا احتمالين وهما:</a:t>
            </a:r>
          </a:p>
          <a:p>
            <a:pPr algn="just" rtl="1">
              <a:buFont typeface="Calibri" pitchFamily="34" charset="0"/>
              <a:buAutoNum type="arabicPeriod"/>
            </a:pPr>
            <a:r>
              <a:rPr lang="ar-SA" sz="2800" dirty="0"/>
              <a:t>أن الفرق معنوي إذا كان هناك سبب جوهري للاعتقاد بان متوسط المجتمع تغير لأعلى من 60 ميل | جالون.</a:t>
            </a:r>
          </a:p>
          <a:p>
            <a:pPr algn="just" rtl="1">
              <a:buFont typeface="Calibri" pitchFamily="34" charset="0"/>
              <a:buAutoNum type="arabicPeriod"/>
            </a:pPr>
            <a:r>
              <a:rPr lang="ar-SA" sz="2800" dirty="0"/>
              <a:t>أن الفرق غير معنوي وان هذا الفرق يعزى لأخطاء المعاينة العشوائية (</a:t>
            </a:r>
            <a:r>
              <a:rPr lang="en-US" sz="2800" dirty="0"/>
              <a:t>random sampling error</a:t>
            </a:r>
            <a:r>
              <a:rPr lang="ar-SA" sz="2800" dirty="0"/>
              <a:t>).</a:t>
            </a:r>
          </a:p>
          <a:p>
            <a:pPr algn="just" rtl="1">
              <a:buFontTx/>
              <a:buNone/>
            </a:pPr>
            <a:r>
              <a:rPr lang="ar-SA" sz="2800" b="1" dirty="0"/>
              <a:t>إذن مهمة الباحث هنا هي معرفة ما إذا كان هذا الفرق معنوي أم انه فرق ناجم عن أخطاء المعاينة ليس أكثر. وانجاز هذه المهمة يتم من خلال خطوات اختبار الفرضيات.</a:t>
            </a:r>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7A2A71EB-B421-4BF3-81E9-45ADEA1060F3}" type="slidenum">
              <a:rPr lang="ar-SA" sz="1200">
                <a:solidFill>
                  <a:schemeClr val="tx1">
                    <a:tint val="75000"/>
                  </a:schemeClr>
                </a:solidFill>
                <a:latin typeface="+mn-lt"/>
                <a:cs typeface="+mn-cs"/>
              </a:rPr>
              <a:pPr rtl="1" fontAlgn="auto">
                <a:spcBef>
                  <a:spcPts val="0"/>
                </a:spcBef>
                <a:spcAft>
                  <a:spcPts val="0"/>
                </a:spcAft>
                <a:defRPr/>
              </a:pPr>
              <a:t>81</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لمحتوى 2"/>
          <p:cNvSpPr>
            <a:spLocks noGrp="1"/>
          </p:cNvSpPr>
          <p:nvPr>
            <p:ph idx="4294967295"/>
          </p:nvPr>
        </p:nvSpPr>
        <p:spPr>
          <a:xfrm>
            <a:off x="228600" y="381000"/>
            <a:ext cx="8686800" cy="6248400"/>
          </a:xfrm>
        </p:spPr>
        <p:txBody>
          <a:bodyPr/>
          <a:lstStyle/>
          <a:p>
            <a:pPr algn="just" rtl="1">
              <a:buFontTx/>
              <a:buNone/>
            </a:pPr>
            <a:r>
              <a:rPr lang="ar-SA" b="1" dirty="0">
                <a:solidFill>
                  <a:srgbClr val="FF0000"/>
                </a:solidFill>
              </a:rPr>
              <a:t>ومفهوم مستوى المعنوية (</a:t>
            </a:r>
            <a:r>
              <a:rPr lang="en-US" b="1" dirty="0">
                <a:solidFill>
                  <a:srgbClr val="FF0000"/>
                </a:solidFill>
              </a:rPr>
              <a:t>the level of significance</a:t>
            </a:r>
            <a:r>
              <a:rPr lang="ar-SA" b="1" dirty="0">
                <a:solidFill>
                  <a:srgbClr val="FF0000"/>
                </a:solidFill>
              </a:rPr>
              <a:t>): </a:t>
            </a:r>
            <a:r>
              <a:rPr lang="ar-SA" dirty="0"/>
              <a:t>مرتبط بمفهوم الخطأ من النوع الأول والخطأ من النوع الثاني كما يلي:</a:t>
            </a:r>
          </a:p>
          <a:p>
            <a:pPr algn="just" rtl="1">
              <a:buFontTx/>
              <a:buNone/>
            </a:pPr>
            <a:r>
              <a:rPr lang="ar-SA" b="1" dirty="0">
                <a:solidFill>
                  <a:srgbClr val="0070C0"/>
                </a:solidFill>
              </a:rPr>
              <a:t>1- الخطأ من النوع الأول (</a:t>
            </a:r>
            <a:r>
              <a:rPr lang="en-US" b="1" dirty="0">
                <a:solidFill>
                  <a:srgbClr val="0070C0"/>
                </a:solidFill>
              </a:rPr>
              <a:t>a type I error</a:t>
            </a:r>
            <a:r>
              <a:rPr lang="ar-SA" b="1" dirty="0">
                <a:solidFill>
                  <a:srgbClr val="0070C0"/>
                </a:solidFill>
              </a:rPr>
              <a:t>) : </a:t>
            </a:r>
          </a:p>
          <a:p>
            <a:pPr algn="just" rtl="1">
              <a:buFontTx/>
              <a:buNone/>
            </a:pPr>
            <a:r>
              <a:rPr lang="ar-SA" dirty="0"/>
              <a:t>يحدث عند رفض الفرضية الصفرية وهي في الحقيقة صحيحة (إدانة الشخص وهو بريء).</a:t>
            </a:r>
          </a:p>
          <a:p>
            <a:pPr algn="just" rtl="1">
              <a:buFontTx/>
              <a:buNone/>
            </a:pPr>
            <a:r>
              <a:rPr lang="ar-SA" b="1" dirty="0">
                <a:solidFill>
                  <a:srgbClr val="0070C0"/>
                </a:solidFill>
              </a:rPr>
              <a:t>2- الخطأ من النوع الثاني (</a:t>
            </a:r>
            <a:r>
              <a:rPr lang="en-US" b="1" dirty="0">
                <a:solidFill>
                  <a:srgbClr val="0070C0"/>
                </a:solidFill>
              </a:rPr>
              <a:t>a type II error</a:t>
            </a:r>
            <a:r>
              <a:rPr lang="ar-SA" b="1" dirty="0">
                <a:solidFill>
                  <a:srgbClr val="0070C0"/>
                </a:solidFill>
              </a:rPr>
              <a:t>): </a:t>
            </a:r>
          </a:p>
          <a:p>
            <a:pPr algn="just" rtl="1">
              <a:buFontTx/>
              <a:buNone/>
            </a:pPr>
            <a:r>
              <a:rPr lang="ar-SA" dirty="0"/>
              <a:t>يحدث عند قبول الفرضية الصفرية وهي في الحقيقة خاطئة (تبرئة المتهم وهو في الحقيقة مذنب) . </a:t>
            </a:r>
          </a:p>
          <a:p>
            <a:pPr algn="just" rtl="1">
              <a:buFontTx/>
              <a:buNone/>
            </a:pPr>
            <a:r>
              <a:rPr lang="ar-SA" dirty="0"/>
              <a:t>الجدول التالي يوضح النوعين من الخطأ </a:t>
            </a:r>
          </a:p>
        </p:txBody>
      </p:sp>
      <p:sp>
        <p:nvSpPr>
          <p:cNvPr id="3" name="عنصر نائب لرقم الشريحة 2"/>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141D93F4-DEF3-4F62-A191-8FC84BA35300}" type="slidenum">
              <a:rPr lang="ar-SA" sz="1200">
                <a:solidFill>
                  <a:schemeClr val="tx1">
                    <a:tint val="75000"/>
                  </a:schemeClr>
                </a:solidFill>
                <a:latin typeface="+mn-lt"/>
                <a:cs typeface="+mn-cs"/>
              </a:rPr>
              <a:pPr rtl="1" fontAlgn="auto">
                <a:spcBef>
                  <a:spcPts val="0"/>
                </a:spcBef>
                <a:spcAft>
                  <a:spcPts val="0"/>
                </a:spcAft>
                <a:defRPr/>
              </a:pPr>
              <a:t>82</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لمحتوى 5"/>
          <p:cNvSpPr>
            <a:spLocks noGrp="1"/>
          </p:cNvSpPr>
          <p:nvPr>
            <p:ph idx="4294967295"/>
          </p:nvPr>
        </p:nvSpPr>
        <p:spPr>
          <a:xfrm>
            <a:off x="457200" y="0"/>
            <a:ext cx="8229600" cy="6629400"/>
          </a:xfrm>
        </p:spPr>
        <p:txBody>
          <a:bodyPr/>
          <a:lstStyle/>
          <a:p>
            <a:pPr algn="just" rtl="1">
              <a:buFontTx/>
              <a:buNone/>
            </a:pPr>
            <a:endParaRPr lang="ar-SA" sz="2800" dirty="0"/>
          </a:p>
          <a:p>
            <a:pPr algn="just" rtl="1">
              <a:buFontTx/>
              <a:buNone/>
            </a:pPr>
            <a:endParaRPr lang="ar-SA" sz="2800" dirty="0"/>
          </a:p>
          <a:p>
            <a:pPr algn="just" rtl="1">
              <a:buFontTx/>
              <a:buNone/>
            </a:pPr>
            <a:endParaRPr lang="ar-SA" sz="2800" dirty="0"/>
          </a:p>
          <a:p>
            <a:pPr algn="just" rtl="1">
              <a:buFontTx/>
              <a:buNone/>
            </a:pPr>
            <a:endParaRPr lang="ar-SA" sz="2800" dirty="0"/>
          </a:p>
          <a:p>
            <a:pPr algn="just" rtl="1">
              <a:buFontTx/>
              <a:buNone/>
            </a:pPr>
            <a:endParaRPr lang="ar-SA" sz="2400" b="1" dirty="0">
              <a:solidFill>
                <a:srgbClr val="FF0000"/>
              </a:solidFill>
            </a:endParaRPr>
          </a:p>
          <a:p>
            <a:pPr algn="just" rtl="1">
              <a:buFontTx/>
              <a:buNone/>
            </a:pPr>
            <a:endParaRPr lang="ar-SA" sz="2400" b="1" dirty="0">
              <a:solidFill>
                <a:srgbClr val="FF0000"/>
              </a:solidFill>
            </a:endParaRPr>
          </a:p>
          <a:p>
            <a:pPr algn="just" rtl="1">
              <a:buFontTx/>
              <a:buNone/>
            </a:pPr>
            <a:endParaRPr lang="ar-SA" sz="2400" b="1" dirty="0">
              <a:solidFill>
                <a:srgbClr val="FF0000"/>
              </a:solidFill>
            </a:endParaRPr>
          </a:p>
          <a:p>
            <a:pPr algn="just" rtl="1">
              <a:buFontTx/>
              <a:buNone/>
            </a:pPr>
            <a:endParaRPr lang="ar-SA" sz="2800" b="1" dirty="0">
              <a:solidFill>
                <a:srgbClr val="FF0000"/>
              </a:solidFill>
            </a:endParaRPr>
          </a:p>
          <a:p>
            <a:pPr algn="just" rtl="1">
              <a:buFontTx/>
              <a:buNone/>
            </a:pPr>
            <a:r>
              <a:rPr lang="ar-SA" sz="2800" b="1" dirty="0">
                <a:solidFill>
                  <a:srgbClr val="FF0000"/>
                </a:solidFill>
              </a:rPr>
              <a:t>ويرمز للخطأ من النوع الأول (</a:t>
            </a:r>
            <a:r>
              <a:rPr lang="ar-SA" sz="2800" b="1" dirty="0" err="1">
                <a:solidFill>
                  <a:srgbClr val="FF0000"/>
                </a:solidFill>
              </a:rPr>
              <a:t>الفا</a:t>
            </a:r>
            <a:r>
              <a:rPr lang="ar-SA" sz="2800" b="1" dirty="0">
                <a:solidFill>
                  <a:srgbClr val="FF0000"/>
                </a:solidFill>
              </a:rPr>
              <a:t>  </a:t>
            </a:r>
            <a:r>
              <a:rPr lang="el-GR" sz="2800" b="1" dirty="0">
                <a:solidFill>
                  <a:srgbClr val="FF0000"/>
                </a:solidFill>
              </a:rPr>
              <a:t>α</a:t>
            </a:r>
            <a:r>
              <a:rPr lang="ar-SA" sz="2800" b="1" dirty="0">
                <a:solidFill>
                  <a:srgbClr val="FF0000"/>
                </a:solidFill>
              </a:rPr>
              <a:t>): </a:t>
            </a:r>
          </a:p>
          <a:p>
            <a:pPr algn="just" rtl="1">
              <a:buFontTx/>
              <a:buNone/>
            </a:pPr>
            <a:r>
              <a:rPr lang="ar-SA" sz="2800" dirty="0"/>
              <a:t>وتمثل القيمة القصوى لاحتمال ارتكاب هذا الخطأ وهي نفسها التي يشار إليها بمستوى الدلالة الإحصائية (</a:t>
            </a:r>
            <a:r>
              <a:rPr lang="en-US" sz="2800" dirty="0"/>
              <a:t>the level of significance</a:t>
            </a:r>
            <a:r>
              <a:rPr lang="ar-SA" sz="2800" dirty="0"/>
              <a:t>) وتعني كلمة (الدلالة) أن الفرق بين القيمة النظرية لمعلمة المجتمع والقيمة المحسوبة للإحصائي المناظر من العينة فرق حقيقي وكبير بحيث لا يعزى لأخطاء المعاينة العشوائية. </a:t>
            </a:r>
          </a:p>
        </p:txBody>
      </p:sp>
      <p:graphicFrame>
        <p:nvGraphicFramePr>
          <p:cNvPr id="7" name="عنصر نائب للمحتوى 3"/>
          <p:cNvGraphicFramePr>
            <a:graphicFrameLocks noGrp="1"/>
          </p:cNvGraphicFramePr>
          <p:nvPr/>
        </p:nvGraphicFramePr>
        <p:xfrm>
          <a:off x="1066800" y="381000"/>
          <a:ext cx="6943725" cy="3566160"/>
        </p:xfrm>
        <a:graphic>
          <a:graphicData uri="http://schemas.openxmlformats.org/drawingml/2006/table">
            <a:tbl>
              <a:tblPr rtl="1"/>
              <a:tblGrid>
                <a:gridCol w="1176337"/>
                <a:gridCol w="2713038"/>
                <a:gridCol w="3054350"/>
              </a:tblGrid>
              <a:tr h="355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B0F0"/>
                          </a:solidFill>
                          <a:effectLst/>
                          <a:latin typeface="Arial" pitchFamily="34" charset="0"/>
                          <a:cs typeface="Arial" pitchFamily="34" charset="0"/>
                        </a:rPr>
                        <a:t>القرار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B0F0"/>
                          </a:solidFill>
                          <a:effectLst/>
                          <a:latin typeface="Arial" pitchFamily="34" charset="0"/>
                          <a:cs typeface="Arial" pitchFamily="34" charset="0"/>
                        </a:rPr>
                        <a:t>الفرضية الصفرية صحيحة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B0F0"/>
                          </a:solidFill>
                          <a:effectLst/>
                          <a:latin typeface="Arial" pitchFamily="34" charset="0"/>
                          <a:cs typeface="Arial" pitchFamily="34" charset="0"/>
                        </a:rPr>
                        <a:t>الفرضية الصفرية خاطئة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B0F0"/>
                          </a:solidFill>
                          <a:effectLst/>
                          <a:latin typeface="Arial" pitchFamily="34" charset="0"/>
                          <a:cs typeface="Arial" pitchFamily="34" charset="0"/>
                        </a:rPr>
                        <a:t>القرار رفض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Arial" pitchFamily="34" charset="0"/>
                          <a:cs typeface="Arial" pitchFamily="34" charset="0"/>
                        </a:rPr>
                        <a:t>خطأ من النوع الأول</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(significance level probability = </a:t>
                      </a:r>
                      <a:r>
                        <a:rPr kumimoji="0" lang="el-GR" sz="2400" b="1" i="0" u="none" strike="noStrike" cap="none" normalizeH="0" baseline="0" smtClean="0">
                          <a:ln>
                            <a:noFill/>
                          </a:ln>
                          <a:solidFill>
                            <a:schemeClr val="tx1"/>
                          </a:solidFill>
                          <a:effectLst/>
                          <a:latin typeface="Arial" pitchFamily="34" charset="0"/>
                          <a:cs typeface="Arial" pitchFamily="34" charset="0"/>
                        </a:rPr>
                        <a:t>α</a:t>
                      </a:r>
                      <a:r>
                        <a:rPr kumimoji="0" lang="en-US" sz="2400" b="1" i="0" u="none" strike="noStrike" cap="none" normalizeH="0" baseline="0" smtClean="0">
                          <a:ln>
                            <a:noFill/>
                          </a:ln>
                          <a:solidFill>
                            <a:schemeClr val="tx1"/>
                          </a:solidFill>
                          <a:effectLst/>
                          <a:latin typeface="Arial" pitchFamily="34" charset="0"/>
                          <a:cs typeface="Arial" pitchFamily="34" charset="0"/>
                        </a:rPr>
                        <a:t>)</a:t>
                      </a:r>
                      <a:endParaRPr kumimoji="0" lang="ar-SA"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Arial" pitchFamily="34" charset="0"/>
                          <a:cs typeface="Arial" pitchFamily="34" charset="0"/>
                        </a:rPr>
                        <a:t>القرار صائب</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(power of test probability = 1- </a:t>
                      </a:r>
                      <a:r>
                        <a:rPr kumimoji="0" lang="el-GR" sz="2400" b="1" i="0" u="none" strike="noStrike" cap="none" normalizeH="0" baseline="0" smtClean="0">
                          <a:ln>
                            <a:noFill/>
                          </a:ln>
                          <a:solidFill>
                            <a:schemeClr val="tx1"/>
                          </a:solidFill>
                          <a:effectLst/>
                          <a:latin typeface="Arial" pitchFamily="34" charset="0"/>
                          <a:cs typeface="Arial" pitchFamily="34" charset="0"/>
                        </a:rPr>
                        <a:t>β</a:t>
                      </a:r>
                      <a:r>
                        <a:rPr kumimoji="0" lang="en-US" sz="2400" b="1" i="0" u="none" strike="noStrike" cap="none" normalizeH="0" baseline="0" smtClean="0">
                          <a:ln>
                            <a:noFill/>
                          </a:ln>
                          <a:solidFill>
                            <a:schemeClr val="tx1"/>
                          </a:solidFill>
                          <a:effectLst/>
                          <a:latin typeface="Arial" pitchFamily="34" charset="0"/>
                          <a:cs typeface="Arial" pitchFamily="34" charset="0"/>
                        </a:rPr>
                        <a:t>)</a:t>
                      </a:r>
                      <a:endParaRPr kumimoji="0" lang="ar-SA"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rgbClr val="00B0F0"/>
                          </a:solidFill>
                          <a:effectLst/>
                          <a:latin typeface="Arial" pitchFamily="34" charset="0"/>
                          <a:cs typeface="Arial" pitchFamily="34" charset="0"/>
                        </a:rPr>
                        <a:t>القرار قبول</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Arial" pitchFamily="34" charset="0"/>
                          <a:cs typeface="Arial" pitchFamily="34" charset="0"/>
                        </a:rPr>
                        <a:t>القرار صائب</a:t>
                      </a:r>
                      <a:endParaRPr kumimoji="0" lang="en-US" sz="2400" b="1"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(power of test probability =</a:t>
                      </a:r>
                      <a:r>
                        <a:rPr kumimoji="0" lang="ar-SA" sz="2400" b="1" i="0" u="none" strike="noStrike" cap="none" normalizeH="0" baseline="0" smtClean="0">
                          <a:ln>
                            <a:noFill/>
                          </a:ln>
                          <a:solidFill>
                            <a:schemeClr val="tx1"/>
                          </a:solidFill>
                          <a:effectLst/>
                          <a:latin typeface="Arial" pitchFamily="34" charset="0"/>
                          <a:cs typeface="Arial" pitchFamily="34" charset="0"/>
                        </a:rPr>
                        <a:t> </a:t>
                      </a:r>
                      <a:r>
                        <a:rPr kumimoji="0" lang="en-US" sz="2400" b="1" i="0" u="none" strike="noStrike" cap="none" normalizeH="0" baseline="0" smtClean="0">
                          <a:ln>
                            <a:noFill/>
                          </a:ln>
                          <a:solidFill>
                            <a:schemeClr val="tx1"/>
                          </a:solidFill>
                          <a:effectLst/>
                          <a:latin typeface="Arial" pitchFamily="34" charset="0"/>
                          <a:cs typeface="Arial" pitchFamily="34" charset="0"/>
                        </a:rPr>
                        <a:t>1-</a:t>
                      </a:r>
                      <a:r>
                        <a:rPr kumimoji="0" lang="el-GR" sz="2400" b="1" i="0" u="none" strike="noStrike" cap="none" normalizeH="0" baseline="0" smtClean="0">
                          <a:ln>
                            <a:noFill/>
                          </a:ln>
                          <a:solidFill>
                            <a:schemeClr val="tx1"/>
                          </a:solidFill>
                          <a:effectLst/>
                          <a:latin typeface="Arial" pitchFamily="34" charset="0"/>
                          <a:cs typeface="Arial" pitchFamily="34" charset="0"/>
                        </a:rPr>
                        <a:t>α</a:t>
                      </a:r>
                      <a:r>
                        <a:rPr kumimoji="0" lang="en-US" sz="2400" b="1" i="0" u="none" strike="noStrike" cap="none" normalizeH="0" baseline="0" smtClean="0">
                          <a:ln>
                            <a:noFill/>
                          </a:ln>
                          <a:solidFill>
                            <a:schemeClr val="tx1"/>
                          </a:solidFill>
                          <a:effectLst/>
                          <a:latin typeface="Arial" pitchFamily="34" charset="0"/>
                          <a:cs typeface="Arial" pitchFamily="34" charset="0"/>
                        </a:rPr>
                        <a:t>)</a:t>
                      </a:r>
                      <a:endParaRPr kumimoji="0" lang="ar-SA"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smtClean="0">
                          <a:ln>
                            <a:noFill/>
                          </a:ln>
                          <a:solidFill>
                            <a:schemeClr val="tx1"/>
                          </a:solidFill>
                          <a:effectLst/>
                          <a:latin typeface="Arial" pitchFamily="34" charset="0"/>
                          <a:cs typeface="Arial" pitchFamily="34" charset="0"/>
                        </a:rPr>
                        <a:t>خطأ من النوع الثاني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(power of test probability =</a:t>
                      </a:r>
                      <a:r>
                        <a:rPr kumimoji="0" lang="ar-SA" sz="2400" b="1" i="0" u="none" strike="noStrike" cap="none" normalizeH="0" baseline="0" smtClean="0">
                          <a:ln>
                            <a:noFill/>
                          </a:ln>
                          <a:solidFill>
                            <a:schemeClr val="tx1"/>
                          </a:solidFill>
                          <a:effectLst/>
                          <a:latin typeface="Arial" pitchFamily="34" charset="0"/>
                          <a:cs typeface="Arial" pitchFamily="34" charset="0"/>
                        </a:rPr>
                        <a:t> </a:t>
                      </a:r>
                      <a:r>
                        <a:rPr kumimoji="0" lang="el-GR" sz="2400" b="1" i="0" u="none" strike="noStrike" cap="none" normalizeH="0" baseline="0" smtClean="0">
                          <a:ln>
                            <a:noFill/>
                          </a:ln>
                          <a:solidFill>
                            <a:schemeClr val="tx1"/>
                          </a:solidFill>
                          <a:effectLst/>
                          <a:latin typeface="Arial" pitchFamily="34" charset="0"/>
                          <a:cs typeface="Arial" pitchFamily="34" charset="0"/>
                        </a:rPr>
                        <a:t>β</a:t>
                      </a:r>
                      <a:r>
                        <a:rPr kumimoji="0" lang="en-US" sz="2400" b="1" i="0" u="none" strike="noStrike" cap="none" normalizeH="0" baseline="0" smtClean="0">
                          <a:ln>
                            <a:noFill/>
                          </a:ln>
                          <a:solidFill>
                            <a:schemeClr val="tx1"/>
                          </a:solidFill>
                          <a:effectLst/>
                          <a:latin typeface="Arial" pitchFamily="34" charset="0"/>
                          <a:cs typeface="Arial" pitchFamily="34" charset="0"/>
                        </a:rPr>
                        <a:t>)</a:t>
                      </a:r>
                      <a:endParaRPr kumimoji="0" lang="ar-SA" sz="2400" b="1"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C8A2367A-F631-407F-923C-8CF7EDC662D2}" type="slidenum">
              <a:rPr lang="ar-SA" sz="1200">
                <a:solidFill>
                  <a:schemeClr val="tx1">
                    <a:tint val="75000"/>
                  </a:schemeClr>
                </a:solidFill>
                <a:latin typeface="+mn-lt"/>
                <a:cs typeface="+mn-cs"/>
              </a:rPr>
              <a:pPr rtl="1" fontAlgn="auto">
                <a:spcBef>
                  <a:spcPts val="0"/>
                </a:spcBef>
                <a:spcAft>
                  <a:spcPts val="0"/>
                </a:spcAft>
                <a:defRPr/>
              </a:pPr>
              <a:t>83</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228600" y="381000"/>
            <a:ext cx="8458200" cy="6172200"/>
          </a:xfrm>
        </p:spPr>
        <p:txBody>
          <a:bodyPr>
            <a:normAutofit lnSpcReduction="10000"/>
          </a:bodyPr>
          <a:lstStyle/>
          <a:p>
            <a:pPr algn="just" rtl="1"/>
            <a:r>
              <a:rPr lang="ar-SA" sz="2600" dirty="0"/>
              <a:t>وقيمة مستوى الدلالة يحددها الباحث ولكن الشائع في الدراسات الاجتماعية أن تأخذ القيم (0.01، 0.05) ويعني مستوى الدلالة (</a:t>
            </a:r>
            <a:r>
              <a:rPr lang="el-GR" sz="2600" dirty="0"/>
              <a:t>α</a:t>
            </a:r>
            <a:r>
              <a:rPr lang="ar-SA" sz="2600" dirty="0"/>
              <a:t>= 0.05) انه إذا تكررت التجربة لعدد كبير جدا من المرات فمن المحتمل أن نرفض الفرضية الصفرية وهي في الواقع صحيحة خمس مرات من كل 100 مرة أي أن احتمال الوقوع في خطأ استنتاجنا هذا هو 5% وان استنتاجنا يكون سليما بثقة 95%.</a:t>
            </a:r>
          </a:p>
          <a:p>
            <a:pPr algn="just" rtl="1">
              <a:buFontTx/>
              <a:buNone/>
            </a:pPr>
            <a:r>
              <a:rPr lang="ar-SA" sz="2600" b="1" dirty="0">
                <a:solidFill>
                  <a:srgbClr val="FF0000"/>
                </a:solidFill>
              </a:rPr>
              <a:t>أما الخطأ من النوع الثاني فيرمز له بالرمز (بيتا </a:t>
            </a:r>
            <a:r>
              <a:rPr lang="el-GR" sz="2600" b="1" dirty="0">
                <a:solidFill>
                  <a:srgbClr val="FF0000"/>
                </a:solidFill>
              </a:rPr>
              <a:t>β</a:t>
            </a:r>
            <a:r>
              <a:rPr lang="ar-SA" sz="2600" b="1" dirty="0">
                <a:solidFill>
                  <a:srgbClr val="FF0000"/>
                </a:solidFill>
              </a:rPr>
              <a:t>):</a:t>
            </a:r>
          </a:p>
          <a:p>
            <a:pPr algn="just" rtl="1">
              <a:buFontTx/>
              <a:buNone/>
            </a:pPr>
            <a:r>
              <a:rPr lang="ar-SA" sz="2600" b="1" dirty="0"/>
              <a:t> </a:t>
            </a:r>
            <a:r>
              <a:rPr lang="ar-SA" sz="2600" dirty="0"/>
              <a:t>وهي عبارة عن القيمة القصوى لاحتمال ارتكابه. وهذا الاحتمال لا يحدده الباحث بل يتم حسابه ويعتمد على خمسة عوامل وهي:</a:t>
            </a:r>
          </a:p>
          <a:p>
            <a:pPr algn="just" rtl="1">
              <a:buFont typeface="Calibri" pitchFamily="34" charset="0"/>
              <a:buAutoNum type="arabicPeriod"/>
            </a:pPr>
            <a:r>
              <a:rPr lang="ar-SA" sz="2600" b="1" dirty="0"/>
              <a:t>القيمة الحقيقية لمعلمة المجتمع.</a:t>
            </a:r>
          </a:p>
          <a:p>
            <a:pPr algn="just" rtl="1">
              <a:buFont typeface="Calibri" pitchFamily="34" charset="0"/>
              <a:buAutoNum type="arabicPeriod"/>
            </a:pPr>
            <a:r>
              <a:rPr lang="ar-SA" sz="2600" b="1" dirty="0"/>
              <a:t>قيمة (</a:t>
            </a:r>
            <a:r>
              <a:rPr lang="el-GR" sz="2600" b="1" dirty="0"/>
              <a:t>α</a:t>
            </a:r>
            <a:r>
              <a:rPr lang="ar-SA" sz="2600" b="1" dirty="0"/>
              <a:t>) المختارة </a:t>
            </a:r>
          </a:p>
          <a:p>
            <a:pPr algn="just" rtl="1">
              <a:buFont typeface="Calibri" pitchFamily="34" charset="0"/>
              <a:buAutoNum type="arabicPeriod"/>
            </a:pPr>
            <a:r>
              <a:rPr lang="ar-SA" sz="2600" b="1" dirty="0"/>
              <a:t>نوع الاختبار (ذات ذيلين أو ذيل واحد).</a:t>
            </a:r>
          </a:p>
          <a:p>
            <a:pPr algn="just" rtl="1">
              <a:buFont typeface="Calibri" pitchFamily="34" charset="0"/>
              <a:buAutoNum type="arabicPeriod"/>
            </a:pPr>
            <a:r>
              <a:rPr lang="ar-SA" sz="2600" b="1" dirty="0"/>
              <a:t>الانحراف المعياري للعينة.</a:t>
            </a:r>
          </a:p>
          <a:p>
            <a:pPr algn="just" rtl="1">
              <a:buFont typeface="Calibri" pitchFamily="34" charset="0"/>
              <a:buAutoNum type="arabicPeriod"/>
            </a:pPr>
            <a:r>
              <a:rPr lang="ar-SA" sz="2600" b="1" dirty="0"/>
              <a:t>حجم العينة.</a:t>
            </a:r>
          </a:p>
          <a:p>
            <a:pPr algn="just" rtl="1"/>
            <a:endParaRPr lang="ar-SA" sz="2600" dirty="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00FAF1CA-EBF3-4A1B-9B24-303E688F115A}" type="slidenum">
              <a:rPr lang="ar-SA" sz="1200">
                <a:solidFill>
                  <a:schemeClr val="tx1">
                    <a:tint val="75000"/>
                  </a:schemeClr>
                </a:solidFill>
                <a:latin typeface="+mn-lt"/>
                <a:cs typeface="+mn-cs"/>
              </a:rPr>
              <a:pPr rtl="1" fontAlgn="auto">
                <a:spcBef>
                  <a:spcPts val="0"/>
                </a:spcBef>
                <a:spcAft>
                  <a:spcPts val="0"/>
                </a:spcAft>
                <a:defRPr/>
              </a:pPr>
              <a:t>84</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228600" y="381000"/>
            <a:ext cx="8610600" cy="6477000"/>
          </a:xfrm>
        </p:spPr>
        <p:txBody>
          <a:bodyPr>
            <a:noAutofit/>
          </a:bodyPr>
          <a:lstStyle/>
          <a:p>
            <a:pPr algn="just" rtl="1">
              <a:buFontTx/>
              <a:buNone/>
            </a:pPr>
            <a:r>
              <a:rPr lang="ar-SA" sz="2800" b="1" dirty="0">
                <a:solidFill>
                  <a:srgbClr val="FF0000"/>
                </a:solidFill>
                <a:cs typeface="Simplified Arabic" pitchFamily="2" charset="-78"/>
              </a:rPr>
              <a:t>والعلاقة بين النوعين من الخطأ (</a:t>
            </a:r>
            <a:r>
              <a:rPr lang="el-GR" sz="2800" b="1" dirty="0">
                <a:solidFill>
                  <a:srgbClr val="FF0000"/>
                </a:solidFill>
                <a:cs typeface="Simplified Arabic" pitchFamily="2" charset="-78"/>
              </a:rPr>
              <a:t>α</a:t>
            </a:r>
            <a:r>
              <a:rPr lang="ar-SA" sz="2800" b="1" dirty="0">
                <a:solidFill>
                  <a:srgbClr val="FF0000"/>
                </a:solidFill>
                <a:cs typeface="Simplified Arabic" pitchFamily="2" charset="-78"/>
              </a:rPr>
              <a:t>، </a:t>
            </a:r>
            <a:r>
              <a:rPr lang="el-GR" sz="2800" b="1" dirty="0">
                <a:solidFill>
                  <a:srgbClr val="FF0000"/>
                </a:solidFill>
                <a:cs typeface="Simplified Arabic" pitchFamily="2" charset="-78"/>
              </a:rPr>
              <a:t>β</a:t>
            </a:r>
            <a:r>
              <a:rPr lang="ar-SA" sz="2800" b="1" dirty="0">
                <a:solidFill>
                  <a:srgbClr val="FF0000"/>
                </a:solidFill>
                <a:cs typeface="Simplified Arabic" pitchFamily="2" charset="-78"/>
              </a:rPr>
              <a:t>) علاقة عكسية مع الأخذ بعين الاعتبار ما يلي:</a:t>
            </a:r>
          </a:p>
          <a:p>
            <a:pPr algn="just" rtl="1">
              <a:buFont typeface="Calibri" pitchFamily="34" charset="0"/>
              <a:buAutoNum type="arabicPeriod"/>
            </a:pPr>
            <a:r>
              <a:rPr lang="ar-SA" sz="2800" dirty="0">
                <a:cs typeface="Simplified Arabic" pitchFamily="2" charset="-78"/>
              </a:rPr>
              <a:t>لأي قيمة معينة محددة لألفا (</a:t>
            </a:r>
            <a:r>
              <a:rPr lang="el-GR" sz="2800" dirty="0">
                <a:cs typeface="Simplified Arabic" pitchFamily="2" charset="-78"/>
              </a:rPr>
              <a:t>α</a:t>
            </a:r>
            <a:r>
              <a:rPr lang="ar-SA" sz="2800" dirty="0">
                <a:cs typeface="Simplified Arabic" pitchFamily="2" charset="-78"/>
              </a:rPr>
              <a:t>) فان زيادة حجم العينة يؤدي إلى نقصان الخطأ من النوع الثاني (</a:t>
            </a:r>
            <a:r>
              <a:rPr lang="el-GR" sz="2800" dirty="0">
                <a:cs typeface="Simplified Arabic" pitchFamily="2" charset="-78"/>
              </a:rPr>
              <a:t>β</a:t>
            </a:r>
            <a:r>
              <a:rPr lang="ar-SA" sz="2800" dirty="0">
                <a:cs typeface="Simplified Arabic" pitchFamily="2" charset="-78"/>
              </a:rPr>
              <a:t>).</a:t>
            </a:r>
          </a:p>
          <a:p>
            <a:pPr algn="just" rtl="1">
              <a:buFont typeface="Calibri" pitchFamily="34" charset="0"/>
              <a:buAutoNum type="arabicPeriod"/>
            </a:pPr>
            <a:r>
              <a:rPr lang="ar-SA" sz="2800" dirty="0">
                <a:cs typeface="Simplified Arabic" pitchFamily="2" charset="-78"/>
              </a:rPr>
              <a:t>عند ثبات حجم العينة عند مستوى معين فان تخفيض قيمة (</a:t>
            </a:r>
            <a:r>
              <a:rPr lang="el-GR" sz="2800" dirty="0">
                <a:cs typeface="Simplified Arabic" pitchFamily="2" charset="-78"/>
              </a:rPr>
              <a:t>α</a:t>
            </a:r>
            <a:r>
              <a:rPr lang="ar-SA" sz="2800" dirty="0">
                <a:cs typeface="Simplified Arabic" pitchFamily="2" charset="-78"/>
              </a:rPr>
              <a:t>) يؤدي إلى زيادة قيمة (</a:t>
            </a:r>
            <a:r>
              <a:rPr lang="el-GR" sz="2800" dirty="0">
                <a:cs typeface="Simplified Arabic" pitchFamily="2" charset="-78"/>
              </a:rPr>
              <a:t>β</a:t>
            </a:r>
            <a:r>
              <a:rPr lang="ar-SA" sz="2800" dirty="0">
                <a:cs typeface="Simplified Arabic" pitchFamily="2" charset="-78"/>
              </a:rPr>
              <a:t>) والعكس صحيح.</a:t>
            </a:r>
          </a:p>
          <a:p>
            <a:pPr algn="just" rtl="1">
              <a:buFont typeface="Calibri" pitchFamily="34" charset="0"/>
              <a:buAutoNum type="arabicPeriod"/>
            </a:pPr>
            <a:r>
              <a:rPr lang="ar-SA" sz="2800" dirty="0">
                <a:cs typeface="Simplified Arabic" pitchFamily="2" charset="-78"/>
              </a:rPr>
              <a:t>تخفيض كلا النوعين من الخطأ يمكن أن يتم من خلال زيادة حجم العينة. بالإضافة إلى تطبيق إجراءات سليمة للمعاينة واستخدام طرق صحيحة ودقيقة لجمع البيانات لان ذلك يقلل من أخطاء البيانات والأخطاء العشوائية.</a:t>
            </a:r>
          </a:p>
          <a:p>
            <a:pPr algn="just" rtl="1">
              <a:buFontTx/>
              <a:buNone/>
            </a:pPr>
            <a:endParaRPr lang="ar-SA" sz="2800" dirty="0">
              <a:cs typeface="Simplified Arabic" pitchFamily="2" charset="-78"/>
            </a:endParaRPr>
          </a:p>
          <a:p>
            <a:pPr algn="just" rtl="1">
              <a:buFontTx/>
              <a:buNone/>
            </a:pPr>
            <a:endParaRPr lang="ar-SA" sz="2800" dirty="0">
              <a:cs typeface="Simplified Arabic" pitchFamily="2" charset="-78"/>
            </a:endParaRPr>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B2C598C5-97C7-4EEC-AEBD-7803F7A4BFF8}" type="slidenum">
              <a:rPr lang="ar-SA" sz="1200">
                <a:solidFill>
                  <a:schemeClr val="tx1">
                    <a:tint val="75000"/>
                  </a:schemeClr>
                </a:solidFill>
                <a:latin typeface="+mn-lt"/>
                <a:cs typeface="+mn-cs"/>
              </a:rPr>
              <a:pPr rtl="1" fontAlgn="auto">
                <a:spcBef>
                  <a:spcPts val="0"/>
                </a:spcBef>
                <a:spcAft>
                  <a:spcPts val="0"/>
                </a:spcAft>
                <a:defRPr/>
              </a:pPr>
              <a:t>85</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لمحتوى 2"/>
          <p:cNvSpPr>
            <a:spLocks noGrp="1"/>
          </p:cNvSpPr>
          <p:nvPr>
            <p:ph idx="4294967295"/>
          </p:nvPr>
        </p:nvSpPr>
        <p:spPr>
          <a:xfrm>
            <a:off x="457200" y="304800"/>
            <a:ext cx="8229600" cy="6096000"/>
          </a:xfrm>
        </p:spPr>
        <p:txBody>
          <a:bodyPr/>
          <a:lstStyle/>
          <a:p>
            <a:pPr algn="just" rtl="1">
              <a:buFontTx/>
              <a:buNone/>
            </a:pPr>
            <a:r>
              <a:rPr lang="ar-SA" b="1" dirty="0">
                <a:solidFill>
                  <a:srgbClr val="FF0000"/>
                </a:solidFill>
                <a:cs typeface="Simplified Arabic" pitchFamily="2" charset="-78"/>
              </a:rPr>
              <a:t>قوة الاختبار </a:t>
            </a:r>
            <a:r>
              <a:rPr lang="en-US" b="1" dirty="0">
                <a:solidFill>
                  <a:srgbClr val="FF0000"/>
                </a:solidFill>
                <a:cs typeface="Simplified Arabic" pitchFamily="2" charset="-78"/>
              </a:rPr>
              <a:t>Power Of The Test</a:t>
            </a:r>
            <a:r>
              <a:rPr lang="ar-SA" b="1" dirty="0">
                <a:solidFill>
                  <a:srgbClr val="FF0000"/>
                </a:solidFill>
                <a:cs typeface="Simplified Arabic" pitchFamily="2" charset="-78"/>
              </a:rPr>
              <a:t>:</a:t>
            </a:r>
          </a:p>
          <a:p>
            <a:pPr algn="just" rtl="1">
              <a:buFont typeface="Wingdings" pitchFamily="2" charset="2"/>
              <a:buChar char="§"/>
            </a:pPr>
            <a:r>
              <a:rPr lang="ar-SA" dirty="0">
                <a:cs typeface="Simplified Arabic" pitchFamily="2" charset="-78"/>
              </a:rPr>
              <a:t>قوة الاختبار هي عبارة عن قدرة الاختبار على رفض الفرضية الصفرية عندما تكون في الحقيقة خاطئة وتساوي:</a:t>
            </a:r>
          </a:p>
          <a:p>
            <a:pPr algn="ctr" rtl="1">
              <a:buFontTx/>
              <a:buNone/>
            </a:pPr>
            <a:r>
              <a:rPr lang="ar-SA" dirty="0">
                <a:cs typeface="Simplified Arabic" pitchFamily="2" charset="-78"/>
              </a:rPr>
              <a:t> </a:t>
            </a:r>
            <a:r>
              <a:rPr lang="en-US" b="1" dirty="0">
                <a:solidFill>
                  <a:srgbClr val="0070C0"/>
                </a:solidFill>
              </a:rPr>
              <a:t>power of test = (1 – </a:t>
            </a:r>
            <a:r>
              <a:rPr lang="el-GR" b="1" dirty="0">
                <a:solidFill>
                  <a:srgbClr val="0070C0"/>
                </a:solidFill>
              </a:rPr>
              <a:t>β</a:t>
            </a:r>
            <a:r>
              <a:rPr lang="en-US" b="1" dirty="0">
                <a:solidFill>
                  <a:srgbClr val="0070C0"/>
                </a:solidFill>
              </a:rPr>
              <a:t>)</a:t>
            </a:r>
            <a:endParaRPr lang="ar-SA" dirty="0">
              <a:solidFill>
                <a:srgbClr val="0070C0"/>
              </a:solidFill>
              <a:cs typeface="Simplified Arabic" pitchFamily="2" charset="-78"/>
            </a:endParaRPr>
          </a:p>
          <a:p>
            <a:pPr algn="just" rtl="1">
              <a:buFontTx/>
              <a:buNone/>
            </a:pPr>
            <a:endParaRPr lang="ar-SA" dirty="0"/>
          </a:p>
          <a:p>
            <a:pPr algn="just" rtl="1">
              <a:buFont typeface="Wingdings" pitchFamily="2" charset="2"/>
              <a:buChar char="§"/>
            </a:pPr>
            <a:r>
              <a:rPr lang="ar-SA" b="1" dirty="0"/>
              <a:t>والخطأ من النوع الأول (إدانة المتهم وهو برئ) أكثر خطورة من الخطأ من النوع الثاني (تبرئة المذنب) .</a:t>
            </a:r>
          </a:p>
          <a:p>
            <a:pPr algn="just" rtl="1">
              <a:buFontTx/>
              <a:buNone/>
            </a:pPr>
            <a:endParaRPr lang="ar-SA" b="1" dirty="0"/>
          </a:p>
          <a:p>
            <a:pPr algn="just" rtl="1">
              <a:buFont typeface="Wingdings" pitchFamily="2" charset="2"/>
              <a:buChar char="§"/>
            </a:pPr>
            <a:r>
              <a:rPr lang="ar-SA" b="1" dirty="0">
                <a:solidFill>
                  <a:srgbClr val="FF0000"/>
                </a:solidFill>
              </a:rPr>
              <a:t>وبناءً على ما سبق بيانه من المصطلحات المستخدمة في اختبار الفرضيات يمكننا الآن حصر خطوات اختبار الفرضيات كما يلي:</a:t>
            </a:r>
          </a:p>
          <a:p>
            <a:pPr algn="just" rtl="1">
              <a:buFontTx/>
              <a:buNone/>
            </a:pPr>
            <a:endParaRPr lang="ar-SA" b="1" dirty="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654D6A2D-0675-4A6C-B4B1-6E70D23F9512}" type="slidenum">
              <a:rPr lang="ar-SA" sz="1200">
                <a:solidFill>
                  <a:schemeClr val="tx1">
                    <a:tint val="75000"/>
                  </a:schemeClr>
                </a:solidFill>
                <a:latin typeface="+mn-lt"/>
                <a:cs typeface="+mn-cs"/>
              </a:rPr>
              <a:pPr rtl="1" fontAlgn="auto">
                <a:spcBef>
                  <a:spcPts val="0"/>
                </a:spcBef>
                <a:spcAft>
                  <a:spcPts val="0"/>
                </a:spcAft>
                <a:defRPr/>
              </a:pPr>
              <a:t>86</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457200" y="304800"/>
            <a:ext cx="8229600" cy="5821363"/>
          </a:xfrm>
        </p:spPr>
        <p:txBody>
          <a:bodyPr>
            <a:noAutofit/>
          </a:bodyPr>
          <a:lstStyle/>
          <a:p>
            <a:pPr algn="just" rtl="1">
              <a:buFontTx/>
              <a:buNone/>
            </a:pPr>
            <a:r>
              <a:rPr lang="ar-SA" sz="2800" b="1" dirty="0">
                <a:solidFill>
                  <a:srgbClr val="FF0000"/>
                </a:solidFill>
              </a:rPr>
              <a:t>خطوات اختبار الفرضيات:</a:t>
            </a:r>
          </a:p>
          <a:p>
            <a:pPr algn="just" rtl="1">
              <a:buFontTx/>
              <a:buNone/>
            </a:pPr>
            <a:r>
              <a:rPr lang="ar-SA" sz="2800" dirty="0"/>
              <a:t>يتم اختبار الفرضية الصفرية بإتباع عدة خطوات كما يلي:</a:t>
            </a:r>
          </a:p>
          <a:p>
            <a:pPr algn="just" rtl="1">
              <a:buFontTx/>
              <a:buNone/>
            </a:pPr>
            <a:r>
              <a:rPr lang="ar-SA" sz="2800" b="1" dirty="0"/>
              <a:t>1- تحديد الفرضية الصفرية والبديلة.</a:t>
            </a:r>
          </a:p>
          <a:p>
            <a:pPr algn="just" rtl="1">
              <a:buFontTx/>
              <a:buNone/>
            </a:pPr>
            <a:r>
              <a:rPr lang="ar-SA" sz="2800" dirty="0"/>
              <a:t>2- </a:t>
            </a:r>
            <a:r>
              <a:rPr lang="ar-SA" sz="2800" b="1" dirty="0"/>
              <a:t>اختيار الاختبار الإحصائي الملائم (</a:t>
            </a:r>
            <a:r>
              <a:rPr lang="en-US" sz="2800" b="1" dirty="0"/>
              <a:t>appropriate statistical test</a:t>
            </a:r>
            <a:r>
              <a:rPr lang="ar-SA" sz="2800" b="1" dirty="0"/>
              <a:t>):</a:t>
            </a:r>
            <a:r>
              <a:rPr lang="ar-SA" sz="2800" dirty="0"/>
              <a:t> ويوجد العديد من الاختبارات الإحصائية ولكن اختيار الاختبار المناسب يتم بناء على عدة معايير بحسب طبيعة البحث من هذه المعايير مثلاً:</a:t>
            </a:r>
          </a:p>
          <a:p>
            <a:pPr algn="just" rtl="1"/>
            <a:r>
              <a:rPr lang="ar-SA" sz="2800" dirty="0"/>
              <a:t>طبيعة سحب العينة (عشوائي أو غير عشوائي)</a:t>
            </a:r>
          </a:p>
          <a:p>
            <a:pPr algn="just" rtl="1"/>
            <a:r>
              <a:rPr lang="ar-SA" sz="2800" dirty="0"/>
              <a:t>طبيعة المجتمع (يتبع التوزيع الطبيعي أو لا)</a:t>
            </a:r>
          </a:p>
          <a:p>
            <a:pPr algn="just" rtl="1"/>
            <a:r>
              <a:rPr lang="ar-SA" sz="2800" dirty="0"/>
              <a:t>نوع القياس (اسمي، رتبي، فتري، نسبي)</a:t>
            </a:r>
          </a:p>
          <a:p>
            <a:pPr algn="just" rtl="1">
              <a:buFontTx/>
              <a:buNone/>
            </a:pPr>
            <a:r>
              <a:rPr lang="ar-SA" sz="2800" b="1" dirty="0"/>
              <a:t>3- تحديد مستوى الدلالة الإحصائية المناسب بحسب مدى المخاطرة النسبية للخطأين (الأول والثاني) بالنسبة للباحث.</a:t>
            </a:r>
          </a:p>
          <a:p>
            <a:pPr algn="just" rtl="1"/>
            <a:endParaRPr lang="ar-SA" sz="2800" b="1" dirty="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6F97B653-898C-47A9-AA4F-42F79487534A}" type="slidenum">
              <a:rPr lang="ar-SA" sz="1200">
                <a:solidFill>
                  <a:schemeClr val="tx1">
                    <a:tint val="75000"/>
                  </a:schemeClr>
                </a:solidFill>
                <a:latin typeface="+mn-lt"/>
                <a:cs typeface="+mn-cs"/>
              </a:rPr>
              <a:pPr rtl="1" fontAlgn="auto">
                <a:spcBef>
                  <a:spcPts val="0"/>
                </a:spcBef>
                <a:spcAft>
                  <a:spcPts val="0"/>
                </a:spcAft>
                <a:defRPr/>
              </a:pPr>
              <a:t>87</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صر نائب للمحتوى 2"/>
          <p:cNvSpPr>
            <a:spLocks noGrp="1"/>
          </p:cNvSpPr>
          <p:nvPr>
            <p:ph idx="4294967295"/>
          </p:nvPr>
        </p:nvSpPr>
        <p:spPr>
          <a:xfrm>
            <a:off x="228600" y="228600"/>
            <a:ext cx="8610600" cy="6629400"/>
          </a:xfrm>
        </p:spPr>
        <p:txBody>
          <a:bodyPr>
            <a:normAutofit lnSpcReduction="10000"/>
          </a:bodyPr>
          <a:lstStyle/>
          <a:p>
            <a:pPr algn="just" rtl="1">
              <a:buFontTx/>
              <a:buNone/>
            </a:pPr>
            <a:r>
              <a:rPr lang="ar-SA" sz="2800" b="1" dirty="0">
                <a:cs typeface="Simplified Arabic" pitchFamily="2" charset="-78"/>
              </a:rPr>
              <a:t>4- حساب قيمة دالة الاختبار الإحصائي لاختبار الفرضية الصفرية </a:t>
            </a:r>
            <a:r>
              <a:rPr lang="ar-SA" sz="2800" dirty="0">
                <a:cs typeface="Simplified Arabic" pitchFamily="2" charset="-78"/>
              </a:rPr>
              <a:t>بعد جمع البيانات من عينة الدراسة . وبافتراض أن هذه الفرضية صحيحة يحدد احتمال الحصول على فرق بين القيمة المشاهدة للمعلمة من خلال العينة والقيمة المفروضة لها من خلال الفرضية الصفرية، ويتم حساب هذا الاحتمال من خلال خصائص توزيع المعاينة النظري لدالة الاختبار الإحصائية المستخدمة.</a:t>
            </a:r>
          </a:p>
          <a:p>
            <a:pPr algn="just" rtl="1">
              <a:buFontTx/>
              <a:buNone/>
            </a:pPr>
            <a:r>
              <a:rPr lang="ar-SA" sz="2800" b="1" dirty="0">
                <a:cs typeface="Simplified Arabic" pitchFamily="2" charset="-78"/>
              </a:rPr>
              <a:t>تحديد القيم الحرجة (</a:t>
            </a:r>
            <a:r>
              <a:rPr lang="en-US" sz="2800" b="1" dirty="0">
                <a:cs typeface="Simplified Arabic" pitchFamily="2" charset="-78"/>
              </a:rPr>
              <a:t>critical test value</a:t>
            </a:r>
            <a:r>
              <a:rPr lang="ar-SA" sz="2800" b="1" dirty="0">
                <a:cs typeface="Simplified Arabic" pitchFamily="2" charset="-78"/>
              </a:rPr>
              <a:t>): </a:t>
            </a:r>
            <a:r>
              <a:rPr lang="ar-SA" sz="2800" dirty="0">
                <a:cs typeface="Simplified Arabic" pitchFamily="2" charset="-78"/>
              </a:rPr>
              <a:t>والتي بناء عليها يتم تحديد منطقة الرفض (</a:t>
            </a:r>
            <a:r>
              <a:rPr lang="en-US" sz="2800" dirty="0">
                <a:cs typeface="Simplified Arabic" pitchFamily="2" charset="-78"/>
              </a:rPr>
              <a:t>region of rejection</a:t>
            </a:r>
            <a:r>
              <a:rPr lang="ar-SA" sz="2800" dirty="0">
                <a:cs typeface="Simplified Arabic" pitchFamily="2" charset="-78"/>
              </a:rPr>
              <a:t>) ومنطقة القبول (</a:t>
            </a:r>
            <a:r>
              <a:rPr lang="en-US" sz="2800" dirty="0">
                <a:cs typeface="Simplified Arabic" pitchFamily="2" charset="-78"/>
              </a:rPr>
              <a:t>region of acceptance</a:t>
            </a:r>
            <a:r>
              <a:rPr lang="ar-SA" sz="2800" dirty="0">
                <a:cs typeface="Simplified Arabic" pitchFamily="2" charset="-78"/>
              </a:rPr>
              <a:t>) للفرضية الصفرية .</a:t>
            </a:r>
          </a:p>
          <a:p>
            <a:pPr algn="just" rtl="1">
              <a:buFontTx/>
              <a:buNone/>
            </a:pPr>
            <a:r>
              <a:rPr lang="ar-SA" sz="2800" dirty="0">
                <a:cs typeface="Simplified Arabic" pitchFamily="2" charset="-78"/>
              </a:rPr>
              <a:t>5- </a:t>
            </a:r>
            <a:r>
              <a:rPr lang="ar-SA" sz="2800" b="1" dirty="0">
                <a:cs typeface="Simplified Arabic" pitchFamily="2" charset="-78"/>
              </a:rPr>
              <a:t>اتخاذ القرار: </a:t>
            </a:r>
            <a:r>
              <a:rPr lang="ar-SA" sz="2800" dirty="0">
                <a:cs typeface="Simplified Arabic" pitchFamily="2" charset="-78"/>
              </a:rPr>
              <a:t>من خلال مقارنة القيمة المحسوبة (</a:t>
            </a:r>
            <a:r>
              <a:rPr lang="en-US" sz="2800" dirty="0">
                <a:cs typeface="Simplified Arabic" pitchFamily="2" charset="-78"/>
              </a:rPr>
              <a:t>calculated value</a:t>
            </a:r>
            <a:r>
              <a:rPr lang="ar-SA" sz="2800" dirty="0">
                <a:cs typeface="Simplified Arabic" pitchFamily="2" charset="-78"/>
              </a:rPr>
              <a:t>)  من دالة الاختبار الإحصائي مع القيمة </a:t>
            </a:r>
            <a:r>
              <a:rPr lang="ar-SA" sz="2800" dirty="0" err="1">
                <a:cs typeface="Simplified Arabic" pitchFamily="2" charset="-78"/>
              </a:rPr>
              <a:t>الجدولية</a:t>
            </a:r>
            <a:r>
              <a:rPr lang="ar-SA" sz="2800" dirty="0">
                <a:cs typeface="Simplified Arabic" pitchFamily="2" charset="-78"/>
              </a:rPr>
              <a:t> أو الحرجة (</a:t>
            </a:r>
            <a:r>
              <a:rPr lang="en-US" sz="2800" dirty="0">
                <a:cs typeface="Simplified Arabic" pitchFamily="2" charset="-78"/>
              </a:rPr>
              <a:t>critical value</a:t>
            </a:r>
            <a:r>
              <a:rPr lang="ar-SA" sz="2800" dirty="0">
                <a:cs typeface="Simplified Arabic" pitchFamily="2" charset="-78"/>
              </a:rPr>
              <a:t>) عند مستوى الدلالة المحدد مسبقا. فإذا كانت القيمة المحسوبة اكبر من القيمة </a:t>
            </a:r>
            <a:r>
              <a:rPr lang="ar-SA" sz="2800" dirty="0" err="1">
                <a:cs typeface="Simplified Arabic" pitchFamily="2" charset="-78"/>
              </a:rPr>
              <a:t>الجدولية</a:t>
            </a:r>
            <a:r>
              <a:rPr lang="ar-SA" sz="2800" dirty="0">
                <a:cs typeface="Simplified Arabic" pitchFamily="2" charset="-78"/>
              </a:rPr>
              <a:t> يتم رفض الفرضية الصفرية أما إذا كانت اقل فيتم قبولها كما سبقت الإشارة إليه. مع الأخذ بعين الاعتبار هل الاختبار من طرف واحد أو من طرفين بحسب الفرضية البديلة (</a:t>
            </a:r>
            <a:r>
              <a:rPr lang="en-US" sz="2800" dirty="0">
                <a:cs typeface="Simplified Arabic" pitchFamily="2" charset="-78"/>
              </a:rPr>
              <a:t>H1</a:t>
            </a:r>
            <a:r>
              <a:rPr lang="ar-SA" sz="2800" dirty="0">
                <a:cs typeface="Simplified Arabic" pitchFamily="2" charset="-78"/>
              </a:rPr>
              <a:t>).</a:t>
            </a:r>
          </a:p>
        </p:txBody>
      </p:sp>
      <p:sp>
        <p:nvSpPr>
          <p:cNvPr id="3" name="عنصر نائب لرقم الشريحة 2"/>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51706845-B116-4066-8A67-DC5AC40803E0}" type="slidenum">
              <a:rPr lang="ar-SA" sz="1200">
                <a:solidFill>
                  <a:schemeClr val="tx1">
                    <a:tint val="75000"/>
                  </a:schemeClr>
                </a:solidFill>
                <a:latin typeface="+mn-lt"/>
                <a:cs typeface="+mn-cs"/>
              </a:rPr>
              <a:pPr rtl="1" fontAlgn="auto">
                <a:spcBef>
                  <a:spcPts val="0"/>
                </a:spcBef>
                <a:spcAft>
                  <a:spcPts val="0"/>
                </a:spcAft>
                <a:defRPr/>
              </a:pPr>
              <a:t>88</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 calcmode="lin" valueType="num">
                                      <p:cBhvr additive="base">
                                        <p:cTn id="7" dur="500" fill="hold"/>
                                        <p:tgtEl>
                                          <p:spTgt spid="768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2">
                                            <p:txEl>
                                              <p:pRg st="1" end="1"/>
                                            </p:txEl>
                                          </p:spTgt>
                                        </p:tgtEl>
                                        <p:attrNameLst>
                                          <p:attrName>style.visibility</p:attrName>
                                        </p:attrNameLst>
                                      </p:cBhvr>
                                      <p:to>
                                        <p:strVal val="visible"/>
                                      </p:to>
                                    </p:set>
                                    <p:anim calcmode="lin" valueType="num">
                                      <p:cBhvr additive="base">
                                        <p:cTn id="13" dur="500" fill="hold"/>
                                        <p:tgtEl>
                                          <p:spTgt spid="768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2">
                                            <p:txEl>
                                              <p:pRg st="2" end="2"/>
                                            </p:txEl>
                                          </p:spTgt>
                                        </p:tgtEl>
                                        <p:attrNameLst>
                                          <p:attrName>style.visibility</p:attrName>
                                        </p:attrNameLst>
                                      </p:cBhvr>
                                      <p:to>
                                        <p:strVal val="visible"/>
                                      </p:to>
                                    </p:set>
                                    <p:anim calcmode="lin" valueType="num">
                                      <p:cBhvr additive="base">
                                        <p:cTn id="19" dur="500" fill="hold"/>
                                        <p:tgtEl>
                                          <p:spTgt spid="768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لمحتوى 2"/>
          <p:cNvSpPr>
            <a:spLocks noGrp="1"/>
          </p:cNvSpPr>
          <p:nvPr>
            <p:ph idx="4294967295"/>
          </p:nvPr>
        </p:nvSpPr>
        <p:spPr>
          <a:xfrm>
            <a:off x="304800" y="381000"/>
            <a:ext cx="8610600" cy="6172200"/>
          </a:xfrm>
        </p:spPr>
        <p:txBody>
          <a:bodyPr/>
          <a:lstStyle/>
          <a:p>
            <a:pPr algn="just" rtl="1"/>
            <a:r>
              <a:rPr lang="ar-SA" sz="2800" b="1" dirty="0">
                <a:solidFill>
                  <a:srgbClr val="FF0000"/>
                </a:solidFill>
                <a:cs typeface="Simplified Arabic" pitchFamily="2" charset="-78"/>
              </a:rPr>
              <a:t>منطقة الرفض </a:t>
            </a:r>
            <a:r>
              <a:rPr lang="en-US" sz="2800" b="1" dirty="0">
                <a:solidFill>
                  <a:srgbClr val="FF0000"/>
                </a:solidFill>
                <a:cs typeface="Simplified Arabic" pitchFamily="2" charset="-78"/>
              </a:rPr>
              <a:t>rejection region</a:t>
            </a:r>
            <a:r>
              <a:rPr lang="ar-SA" sz="2800" b="1" dirty="0">
                <a:solidFill>
                  <a:srgbClr val="FF0000"/>
                </a:solidFill>
                <a:cs typeface="Simplified Arabic" pitchFamily="2" charset="-78"/>
              </a:rPr>
              <a:t> أو المنطقة الحرجة </a:t>
            </a:r>
            <a:r>
              <a:rPr lang="en-US" sz="2800" b="1" dirty="0">
                <a:solidFill>
                  <a:srgbClr val="FF0000"/>
                </a:solidFill>
                <a:cs typeface="Simplified Arabic" pitchFamily="2" charset="-78"/>
              </a:rPr>
              <a:t>critical region</a:t>
            </a:r>
            <a:r>
              <a:rPr lang="ar-SA" sz="2800" b="1" dirty="0">
                <a:solidFill>
                  <a:srgbClr val="FF0000"/>
                </a:solidFill>
                <a:cs typeface="Simplified Arabic" pitchFamily="2" charset="-78"/>
              </a:rPr>
              <a:t>: </a:t>
            </a:r>
            <a:r>
              <a:rPr lang="ar-SA" sz="2800" b="1" dirty="0">
                <a:cs typeface="Simplified Arabic" pitchFamily="2" charset="-78"/>
              </a:rPr>
              <a:t>هي تلك المنطقة الذي إذا وقعت فيها قيمة دالة الاختبار الإحصائي فانه يتم رفض الفرضية الصفرية.</a:t>
            </a:r>
          </a:p>
          <a:p>
            <a:pPr algn="just" rtl="1"/>
            <a:r>
              <a:rPr lang="ar-SA" sz="2800" b="1" dirty="0">
                <a:solidFill>
                  <a:srgbClr val="FF0000"/>
                </a:solidFill>
                <a:cs typeface="Simplified Arabic" pitchFamily="2" charset="-78"/>
              </a:rPr>
              <a:t>القيم الحرجة </a:t>
            </a:r>
            <a:r>
              <a:rPr lang="en-US" sz="2800" b="1" dirty="0">
                <a:solidFill>
                  <a:srgbClr val="FF0000"/>
                </a:solidFill>
                <a:cs typeface="Simplified Arabic" pitchFamily="2" charset="-78"/>
              </a:rPr>
              <a:t>Critical Value</a:t>
            </a:r>
            <a:r>
              <a:rPr lang="ar-SA" sz="2800" b="1" dirty="0">
                <a:solidFill>
                  <a:srgbClr val="FF0000"/>
                </a:solidFill>
                <a:cs typeface="Simplified Arabic" pitchFamily="2" charset="-78"/>
              </a:rPr>
              <a:t>: </a:t>
            </a:r>
            <a:r>
              <a:rPr lang="ar-SA" sz="2800" b="1" dirty="0">
                <a:cs typeface="Simplified Arabic" pitchFamily="2" charset="-78"/>
              </a:rPr>
              <a:t>يتم تحديدها بناء على قيمة (</a:t>
            </a:r>
            <a:r>
              <a:rPr lang="en-US" sz="2800" b="1" dirty="0">
                <a:cs typeface="Simplified Arabic" pitchFamily="2" charset="-78"/>
              </a:rPr>
              <a:t>α</a:t>
            </a:r>
            <a:r>
              <a:rPr lang="ar-SA" sz="2800" b="1" dirty="0">
                <a:cs typeface="Simplified Arabic" pitchFamily="2" charset="-78"/>
              </a:rPr>
              <a:t>) وعلى نوع توزيع المعاينة لدالة الاختبار (</a:t>
            </a:r>
            <a:r>
              <a:rPr lang="en-US" sz="2800" b="1" dirty="0">
                <a:cs typeface="Simplified Arabic" pitchFamily="2" charset="-78"/>
              </a:rPr>
              <a:t>the sampling distribution</a:t>
            </a:r>
            <a:r>
              <a:rPr lang="ar-SA" sz="2800" b="1" dirty="0">
                <a:cs typeface="Simplified Arabic" pitchFamily="2" charset="-78"/>
              </a:rPr>
              <a:t>) وهي التي تحدد كلاً من منطقة رفض الفرضية الصفرية ومنطقة قبولها.</a:t>
            </a:r>
          </a:p>
          <a:p>
            <a:pPr algn="just" rtl="1"/>
            <a:r>
              <a:rPr lang="ar-SA" sz="2800" b="1" dirty="0">
                <a:solidFill>
                  <a:srgbClr val="FF0000"/>
                </a:solidFill>
              </a:rPr>
              <a:t>كما سبقت الإشارة إليه فان الفرضية البديلة لها ثلاث حالات </a:t>
            </a:r>
            <a:r>
              <a:rPr lang="ar-SA" sz="2400" b="1" dirty="0">
                <a:solidFill>
                  <a:srgbClr val="FF0000"/>
                </a:solidFill>
              </a:rPr>
              <a:t>(≠ ، &lt;، &gt;). </a:t>
            </a:r>
            <a:r>
              <a:rPr lang="ar-SA" sz="2800" b="1" dirty="0">
                <a:solidFill>
                  <a:srgbClr val="FF0000"/>
                </a:solidFill>
              </a:rPr>
              <a:t>وبحسب هذه الحالات هناك ثلاث أنواع اختبارات وهي:</a:t>
            </a:r>
          </a:p>
          <a:p>
            <a:pPr algn="just" rtl="1">
              <a:buFont typeface="Calibri" pitchFamily="34" charset="0"/>
              <a:buAutoNum type="arabicPeriod"/>
            </a:pPr>
            <a:r>
              <a:rPr lang="en-US" sz="2800" b="1" dirty="0"/>
              <a:t>Two-tailed test:   </a:t>
            </a:r>
            <a:r>
              <a:rPr lang="ar-SA" sz="2800" b="1" dirty="0"/>
              <a:t>اختبار ذات الذيلين أو الطرفين             </a:t>
            </a:r>
            <a:endParaRPr lang="en-US" sz="2800" b="1" dirty="0"/>
          </a:p>
          <a:p>
            <a:pPr algn="just" rtl="1">
              <a:buFont typeface="Calibri" pitchFamily="34" charset="0"/>
              <a:buAutoNum type="arabicPeriod"/>
            </a:pPr>
            <a:r>
              <a:rPr lang="en-US" sz="2800" b="1" dirty="0"/>
              <a:t>Right (upper) -tailed test:  </a:t>
            </a:r>
            <a:r>
              <a:rPr lang="ar-SA" sz="2800" b="1" dirty="0"/>
              <a:t>اختبار ذات الذيل الأعلى أو الأيمن</a:t>
            </a:r>
            <a:endParaRPr lang="en-US" sz="2800" b="1" dirty="0"/>
          </a:p>
          <a:p>
            <a:pPr algn="just" rtl="1">
              <a:buFont typeface="Calibri" pitchFamily="34" charset="0"/>
              <a:buAutoNum type="arabicPeriod"/>
            </a:pPr>
            <a:r>
              <a:rPr lang="en-US" sz="2800" b="1" dirty="0"/>
              <a:t>Left (lower) -tailed test: </a:t>
            </a:r>
            <a:r>
              <a:rPr lang="ar-SA" sz="2800" b="1" dirty="0"/>
              <a:t>اختبار ذات الذيل الأسفل أو الأيسر   </a:t>
            </a:r>
            <a:endParaRPr lang="en-US" sz="2800" b="1" dirty="0"/>
          </a:p>
          <a:p>
            <a:pPr algn="just" rtl="1"/>
            <a:r>
              <a:rPr lang="ar-SA" sz="2800" b="1" dirty="0">
                <a:solidFill>
                  <a:srgbClr val="002060"/>
                </a:solidFill>
                <a:cs typeface="Simplified Arabic" pitchFamily="2" charset="-78"/>
              </a:rPr>
              <a:t>والأشكال التالية توضح كيفية تحديد هذه الاختبارات:</a:t>
            </a:r>
          </a:p>
          <a:p>
            <a:pPr algn="just" rtl="1">
              <a:buFontTx/>
              <a:buNone/>
            </a:pPr>
            <a:endParaRPr lang="ar-SA" sz="2800" dirty="0">
              <a:cs typeface="Simplified Arabic" pitchFamily="2" charset="-78"/>
            </a:endParaRPr>
          </a:p>
        </p:txBody>
      </p:sp>
      <p:sp>
        <p:nvSpPr>
          <p:cNvPr id="3" name="عنصر نائب لرقم الشريحة 2"/>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6C0987B1-F4EF-40B7-BCBF-350E435C8D75}" type="slidenum">
              <a:rPr lang="ar-SA" sz="1200">
                <a:solidFill>
                  <a:schemeClr val="tx1">
                    <a:tint val="75000"/>
                  </a:schemeClr>
                </a:solidFill>
                <a:latin typeface="+mn-lt"/>
                <a:cs typeface="+mn-cs"/>
              </a:rPr>
              <a:pPr rtl="1" fontAlgn="auto">
                <a:spcBef>
                  <a:spcPts val="0"/>
                </a:spcBef>
                <a:spcAft>
                  <a:spcPts val="0"/>
                </a:spcAft>
                <a:defRPr/>
              </a:pPr>
              <a:t>89</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6600" b="1" dirty="0" smtClean="0">
                <a:solidFill>
                  <a:srgbClr val="FF0000"/>
                </a:solidFill>
                <a:latin typeface="Sakkal Majalla" pitchFamily="2" charset="-78"/>
                <a:cs typeface="Sakkal Majalla" pitchFamily="2" charset="-78"/>
              </a:rPr>
              <a:t>تقديم</a:t>
            </a:r>
            <a:endParaRPr lang="fr-FR" sz="8800" dirty="0">
              <a:solidFill>
                <a:srgbClr val="FF0000"/>
              </a:solidFill>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92500" lnSpcReduction="10000"/>
          </a:bodyPr>
          <a:lstStyle/>
          <a:p>
            <a:pPr marL="0" indent="0" algn="just" rtl="1">
              <a:buNone/>
            </a:pPr>
            <a:r>
              <a:rPr lang="ar-SA" dirty="0" smtClean="0"/>
              <a:t>     يتضح مما سبق أن الأسلوب الإحصائي الذي يعتمده الباحث في اختبار فرضيات بحثه يرتبط بمجموعة من الاعتبارات والنقاط الأساسية أهمها:</a:t>
            </a:r>
          </a:p>
          <a:p>
            <a:pPr algn="just" rtl="1">
              <a:buFontTx/>
              <a:buChar char="-"/>
            </a:pPr>
            <a:r>
              <a:rPr lang="ar-SA" dirty="0" smtClean="0">
                <a:solidFill>
                  <a:srgbClr val="FF0000"/>
                </a:solidFill>
              </a:rPr>
              <a:t>الهدف من البحث</a:t>
            </a:r>
            <a:r>
              <a:rPr lang="ar-SA" dirty="0" smtClean="0"/>
              <a:t>: هل هو دراسة علاقة (ارتباط)، فروق، ...؟</a:t>
            </a:r>
          </a:p>
          <a:p>
            <a:pPr algn="just" rtl="1">
              <a:buFontTx/>
              <a:buChar char="-"/>
            </a:pPr>
            <a:r>
              <a:rPr lang="ar-SA" dirty="0" smtClean="0">
                <a:solidFill>
                  <a:srgbClr val="FF0000"/>
                </a:solidFill>
              </a:rPr>
              <a:t>عدد العينات: </a:t>
            </a:r>
            <a:r>
              <a:rPr lang="ar-SA" dirty="0" smtClean="0"/>
              <a:t>عينة واحدة، عينتان، ثلاث عينات أو أكثر.  </a:t>
            </a:r>
          </a:p>
          <a:p>
            <a:pPr algn="just" rtl="1">
              <a:buFontTx/>
              <a:buChar char="-"/>
            </a:pPr>
            <a:r>
              <a:rPr lang="ar-SA" dirty="0" smtClean="0">
                <a:solidFill>
                  <a:srgbClr val="FF0000"/>
                </a:solidFill>
              </a:rPr>
              <a:t>طبيعة العينات</a:t>
            </a:r>
            <a:r>
              <a:rPr lang="ar-SA" dirty="0" smtClean="0"/>
              <a:t>: نفس  العينة، عينات مستقلة، عينات مرتبطة.</a:t>
            </a:r>
          </a:p>
          <a:p>
            <a:pPr algn="just" rtl="1">
              <a:buFontTx/>
              <a:buChar char="-"/>
            </a:pPr>
            <a:r>
              <a:rPr lang="ar-SA" dirty="0">
                <a:solidFill>
                  <a:srgbClr val="FF0000"/>
                </a:solidFill>
              </a:rPr>
              <a:t>نوع البيانات</a:t>
            </a:r>
            <a:r>
              <a:rPr lang="ar-SA" dirty="0"/>
              <a:t>: وصفية</a:t>
            </a:r>
            <a:r>
              <a:rPr lang="fr-FR" dirty="0"/>
              <a:t>)</a:t>
            </a:r>
            <a:r>
              <a:rPr lang="ar-SA" dirty="0"/>
              <a:t> اسمية، </a:t>
            </a:r>
            <a:r>
              <a:rPr lang="ar-SA" dirty="0" err="1"/>
              <a:t>رتبية</a:t>
            </a:r>
            <a:r>
              <a:rPr lang="fr-FR" dirty="0"/>
              <a:t>(</a:t>
            </a:r>
            <a:r>
              <a:rPr lang="ar-SA" dirty="0"/>
              <a:t> ،كمية</a:t>
            </a:r>
            <a:r>
              <a:rPr lang="fr-FR" dirty="0"/>
              <a:t>)</a:t>
            </a:r>
            <a:r>
              <a:rPr lang="ar-SA" dirty="0"/>
              <a:t> فئوية، نسبية</a:t>
            </a:r>
            <a:r>
              <a:rPr lang="fr-FR" dirty="0"/>
              <a:t>(</a:t>
            </a:r>
            <a:r>
              <a:rPr lang="ar-SA" dirty="0" smtClean="0"/>
              <a:t>.</a:t>
            </a:r>
          </a:p>
          <a:p>
            <a:pPr algn="just" rtl="1">
              <a:buFontTx/>
              <a:buChar char="-"/>
            </a:pPr>
            <a:r>
              <a:rPr lang="ar-SA" dirty="0" smtClean="0">
                <a:solidFill>
                  <a:srgbClr val="FF0000"/>
                </a:solidFill>
              </a:rPr>
              <a:t>طبيعة توزيع البيانات: </a:t>
            </a:r>
            <a:r>
              <a:rPr lang="ar-SA" dirty="0" smtClean="0"/>
              <a:t>تتبع التوزيع الطبيعي أم لا.</a:t>
            </a:r>
          </a:p>
          <a:p>
            <a:pPr algn="just" rtl="1">
              <a:buFontTx/>
              <a:buChar char="-"/>
            </a:pPr>
            <a:r>
              <a:rPr lang="ar-SA" dirty="0" smtClean="0">
                <a:solidFill>
                  <a:srgbClr val="FF0000"/>
                </a:solidFill>
              </a:rPr>
              <a:t>فروض البحث</a:t>
            </a:r>
            <a:r>
              <a:rPr lang="ar-SA" dirty="0" smtClean="0"/>
              <a:t>: فرض صفري، أم بديل.</a:t>
            </a:r>
          </a:p>
          <a:p>
            <a:pPr algn="just" rtl="1">
              <a:buFontTx/>
              <a:buChar char="-"/>
            </a:pPr>
            <a:endParaRPr lang="fr-FR" dirty="0"/>
          </a:p>
        </p:txBody>
      </p:sp>
    </p:spTree>
    <p:extLst>
      <p:ext uri="{BB962C8B-B14F-4D97-AF65-F5344CB8AC3E}">
        <p14:creationId xmlns:p14="http://schemas.microsoft.com/office/powerpoint/2010/main" xmlns="" val="15490468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a:stretch>
            <a:fillRect/>
          </a:stretch>
        </p:blipFill>
        <p:spPr bwMode="auto">
          <a:xfrm>
            <a:off x="304800" y="381000"/>
            <a:ext cx="8458200" cy="6096000"/>
          </a:xfrm>
          <a:prstGeom prst="rect">
            <a:avLst/>
          </a:prstGeom>
          <a:noFill/>
          <a:ln w="9525">
            <a:noFill/>
            <a:miter lim="800000"/>
            <a:headEnd/>
            <a:tailEnd/>
          </a:ln>
        </p:spPr>
      </p:pic>
      <p:sp>
        <p:nvSpPr>
          <p:cNvPr id="3" name="عنصر نائب لرقم الشريحة 2"/>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49122E22-D7FC-456D-8105-09D2BBF963B4}" type="slidenum">
              <a:rPr lang="ar-SA" sz="1200">
                <a:solidFill>
                  <a:schemeClr val="tx1">
                    <a:tint val="75000"/>
                  </a:schemeClr>
                </a:solidFill>
                <a:latin typeface="+mn-lt"/>
                <a:cs typeface="+mn-cs"/>
              </a:rPr>
              <a:pPr rtl="1" fontAlgn="auto">
                <a:spcBef>
                  <a:spcPts val="0"/>
                </a:spcBef>
                <a:spcAft>
                  <a:spcPts val="0"/>
                </a:spcAft>
                <a:defRPr/>
              </a:pPr>
              <a:t>90</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a:stretch>
            <a:fillRect/>
          </a:stretch>
        </p:blipFill>
        <p:spPr bwMode="auto">
          <a:xfrm>
            <a:off x="609600" y="304800"/>
            <a:ext cx="8220075" cy="6159500"/>
          </a:xfrm>
          <a:prstGeom prst="rect">
            <a:avLst/>
          </a:prstGeom>
          <a:noFill/>
          <a:ln w="9525">
            <a:noFill/>
            <a:miter lim="800000"/>
            <a:headEnd/>
            <a:tailEnd/>
          </a:ln>
        </p:spPr>
      </p:pic>
      <p:sp>
        <p:nvSpPr>
          <p:cNvPr id="3" name="عنصر نائب لرقم الشريحة 2"/>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8FA50AC4-8603-42FF-9574-267AF2A77AC7}" type="slidenum">
              <a:rPr lang="ar-SA" sz="1200">
                <a:solidFill>
                  <a:schemeClr val="tx1">
                    <a:tint val="75000"/>
                  </a:schemeClr>
                </a:solidFill>
                <a:latin typeface="+mn-lt"/>
                <a:cs typeface="+mn-cs"/>
              </a:rPr>
              <a:pPr rtl="1" fontAlgn="auto">
                <a:spcBef>
                  <a:spcPts val="0"/>
                </a:spcBef>
                <a:spcAft>
                  <a:spcPts val="0"/>
                </a:spcAft>
                <a:defRPr/>
              </a:pPr>
              <a:t>91</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srcRect/>
          <a:stretch>
            <a:fillRect/>
          </a:stretch>
        </p:blipFill>
        <p:spPr bwMode="auto">
          <a:xfrm>
            <a:off x="228600" y="381000"/>
            <a:ext cx="8305800" cy="6248400"/>
          </a:xfrm>
          <a:prstGeom prst="rect">
            <a:avLst/>
          </a:prstGeom>
          <a:noFill/>
          <a:ln w="9525">
            <a:noFill/>
            <a:miter lim="800000"/>
            <a:headEnd/>
            <a:tailEnd/>
          </a:ln>
        </p:spPr>
      </p:pic>
      <p:sp>
        <p:nvSpPr>
          <p:cNvPr id="3" name="عنصر نائب لرقم الشريحة 2"/>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7BDBC1AF-7BC2-4699-B0B2-53E31A22BE8A}" type="slidenum">
              <a:rPr lang="ar-SA" sz="1200">
                <a:solidFill>
                  <a:schemeClr val="tx1">
                    <a:tint val="75000"/>
                  </a:schemeClr>
                </a:solidFill>
                <a:latin typeface="+mn-lt"/>
                <a:cs typeface="+mn-cs"/>
              </a:rPr>
              <a:pPr rtl="1" fontAlgn="auto">
                <a:spcBef>
                  <a:spcPts val="0"/>
                </a:spcBef>
                <a:spcAft>
                  <a:spcPts val="0"/>
                </a:spcAft>
                <a:defRPr/>
              </a:pPr>
              <a:t>92</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عنوان 1"/>
          <p:cNvSpPr>
            <a:spLocks noGrp="1"/>
          </p:cNvSpPr>
          <p:nvPr>
            <p:ph type="title" idx="4294967295"/>
          </p:nvPr>
        </p:nvSpPr>
        <p:spPr>
          <a:xfrm>
            <a:off x="457200" y="274638"/>
            <a:ext cx="8229600" cy="334962"/>
          </a:xfrm>
        </p:spPr>
        <p:txBody>
          <a:bodyPr>
            <a:normAutofit fontScale="90000"/>
          </a:bodyPr>
          <a:lstStyle/>
          <a:p>
            <a:pPr rtl="1"/>
            <a:r>
              <a:rPr lang="ar-SA" b="1" dirty="0">
                <a:solidFill>
                  <a:srgbClr val="FF0000"/>
                </a:solidFill>
              </a:rPr>
              <a:t>تفسير قيمة </a:t>
            </a:r>
            <a:r>
              <a:rPr lang="en-US" b="1" dirty="0">
                <a:solidFill>
                  <a:srgbClr val="FF0000"/>
                </a:solidFill>
              </a:rPr>
              <a:t>p-value</a:t>
            </a:r>
            <a:endParaRPr lang="ar-SA" b="1" dirty="0">
              <a:solidFill>
                <a:srgbClr val="FF0000"/>
              </a:solidFill>
            </a:endParaRPr>
          </a:p>
        </p:txBody>
      </p:sp>
      <p:sp>
        <p:nvSpPr>
          <p:cNvPr id="3" name="عنصر نائب للمحتوى 2"/>
          <p:cNvSpPr>
            <a:spLocks noGrp="1"/>
          </p:cNvSpPr>
          <p:nvPr>
            <p:ph idx="4294967295"/>
          </p:nvPr>
        </p:nvSpPr>
        <p:spPr>
          <a:xfrm>
            <a:off x="304800" y="762000"/>
            <a:ext cx="8534400" cy="5791200"/>
          </a:xfrm>
        </p:spPr>
        <p:txBody>
          <a:bodyPr/>
          <a:lstStyle/>
          <a:p>
            <a:pPr algn="just" rtl="1"/>
            <a:r>
              <a:rPr lang="ar-SA" sz="2600" dirty="0"/>
              <a:t>يمكن تفسير قيمة (</a:t>
            </a:r>
            <a:r>
              <a:rPr lang="en-US" sz="2600" dirty="0"/>
              <a:t>p-value or sig-value</a:t>
            </a:r>
            <a:r>
              <a:rPr lang="ar-SA" sz="2600" dirty="0"/>
              <a:t>) كما يلي:</a:t>
            </a:r>
          </a:p>
          <a:p>
            <a:pPr algn="just" rtl="1">
              <a:buFont typeface="Calibri" pitchFamily="34" charset="0"/>
              <a:buAutoNum type="arabicPeriod"/>
            </a:pPr>
            <a:r>
              <a:rPr lang="ar-SA" sz="2600" b="1" dirty="0">
                <a:solidFill>
                  <a:srgbClr val="FF0000"/>
                </a:solidFill>
              </a:rPr>
              <a:t>إذا كانت قيمة (</a:t>
            </a:r>
            <a:r>
              <a:rPr lang="en-US" sz="2600" b="1" dirty="0">
                <a:solidFill>
                  <a:srgbClr val="FF0000"/>
                </a:solidFill>
              </a:rPr>
              <a:t>p-value &lt; 0.01</a:t>
            </a:r>
            <a:r>
              <a:rPr lang="ar-SA" sz="2600" b="1" dirty="0">
                <a:solidFill>
                  <a:srgbClr val="FF0000"/>
                </a:solidFill>
              </a:rPr>
              <a:t>) </a:t>
            </a:r>
            <a:r>
              <a:rPr lang="ar-SA" sz="2600" dirty="0"/>
              <a:t>فان هناك دليل كاسح على صحة الفرضية البديلة وخطأ الفرضية الصفرية وهنا يقال أن النتيجة معنوية بدرجة مرتفعة ( </a:t>
            </a:r>
            <a:r>
              <a:rPr lang="en-US" sz="2600" dirty="0"/>
              <a:t>highly significance</a:t>
            </a:r>
            <a:r>
              <a:rPr lang="ar-SA" sz="2600" dirty="0"/>
              <a:t>).</a:t>
            </a:r>
          </a:p>
          <a:p>
            <a:pPr algn="just" rtl="1">
              <a:buFont typeface="Calibri" pitchFamily="34" charset="0"/>
              <a:buAutoNum type="arabicPeriod"/>
            </a:pPr>
            <a:r>
              <a:rPr lang="ar-SA" sz="2600" b="1" dirty="0">
                <a:solidFill>
                  <a:srgbClr val="FF0000"/>
                </a:solidFill>
              </a:rPr>
              <a:t>إذا كانت قيمة ( </a:t>
            </a:r>
            <a:r>
              <a:rPr lang="en-US" sz="2600" b="1" dirty="0">
                <a:solidFill>
                  <a:srgbClr val="FF0000"/>
                </a:solidFill>
              </a:rPr>
              <a:t> 0.01 &lt; p-value &lt; 0.05</a:t>
            </a:r>
            <a:r>
              <a:rPr lang="ar-SA" sz="2600" b="1" dirty="0">
                <a:solidFill>
                  <a:srgbClr val="FF0000"/>
                </a:solidFill>
              </a:rPr>
              <a:t>) </a:t>
            </a:r>
            <a:r>
              <a:rPr lang="ar-SA" sz="2600" dirty="0"/>
              <a:t>فان هناك دليل قوي على صحة الفرضية البديلة وخطأ الفرضية الصفرية وهنا يقال أن النتيجة معنوية (</a:t>
            </a:r>
            <a:r>
              <a:rPr lang="en-US" sz="2600" dirty="0"/>
              <a:t>significance</a:t>
            </a:r>
            <a:r>
              <a:rPr lang="ar-SA" sz="2600" dirty="0"/>
              <a:t>).</a:t>
            </a:r>
          </a:p>
          <a:p>
            <a:pPr algn="just" rtl="1">
              <a:buFont typeface="Calibri" pitchFamily="34" charset="0"/>
              <a:buAutoNum type="arabicPeriod"/>
            </a:pPr>
            <a:r>
              <a:rPr lang="ar-SA" sz="2600" b="1" dirty="0">
                <a:solidFill>
                  <a:srgbClr val="FF0000"/>
                </a:solidFill>
              </a:rPr>
              <a:t>إذا كانت قيمة ( </a:t>
            </a:r>
            <a:r>
              <a:rPr lang="en-US" sz="2600" b="1" dirty="0">
                <a:solidFill>
                  <a:srgbClr val="FF0000"/>
                </a:solidFill>
              </a:rPr>
              <a:t> 0.05 &lt; p-value &lt; 0.10</a:t>
            </a:r>
            <a:r>
              <a:rPr lang="ar-SA" sz="2600" b="1" dirty="0">
                <a:solidFill>
                  <a:srgbClr val="FF0000"/>
                </a:solidFill>
              </a:rPr>
              <a:t>) </a:t>
            </a:r>
            <a:r>
              <a:rPr lang="ar-SA" sz="2600" dirty="0"/>
              <a:t>فان هناك دليل ضعيف على صحة الفرضية البديلة وخطأ الفرضية الصفرية وهنا يقال أن النتيجة غير معنوية (</a:t>
            </a:r>
            <a:r>
              <a:rPr lang="en-US" sz="2600" dirty="0"/>
              <a:t>insignificance</a:t>
            </a:r>
            <a:r>
              <a:rPr lang="ar-SA" sz="2600" dirty="0"/>
              <a:t>).</a:t>
            </a:r>
          </a:p>
          <a:p>
            <a:pPr algn="just" rtl="1">
              <a:buFont typeface="Calibri" pitchFamily="34" charset="0"/>
              <a:buAutoNum type="arabicPeriod"/>
            </a:pPr>
            <a:r>
              <a:rPr lang="ar-SA" sz="2600" b="1" dirty="0">
                <a:solidFill>
                  <a:srgbClr val="FF0000"/>
                </a:solidFill>
              </a:rPr>
              <a:t>إذا كانت قيمة (</a:t>
            </a:r>
            <a:r>
              <a:rPr lang="en-US" sz="2600" b="1" dirty="0">
                <a:solidFill>
                  <a:srgbClr val="FF0000"/>
                </a:solidFill>
              </a:rPr>
              <a:t>p-value &gt; 0.10</a:t>
            </a:r>
            <a:r>
              <a:rPr lang="ar-SA" sz="2600" b="1" dirty="0">
                <a:solidFill>
                  <a:srgbClr val="FF0000"/>
                </a:solidFill>
              </a:rPr>
              <a:t>) </a:t>
            </a:r>
            <a:r>
              <a:rPr lang="ar-SA" sz="2600" dirty="0"/>
              <a:t>فانه لا يوجد دليل على صحة الفرضية البديلة وخطأ الفرضية الصفرية. </a:t>
            </a:r>
          </a:p>
          <a:p>
            <a:pPr algn="just" rtl="1"/>
            <a:endParaRPr lang="ar-SA" sz="2600" dirty="0"/>
          </a:p>
          <a:p>
            <a:pPr algn="just" rtl="1"/>
            <a:endParaRPr lang="ar-SA" sz="2600" dirty="0"/>
          </a:p>
          <a:p>
            <a:pPr algn="just" rtl="1"/>
            <a:endParaRPr lang="ar-SA" sz="2600" dirty="0"/>
          </a:p>
          <a:p>
            <a:pPr algn="just" rtl="1"/>
            <a:endParaRPr lang="ar-SA" sz="2600" dirty="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C59DE32C-B0ED-4CBB-8E7D-2E0557A66620}" type="slidenum">
              <a:rPr lang="ar-SA" sz="1200">
                <a:solidFill>
                  <a:schemeClr val="tx1">
                    <a:tint val="75000"/>
                  </a:schemeClr>
                </a:solidFill>
                <a:latin typeface="+mn-lt"/>
                <a:cs typeface="+mn-cs"/>
              </a:rPr>
              <a:pPr rtl="1" fontAlgn="auto">
                <a:spcBef>
                  <a:spcPts val="0"/>
                </a:spcBef>
                <a:spcAft>
                  <a:spcPts val="0"/>
                </a:spcAft>
                <a:defRPr/>
              </a:pPr>
              <a:t>93</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عنوان 1"/>
          <p:cNvSpPr>
            <a:spLocks noGrp="1"/>
          </p:cNvSpPr>
          <p:nvPr>
            <p:ph type="title" idx="4294967295"/>
          </p:nvPr>
        </p:nvSpPr>
        <p:spPr>
          <a:xfrm>
            <a:off x="457200" y="274638"/>
            <a:ext cx="8229600" cy="639762"/>
          </a:xfrm>
        </p:spPr>
        <p:txBody>
          <a:bodyPr>
            <a:normAutofit fontScale="90000"/>
          </a:bodyPr>
          <a:lstStyle/>
          <a:p>
            <a:r>
              <a:rPr lang="ar-SA" b="1">
                <a:solidFill>
                  <a:srgbClr val="FF0000"/>
                </a:solidFill>
              </a:rPr>
              <a:t>مثال </a:t>
            </a:r>
          </a:p>
        </p:txBody>
      </p:sp>
      <p:sp>
        <p:nvSpPr>
          <p:cNvPr id="3" name="عنصر نائب للمحتوى 2"/>
          <p:cNvSpPr>
            <a:spLocks noGrp="1"/>
          </p:cNvSpPr>
          <p:nvPr>
            <p:ph idx="4294967295"/>
          </p:nvPr>
        </p:nvSpPr>
        <p:spPr>
          <a:xfrm>
            <a:off x="228600" y="914400"/>
            <a:ext cx="8686800" cy="5135563"/>
          </a:xfrm>
        </p:spPr>
        <p:txBody>
          <a:bodyPr/>
          <a:lstStyle/>
          <a:p>
            <a:pPr algn="just" rtl="1"/>
            <a:r>
              <a:rPr lang="ar-SA" sz="2800" b="1" dirty="0">
                <a:solidFill>
                  <a:srgbClr val="FF0000"/>
                </a:solidFill>
              </a:rPr>
              <a:t>حدد نوع الاختبار في الحالات التالية من حيث كونه: (</a:t>
            </a:r>
            <a:r>
              <a:rPr lang="en-US" sz="2800" b="1" dirty="0">
                <a:solidFill>
                  <a:srgbClr val="FF0000"/>
                </a:solidFill>
              </a:rPr>
              <a:t>right – tailed test</a:t>
            </a:r>
            <a:r>
              <a:rPr lang="ar-SA" sz="2800" b="1" dirty="0">
                <a:solidFill>
                  <a:srgbClr val="FF0000"/>
                </a:solidFill>
              </a:rPr>
              <a:t>، </a:t>
            </a:r>
            <a:r>
              <a:rPr lang="en-US" sz="2800" b="1" dirty="0">
                <a:solidFill>
                  <a:srgbClr val="FF0000"/>
                </a:solidFill>
              </a:rPr>
              <a:t>left – tailed test</a:t>
            </a:r>
            <a:r>
              <a:rPr lang="ar-SA" sz="2800" b="1" dirty="0">
                <a:solidFill>
                  <a:srgbClr val="FF0000"/>
                </a:solidFill>
              </a:rPr>
              <a:t>، </a:t>
            </a:r>
            <a:r>
              <a:rPr lang="en-US" sz="2800" b="1" dirty="0">
                <a:solidFill>
                  <a:srgbClr val="FF0000"/>
                </a:solidFill>
              </a:rPr>
              <a:t>two– tailed test</a:t>
            </a:r>
            <a:r>
              <a:rPr lang="ar-SA" sz="2800" b="1" dirty="0">
                <a:solidFill>
                  <a:srgbClr val="FF0000"/>
                </a:solidFill>
              </a:rPr>
              <a:t>) </a:t>
            </a:r>
          </a:p>
          <a:p>
            <a:pPr algn="just" rtl="1"/>
            <a:r>
              <a:rPr lang="ar-SA" sz="2800" b="1" dirty="0">
                <a:solidFill>
                  <a:srgbClr val="FF0000"/>
                </a:solidFill>
              </a:rPr>
              <a:t>ثم اوجد قيمة (</a:t>
            </a:r>
            <a:r>
              <a:rPr lang="en-US" sz="2800" b="1" dirty="0">
                <a:solidFill>
                  <a:srgbClr val="FF0000"/>
                </a:solidFill>
              </a:rPr>
              <a:t>p-value</a:t>
            </a:r>
            <a:r>
              <a:rPr lang="ar-SA" sz="2800" b="1" dirty="0">
                <a:solidFill>
                  <a:srgbClr val="FF0000"/>
                </a:solidFill>
              </a:rPr>
              <a:t>) ومن ثم حدد استنتاجك حول اختبار الفرضية الصفرية (</a:t>
            </a:r>
            <a:r>
              <a:rPr lang="en-US" sz="2800" b="1" dirty="0">
                <a:solidFill>
                  <a:srgbClr val="FF0000"/>
                </a:solidFill>
              </a:rPr>
              <a:t>H0</a:t>
            </a:r>
            <a:r>
              <a:rPr lang="ar-SA" sz="2800" b="1" dirty="0">
                <a:solidFill>
                  <a:srgbClr val="FF0000"/>
                </a:solidFill>
              </a:rPr>
              <a:t>).</a:t>
            </a:r>
          </a:p>
          <a:p>
            <a:pPr algn="just" rtl="1">
              <a:buFont typeface="Calibri" pitchFamily="34" charset="0"/>
              <a:buAutoNum type="arabicPeriod"/>
            </a:pPr>
            <a:r>
              <a:rPr lang="ar-SA" sz="2800" b="1" dirty="0"/>
              <a:t>استخدم مستوى الدلالة ( 0.05 = </a:t>
            </a:r>
            <a:r>
              <a:rPr lang="el-GR" sz="2800" b="1" dirty="0"/>
              <a:t>α</a:t>
            </a:r>
            <a:r>
              <a:rPr lang="ar-SA" sz="2800" b="1" dirty="0"/>
              <a:t>) لاختبار الادعاء بأن نسبة التالف في الإنتاج اكبر من 25% (</a:t>
            </a:r>
            <a:r>
              <a:rPr lang="en-US" sz="2800" b="1" dirty="0"/>
              <a:t>P &gt; 0.25</a:t>
            </a:r>
            <a:r>
              <a:rPr lang="ar-SA" sz="2800" b="1" dirty="0"/>
              <a:t>). وقد بينت نتائج عينة أخذت من الإنتاج أن  </a:t>
            </a:r>
            <a:r>
              <a:rPr lang="ar-SA" sz="2800" b="1" dirty="0" err="1"/>
              <a:t>احصاءة</a:t>
            </a:r>
            <a:r>
              <a:rPr lang="ar-SA" sz="2800" b="1" dirty="0"/>
              <a:t> الاختبار (1.18</a:t>
            </a:r>
            <a:r>
              <a:rPr lang="en-US" sz="2800" b="1" dirty="0"/>
              <a:t>(Z = </a:t>
            </a:r>
            <a:r>
              <a:rPr lang="ar-SA" sz="2800" b="1" dirty="0"/>
              <a:t> .</a:t>
            </a:r>
          </a:p>
          <a:p>
            <a:pPr algn="just" rtl="1">
              <a:buFont typeface="Calibri" pitchFamily="34" charset="0"/>
              <a:buAutoNum type="arabicPeriod"/>
            </a:pPr>
            <a:r>
              <a:rPr lang="ar-SA" sz="2800" b="1" dirty="0"/>
              <a:t>استخدم مستوى الدلالة ( 0.05 = </a:t>
            </a:r>
            <a:r>
              <a:rPr lang="el-GR" sz="2800" b="1" dirty="0"/>
              <a:t>α</a:t>
            </a:r>
            <a:r>
              <a:rPr lang="ar-SA" sz="2800" b="1" dirty="0"/>
              <a:t>) لاختبار الادعاء بأن نسبة التالف في الإنتاج لا يساوي 25% (</a:t>
            </a:r>
            <a:r>
              <a:rPr lang="en-US" sz="2800" b="1" dirty="0"/>
              <a:t>P ≠ 0.25</a:t>
            </a:r>
            <a:r>
              <a:rPr lang="ar-SA" sz="2800" b="1" dirty="0"/>
              <a:t>). وقد بينت نتائج عينة أخذت من الإنتاج أن  </a:t>
            </a:r>
            <a:r>
              <a:rPr lang="ar-SA" sz="2800" b="1" dirty="0" err="1"/>
              <a:t>احصاءة</a:t>
            </a:r>
            <a:r>
              <a:rPr lang="ar-SA" sz="2800" b="1" dirty="0"/>
              <a:t> الاختبار (2.34</a:t>
            </a:r>
            <a:r>
              <a:rPr lang="en-US" sz="2800" b="1" dirty="0"/>
              <a:t>(Z = </a:t>
            </a:r>
            <a:r>
              <a:rPr lang="ar-SA" sz="2800" b="1" dirty="0"/>
              <a:t> .</a:t>
            </a:r>
          </a:p>
          <a:p>
            <a:pPr algn="just" rtl="1"/>
            <a:endParaRPr lang="ar-SA" sz="2800" dirty="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5D8DCAA0-2217-4FE6-9797-90AC41833023}" type="slidenum">
              <a:rPr lang="ar-SA" sz="1200">
                <a:solidFill>
                  <a:schemeClr val="tx1">
                    <a:tint val="75000"/>
                  </a:schemeClr>
                </a:solidFill>
                <a:latin typeface="+mn-lt"/>
                <a:cs typeface="+mn-cs"/>
              </a:rPr>
              <a:pPr rtl="1" fontAlgn="auto">
                <a:spcBef>
                  <a:spcPts val="0"/>
                </a:spcBef>
                <a:spcAft>
                  <a:spcPts val="0"/>
                </a:spcAft>
                <a:defRPr/>
              </a:pPr>
              <a:t>94</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عنوان 1"/>
          <p:cNvSpPr>
            <a:spLocks noGrp="1"/>
          </p:cNvSpPr>
          <p:nvPr>
            <p:ph type="title" idx="4294967295"/>
          </p:nvPr>
        </p:nvSpPr>
        <p:spPr>
          <a:xfrm>
            <a:off x="457200" y="274638"/>
            <a:ext cx="8229600" cy="2011362"/>
          </a:xfrm>
        </p:spPr>
        <p:txBody>
          <a:bodyPr>
            <a:normAutofit fontScale="90000"/>
          </a:bodyPr>
          <a:lstStyle/>
          <a:p>
            <a:pPr algn="just" rtl="1"/>
            <a:r>
              <a:rPr lang="ar-SA" sz="3200" b="1" dirty="0">
                <a:solidFill>
                  <a:schemeClr val="accent1"/>
                </a:solidFill>
              </a:rPr>
              <a:t>حل الحالة الأولى: </a:t>
            </a:r>
            <a:r>
              <a:rPr lang="ar-SA" sz="3200" b="1" dirty="0">
                <a:solidFill>
                  <a:srgbClr val="FF0000"/>
                </a:solidFill>
              </a:rPr>
              <a:t>استخدم مستوى الدلالة ( 0.05 = </a:t>
            </a:r>
            <a:r>
              <a:rPr lang="el-GR" sz="3200" b="1" dirty="0">
                <a:solidFill>
                  <a:srgbClr val="FF0000"/>
                </a:solidFill>
              </a:rPr>
              <a:t>α</a:t>
            </a:r>
            <a:r>
              <a:rPr lang="ar-SA" sz="3200" b="1" dirty="0">
                <a:solidFill>
                  <a:srgbClr val="FF0000"/>
                </a:solidFill>
              </a:rPr>
              <a:t>) لاختبار الادعاء بأن نسبة التالف في الإنتاج اكبر من 25% (</a:t>
            </a:r>
            <a:r>
              <a:rPr lang="en-US" sz="3200" b="1" dirty="0">
                <a:solidFill>
                  <a:srgbClr val="FF0000"/>
                </a:solidFill>
              </a:rPr>
              <a:t>P &gt; 0.25</a:t>
            </a:r>
            <a:r>
              <a:rPr lang="ar-SA" sz="3200" b="1" dirty="0">
                <a:solidFill>
                  <a:srgbClr val="FF0000"/>
                </a:solidFill>
              </a:rPr>
              <a:t>). وقد بينت نتائج عينة أخذت من الإنتاج أن  </a:t>
            </a:r>
            <a:r>
              <a:rPr lang="ar-SA" sz="3200" b="1" dirty="0" err="1">
                <a:solidFill>
                  <a:srgbClr val="FF0000"/>
                </a:solidFill>
              </a:rPr>
              <a:t>احصاءة</a:t>
            </a:r>
            <a:r>
              <a:rPr lang="ar-SA" sz="3200" b="1" dirty="0">
                <a:solidFill>
                  <a:srgbClr val="FF0000"/>
                </a:solidFill>
              </a:rPr>
              <a:t> الاختبار (1.18</a:t>
            </a:r>
            <a:r>
              <a:rPr lang="en-US" sz="3200" b="1" dirty="0">
                <a:solidFill>
                  <a:srgbClr val="FF0000"/>
                </a:solidFill>
              </a:rPr>
              <a:t>(Z = </a:t>
            </a:r>
            <a:r>
              <a:rPr lang="ar-SA" sz="3200" b="1" dirty="0">
                <a:solidFill>
                  <a:srgbClr val="FF0000"/>
                </a:solidFill>
              </a:rPr>
              <a:t>.</a:t>
            </a:r>
          </a:p>
        </p:txBody>
      </p:sp>
      <p:sp>
        <p:nvSpPr>
          <p:cNvPr id="69635" name="عنصر نائب للمحتوى 2"/>
          <p:cNvSpPr>
            <a:spLocks noGrp="1"/>
          </p:cNvSpPr>
          <p:nvPr>
            <p:ph idx="4294967295"/>
          </p:nvPr>
        </p:nvSpPr>
        <p:spPr>
          <a:xfrm>
            <a:off x="457200" y="2286000"/>
            <a:ext cx="8229600" cy="3840163"/>
          </a:xfrm>
        </p:spPr>
        <p:txBody>
          <a:bodyPr/>
          <a:lstStyle/>
          <a:p>
            <a:pPr algn="just" rtl="1"/>
            <a:r>
              <a:rPr lang="ar-SA" sz="2800" dirty="0"/>
              <a:t>حيث أن الفرضية </a:t>
            </a:r>
            <a:r>
              <a:rPr lang="ar-SA" sz="2800" b="1" dirty="0"/>
              <a:t>(</a:t>
            </a:r>
            <a:r>
              <a:rPr lang="en-US" sz="2800" b="1" dirty="0"/>
              <a:t>P &gt; 0.25</a:t>
            </a:r>
            <a:r>
              <a:rPr lang="ar-SA" sz="2800" b="1" dirty="0"/>
              <a:t>) تعتبر فرضية بديلة إذن الاختبار هنا هو اختبار الذيل الأعلى أو الأيمن (</a:t>
            </a:r>
            <a:r>
              <a:rPr lang="en-US" sz="2800" b="1" dirty="0"/>
              <a:t>right – tailed test</a:t>
            </a:r>
            <a:r>
              <a:rPr lang="ar-SA" sz="2800" b="1" dirty="0"/>
              <a:t>). ووفقاً للشكل السابق (7-6) فان قيمة (</a:t>
            </a:r>
            <a:r>
              <a:rPr lang="en-US" sz="2800" b="1" dirty="0"/>
              <a:t>p-value</a:t>
            </a:r>
            <a:r>
              <a:rPr lang="ar-SA" sz="2800" b="1" dirty="0"/>
              <a:t>) تساوي المساحة التي على يمين قيمة </a:t>
            </a:r>
            <a:r>
              <a:rPr lang="ar-SA" sz="2800" b="1" dirty="0" err="1"/>
              <a:t>احصاءة</a:t>
            </a:r>
            <a:r>
              <a:rPr lang="ar-SA" sz="2800" b="1" dirty="0"/>
              <a:t> الاختبار (1.18</a:t>
            </a:r>
            <a:r>
              <a:rPr lang="en-US" sz="2800" b="1" dirty="0"/>
              <a:t>(Z = </a:t>
            </a:r>
            <a:r>
              <a:rPr lang="ar-SA" sz="2800" b="1" dirty="0"/>
              <a:t>، وهذه المساحة نستطيع استخراجها من جدول التوزيع الطبيعي المعياري والتي تساوي (</a:t>
            </a:r>
            <a:r>
              <a:rPr lang="en-US" sz="2800" b="1" dirty="0"/>
              <a:t>0.1190</a:t>
            </a:r>
            <a:r>
              <a:rPr lang="ar-SA" sz="2800" b="1" dirty="0"/>
              <a:t>). وبناء عليه نقارن هذه القيمة بقيمة مستوى الدلالة ( 0.05 = </a:t>
            </a:r>
            <a:r>
              <a:rPr lang="el-GR" sz="2800" b="1" dirty="0"/>
              <a:t>α</a:t>
            </a:r>
            <a:r>
              <a:rPr lang="ar-SA" sz="2800" b="1" dirty="0"/>
              <a:t>) نلاحظ أنها اكبر منها وبالتالي لا نستطيع رفض الفرضية الصفرية.</a:t>
            </a:r>
            <a:endParaRPr lang="ar-SA" sz="2800" dirty="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0DAE220B-566D-4438-9792-D7D674A26C40}" type="slidenum">
              <a:rPr lang="ar-SA" sz="1200">
                <a:solidFill>
                  <a:schemeClr val="tx1">
                    <a:tint val="75000"/>
                  </a:schemeClr>
                </a:solidFill>
                <a:latin typeface="+mn-lt"/>
                <a:cs typeface="+mn-cs"/>
              </a:rPr>
              <a:pPr rtl="1" fontAlgn="auto">
                <a:spcBef>
                  <a:spcPts val="0"/>
                </a:spcBef>
                <a:spcAft>
                  <a:spcPts val="0"/>
                </a:spcAft>
                <a:defRPr/>
              </a:pPr>
              <a:t>95</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وان 1"/>
          <p:cNvSpPr>
            <a:spLocks noGrp="1"/>
          </p:cNvSpPr>
          <p:nvPr>
            <p:ph type="title" idx="4294967295"/>
          </p:nvPr>
        </p:nvSpPr>
        <p:spPr>
          <a:xfrm>
            <a:off x="457200" y="274638"/>
            <a:ext cx="8229600" cy="1706562"/>
          </a:xfrm>
        </p:spPr>
        <p:txBody>
          <a:bodyPr>
            <a:normAutofit fontScale="90000"/>
          </a:bodyPr>
          <a:lstStyle/>
          <a:p>
            <a:pPr algn="just" rtl="1"/>
            <a:r>
              <a:rPr lang="ar-SA" sz="3200" b="1" dirty="0">
                <a:solidFill>
                  <a:srgbClr val="0070C0"/>
                </a:solidFill>
              </a:rPr>
              <a:t>حل الحالة الثانية: </a:t>
            </a:r>
            <a:r>
              <a:rPr lang="ar-SA" sz="3200" b="1" dirty="0">
                <a:solidFill>
                  <a:srgbClr val="FF0000"/>
                </a:solidFill>
              </a:rPr>
              <a:t>استخدم مستوى الدلالة ( 0.05 = </a:t>
            </a:r>
            <a:r>
              <a:rPr lang="el-GR" sz="3200" b="1" dirty="0">
                <a:solidFill>
                  <a:srgbClr val="FF0000"/>
                </a:solidFill>
              </a:rPr>
              <a:t>α</a:t>
            </a:r>
            <a:r>
              <a:rPr lang="ar-SA" sz="3200" b="1" dirty="0">
                <a:solidFill>
                  <a:srgbClr val="FF0000"/>
                </a:solidFill>
              </a:rPr>
              <a:t>) لاختبار الادعاء بأن نسبة التالف في الإنتاج لا يساوي 25% (</a:t>
            </a:r>
            <a:r>
              <a:rPr lang="en-US" sz="3200" b="1" dirty="0">
                <a:solidFill>
                  <a:srgbClr val="FF0000"/>
                </a:solidFill>
              </a:rPr>
              <a:t>P ≠ 0.25</a:t>
            </a:r>
            <a:r>
              <a:rPr lang="ar-SA" sz="3200" b="1" dirty="0">
                <a:solidFill>
                  <a:srgbClr val="FF0000"/>
                </a:solidFill>
              </a:rPr>
              <a:t>). وقد بينت نتائج عينة أخذت من الإنتاج أن  </a:t>
            </a:r>
            <a:r>
              <a:rPr lang="ar-SA" sz="3200" b="1" dirty="0" err="1">
                <a:solidFill>
                  <a:srgbClr val="FF0000"/>
                </a:solidFill>
              </a:rPr>
              <a:t>احصاءة</a:t>
            </a:r>
            <a:r>
              <a:rPr lang="ar-SA" sz="3200" b="1" dirty="0">
                <a:solidFill>
                  <a:srgbClr val="FF0000"/>
                </a:solidFill>
              </a:rPr>
              <a:t> الاختبار (2.34</a:t>
            </a:r>
            <a:r>
              <a:rPr lang="en-US" sz="3200" b="1" dirty="0">
                <a:solidFill>
                  <a:srgbClr val="FF0000"/>
                </a:solidFill>
              </a:rPr>
              <a:t>(Z = </a:t>
            </a:r>
            <a:r>
              <a:rPr lang="ar-SA" sz="3200" b="1" dirty="0">
                <a:solidFill>
                  <a:srgbClr val="FF0000"/>
                </a:solidFill>
              </a:rPr>
              <a:t> .</a:t>
            </a:r>
          </a:p>
        </p:txBody>
      </p:sp>
      <p:sp>
        <p:nvSpPr>
          <p:cNvPr id="71683" name="عنصر نائب للمحتوى 2"/>
          <p:cNvSpPr>
            <a:spLocks noGrp="1"/>
          </p:cNvSpPr>
          <p:nvPr>
            <p:ph idx="4294967295"/>
          </p:nvPr>
        </p:nvSpPr>
        <p:spPr>
          <a:xfrm>
            <a:off x="304800" y="2133600"/>
            <a:ext cx="8610600" cy="4343400"/>
          </a:xfrm>
        </p:spPr>
        <p:txBody>
          <a:bodyPr/>
          <a:lstStyle/>
          <a:p>
            <a:pPr algn="just" rtl="1"/>
            <a:r>
              <a:rPr lang="ar-SA" sz="2800" dirty="0"/>
              <a:t>حيث أن الفرضية </a:t>
            </a:r>
            <a:r>
              <a:rPr lang="ar-SA" sz="2800" b="1" dirty="0"/>
              <a:t>(</a:t>
            </a:r>
            <a:r>
              <a:rPr lang="en-US" sz="2800" b="1" dirty="0"/>
              <a:t>P ≠ 0.25</a:t>
            </a:r>
            <a:r>
              <a:rPr lang="ar-SA" sz="2800" b="1" dirty="0"/>
              <a:t>) تعتبر فرضية بديلة إذن الاختبار هنا هو اختبار الذيلين (</a:t>
            </a:r>
            <a:r>
              <a:rPr lang="en-US" sz="2800" b="1" dirty="0"/>
              <a:t>two– tailed test</a:t>
            </a:r>
            <a:r>
              <a:rPr lang="ar-SA" sz="2800" b="1" dirty="0"/>
              <a:t>). وحيث </a:t>
            </a:r>
            <a:r>
              <a:rPr lang="ar-SA" sz="2800" b="1" dirty="0" err="1"/>
              <a:t>ان</a:t>
            </a:r>
            <a:r>
              <a:rPr lang="ar-SA" sz="2800" b="1" dirty="0"/>
              <a:t> قيمة </a:t>
            </a:r>
            <a:r>
              <a:rPr lang="ar-SA" sz="2800" b="1" dirty="0" err="1"/>
              <a:t>احصاءة</a:t>
            </a:r>
            <a:r>
              <a:rPr lang="ar-SA" sz="2800" b="1" dirty="0"/>
              <a:t> الاختبار (2.34</a:t>
            </a:r>
            <a:r>
              <a:rPr lang="en-US" sz="2800" b="1" dirty="0"/>
              <a:t>(Z = </a:t>
            </a:r>
            <a:r>
              <a:rPr lang="ar-SA" sz="2800" b="1" dirty="0"/>
              <a:t> تقع على يمين المركز (متوسط التوزيع)  ووفقاً للشكل السابق (7-6) فان قيمة (</a:t>
            </a:r>
            <a:r>
              <a:rPr lang="en-US" sz="2800" b="1" dirty="0"/>
              <a:t>p-value</a:t>
            </a:r>
            <a:r>
              <a:rPr lang="ar-SA" sz="2800" b="1" dirty="0"/>
              <a:t>) تساوي  ضعف المساحة التي على يمين قيمة </a:t>
            </a:r>
            <a:r>
              <a:rPr lang="en-US" sz="2800" b="1" dirty="0"/>
              <a:t>z</a:t>
            </a:r>
            <a:r>
              <a:rPr lang="ar-SA" sz="2800" b="1" dirty="0"/>
              <a:t>، وهذه المساحة نستطيع استخراجها من جدول التوزيع الطبيعي المعياري والتي تساوي (</a:t>
            </a:r>
            <a:r>
              <a:rPr lang="en-US" sz="2800" b="1" dirty="0"/>
              <a:t>0.0096</a:t>
            </a:r>
            <a:r>
              <a:rPr lang="ar-SA" sz="2800" b="1" dirty="0"/>
              <a:t>). وبناء عليه فان قيمة (</a:t>
            </a:r>
            <a:r>
              <a:rPr lang="en-US" sz="2800" b="1" dirty="0"/>
              <a:t>p-value</a:t>
            </a:r>
            <a:r>
              <a:rPr lang="ar-SA" sz="2800" b="1" dirty="0"/>
              <a:t>) تساوي (</a:t>
            </a:r>
            <a:r>
              <a:rPr lang="en-US" sz="2800" b="1" dirty="0"/>
              <a:t>0.0096 = 0.0192 </a:t>
            </a:r>
            <a:r>
              <a:rPr lang="ar-SA" sz="2800" b="1" dirty="0"/>
              <a:t> </a:t>
            </a:r>
            <a:r>
              <a:rPr lang="en-US" sz="2800" b="1" dirty="0"/>
              <a:t>2 x</a:t>
            </a:r>
            <a:r>
              <a:rPr lang="ar-SA" sz="2800" b="1" dirty="0"/>
              <a:t>) نقارن هذه القيمة بقيمة مستوى الدلالة ( 0.05 = </a:t>
            </a:r>
            <a:r>
              <a:rPr lang="el-GR" sz="2800" b="1" dirty="0"/>
              <a:t>α</a:t>
            </a:r>
            <a:r>
              <a:rPr lang="ar-SA" sz="2800" b="1" dirty="0"/>
              <a:t>) نلاحظ أنها اقل منها وبالتالي نرفض الفرضية الصفرية.</a:t>
            </a:r>
            <a:endParaRPr lang="ar-SA" sz="2800" dirty="0"/>
          </a:p>
          <a:p>
            <a:pPr algn="just" rtl="1"/>
            <a:endParaRPr lang="ar-SA" sz="2800" dirty="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97029D9C-FBB7-421F-8B31-1E849FFD6C3B}" type="slidenum">
              <a:rPr lang="ar-SA" sz="1200">
                <a:solidFill>
                  <a:schemeClr val="tx1">
                    <a:tint val="75000"/>
                  </a:schemeClr>
                </a:solidFill>
                <a:latin typeface="+mn-lt"/>
                <a:cs typeface="+mn-cs"/>
              </a:rPr>
              <a:pPr rtl="1" fontAlgn="auto">
                <a:spcBef>
                  <a:spcPts val="0"/>
                </a:spcBef>
                <a:spcAft>
                  <a:spcPts val="0"/>
                </a:spcAft>
                <a:defRPr/>
              </a:pPr>
              <a:t>96</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وان 1"/>
          <p:cNvSpPr>
            <a:spLocks noGrp="1"/>
          </p:cNvSpPr>
          <p:nvPr>
            <p:ph type="title" idx="4294967295"/>
          </p:nvPr>
        </p:nvSpPr>
        <p:spPr/>
        <p:txBody>
          <a:bodyPr/>
          <a:lstStyle/>
          <a:p>
            <a:pPr rtl="1"/>
            <a:r>
              <a:rPr lang="ar-SA" b="1" dirty="0">
                <a:solidFill>
                  <a:srgbClr val="FF0000"/>
                </a:solidFill>
              </a:rPr>
              <a:t>صيغة نتيجة اختبار الفرضية الصفرية</a:t>
            </a:r>
          </a:p>
        </p:txBody>
      </p:sp>
      <p:sp>
        <p:nvSpPr>
          <p:cNvPr id="3" name="عنصر نائب للمحتوى 2"/>
          <p:cNvSpPr>
            <a:spLocks noGrp="1"/>
          </p:cNvSpPr>
          <p:nvPr>
            <p:ph idx="4294967295"/>
          </p:nvPr>
        </p:nvSpPr>
        <p:spPr>
          <a:xfrm>
            <a:off x="228600" y="1600200"/>
            <a:ext cx="8686800" cy="4525963"/>
          </a:xfrm>
        </p:spPr>
        <p:txBody>
          <a:bodyPr/>
          <a:lstStyle/>
          <a:p>
            <a:pPr algn="just" rtl="1"/>
            <a:r>
              <a:rPr lang="ar-SA" b="1" dirty="0"/>
              <a:t>هناك عدة صياغات تستخدم في البحوث والرسائل لنتائج اختبار الفرضيات الصفرية من هذه الصياغات:</a:t>
            </a:r>
          </a:p>
          <a:p>
            <a:pPr algn="just" rtl="1">
              <a:buFont typeface="Calibri" pitchFamily="34" charset="0"/>
              <a:buAutoNum type="arabicPeriod"/>
            </a:pPr>
            <a:r>
              <a:rPr lang="ar-SA" dirty="0"/>
              <a:t>(نقبل الفرضية الصفرية: </a:t>
            </a:r>
            <a:r>
              <a:rPr lang="en-US" dirty="0"/>
              <a:t>accept the null hypothesis</a:t>
            </a:r>
            <a:r>
              <a:rPr lang="ar-SA" dirty="0"/>
              <a:t>)</a:t>
            </a:r>
          </a:p>
          <a:p>
            <a:pPr algn="just" rtl="1">
              <a:buFont typeface="Calibri" pitchFamily="34" charset="0"/>
              <a:buAutoNum type="arabicPeriod"/>
            </a:pPr>
            <a:r>
              <a:rPr lang="ar-SA" dirty="0"/>
              <a:t>(لا نستطيع إثبات الفرضية الصفرية: </a:t>
            </a:r>
            <a:r>
              <a:rPr lang="en-US" dirty="0"/>
              <a:t>we are not proving the null hypothesis</a:t>
            </a:r>
            <a:r>
              <a:rPr lang="ar-SA" dirty="0"/>
              <a:t>).</a:t>
            </a:r>
          </a:p>
          <a:p>
            <a:pPr algn="just" rtl="1">
              <a:buFont typeface="Calibri" pitchFamily="34" charset="0"/>
              <a:buAutoNum type="arabicPeriod"/>
            </a:pPr>
            <a:r>
              <a:rPr lang="ar-SA" dirty="0"/>
              <a:t>(بيانات العينة لا تعطي دليل كافي وقوي لرفض الفرضية الصفرية: </a:t>
            </a:r>
            <a:r>
              <a:rPr lang="en-US" dirty="0"/>
              <a:t>the sample evidence is not strong enough to warrant rejection </a:t>
            </a:r>
            <a:r>
              <a:rPr lang="ar-SA" dirty="0"/>
              <a:t>)</a:t>
            </a:r>
            <a:endParaRPr lang="en-US" dirty="0"/>
          </a:p>
        </p:txBody>
      </p:sp>
      <p:sp>
        <p:nvSpPr>
          <p:cNvPr id="4" name="عنصر نائب لرقم الشريحة 3"/>
          <p:cNvSpPr txBox="1">
            <a:spLocks noGrp="1"/>
          </p:cNvSpPr>
          <p:nvPr/>
        </p:nvSpPr>
        <p:spPr>
          <a:xfrm>
            <a:off x="457200" y="6356350"/>
            <a:ext cx="2133600" cy="365125"/>
          </a:xfrm>
          <a:prstGeom prst="rect">
            <a:avLst/>
          </a:prstGeom>
          <a:noFill/>
        </p:spPr>
        <p:txBody>
          <a:bodyPr rtlCol="1" anchor="ctr"/>
          <a:lstStyle/>
          <a:p>
            <a:pPr rtl="1" fontAlgn="auto">
              <a:spcBef>
                <a:spcPts val="0"/>
              </a:spcBef>
              <a:spcAft>
                <a:spcPts val="0"/>
              </a:spcAft>
              <a:defRPr/>
            </a:pPr>
            <a:fld id="{0FB78441-1048-45BC-B7A5-13AF5DD98FF9}" type="slidenum">
              <a:rPr lang="ar-SA" sz="1200">
                <a:solidFill>
                  <a:schemeClr val="tx1">
                    <a:tint val="75000"/>
                  </a:schemeClr>
                </a:solidFill>
                <a:latin typeface="+mn-lt"/>
                <a:cs typeface="+mn-cs"/>
              </a:rPr>
              <a:pPr rtl="1" fontAlgn="auto">
                <a:spcBef>
                  <a:spcPts val="0"/>
                </a:spcBef>
                <a:spcAft>
                  <a:spcPts val="0"/>
                </a:spcAft>
                <a:defRPr/>
              </a:pPr>
              <a:t>97</a:t>
            </a:fld>
            <a:endParaRPr lang="ar-SA" sz="120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3293</TotalTime>
  <Words>6044</Words>
  <Application>Microsoft Office PowerPoint</Application>
  <PresentationFormat>Affichage à l'écran (4:3)</PresentationFormat>
  <Paragraphs>638</Paragraphs>
  <Slides>97</Slides>
  <Notes>26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97</vt:i4>
      </vt:variant>
    </vt:vector>
  </HeadingPairs>
  <TitlesOfParts>
    <vt:vector size="99" baseType="lpstr">
      <vt:lpstr>Thème Office</vt:lpstr>
      <vt:lpstr>Equation</vt:lpstr>
      <vt:lpstr>Diapositive 1</vt:lpstr>
      <vt:lpstr>Diapositive 2</vt:lpstr>
      <vt:lpstr>Diapositive 3</vt:lpstr>
      <vt:lpstr>الاختبارات اللامعلمية الشروط والاستخدامات</vt:lpstr>
      <vt:lpstr>Diapositive 5</vt:lpstr>
      <vt:lpstr>Diapositive 6</vt:lpstr>
      <vt:lpstr>Diapositive 7</vt:lpstr>
      <vt:lpstr>Diapositive 8</vt:lpstr>
      <vt:lpstr>تقديم</vt:lpstr>
      <vt:lpstr>البيانات المعلمية واللامعلمية</vt:lpstr>
      <vt:lpstr>تحديد معلمية البيانات ولا معلميتها بالاعتماد على SPSSبرنامج </vt:lpstr>
      <vt:lpstr>متى يتم استخدام كل  من كولموغروف سمير نوف  وشبيرو ويلك ؟</vt:lpstr>
      <vt:lpstr>خطوات تنفيذ اختبار التوزيع الطبيعي بالاعتماد على برنامج SPSS</vt:lpstr>
      <vt:lpstr>Diapositive 14</vt:lpstr>
      <vt:lpstr>Diapositive 15</vt:lpstr>
      <vt:lpstr>Diapositive 16</vt:lpstr>
      <vt:lpstr>أهم الأساليب الإحصائية للتحقق من الفروض الارتباطية</vt:lpstr>
      <vt:lpstr>Diapositive 18</vt:lpstr>
      <vt:lpstr>Diapositive 19</vt:lpstr>
      <vt:lpstr>أهم الأساليب الإحصائية للتحقق من الفروق بين العينات</vt:lpstr>
      <vt:lpstr>الاختبارات اللامعلمية</vt:lpstr>
      <vt:lpstr>انواع الاختبار(الفروض) فى حالة عينه واحده</vt:lpstr>
      <vt:lpstr>انواع الاختبار(الفروض) فى حالة عينتين</vt:lpstr>
      <vt:lpstr>انواع الاختبار(الفروض) فى حالة أكثر من عينتين</vt:lpstr>
      <vt:lpstr>اختبار ت T Test</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الشروط اللازم توافرها </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مثال4 عملي بالتطبيق على SPSS</vt:lpstr>
      <vt:lpstr>Diapositive 72</vt:lpstr>
      <vt:lpstr>Diapositive 73</vt:lpstr>
      <vt:lpstr>Diapositive 74</vt:lpstr>
      <vt:lpstr>Diapositive 75</vt:lpstr>
      <vt:lpstr>Diapositive 76</vt:lpstr>
      <vt:lpstr>Diapositive 77</vt:lpstr>
      <vt:lpstr>Diapositive 78</vt:lpstr>
      <vt:lpstr>مفهوم مستوى المعنويةSIG  the level of significance</vt:lpstr>
      <vt:lpstr>المعنوية الإحصائية والمعنوية العملية   practical &amp; statistical significance</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تفسير قيمة p-value</vt:lpstr>
      <vt:lpstr>مثال </vt:lpstr>
      <vt:lpstr>حل الحالة الأولى: استخدم مستوى الدلالة ( 0.05 = α) لاختبار الادعاء بأن نسبة التالف في الإنتاج اكبر من 25% (P &gt; 0.25). وقد بينت نتائج عينة أخذت من الإنتاج أن  احصاءة الاختبار (1.18(Z = .</vt:lpstr>
      <vt:lpstr>حل الحالة الثانية: استخدم مستوى الدلالة ( 0.05 = α) لاختبار الادعاء بأن نسبة التالف في الإنتاج لا يساوي 25% (P ≠ 0.25). وقد بينت نتائج عينة أخذت من الإنتاج أن  احصاءة الاختبار (2.34(Z =  .</vt:lpstr>
      <vt:lpstr>صيغة نتيجة اختبار الفرضية الصفرية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dc:title>
  <dc:creator>NTC</dc:creator>
  <cp:lastModifiedBy>Windows User</cp:lastModifiedBy>
  <cp:revision>127</cp:revision>
  <dcterms:created xsi:type="dcterms:W3CDTF">2015-04-26T09:13:59Z</dcterms:created>
  <dcterms:modified xsi:type="dcterms:W3CDTF">2019-10-29T16:45:52Z</dcterms:modified>
</cp:coreProperties>
</file>