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71" r:id="rId3"/>
    <p:sldId id="283" r:id="rId4"/>
    <p:sldId id="281" r:id="rId5"/>
    <p:sldId id="284" r:id="rId6"/>
    <p:sldId id="285" r:id="rId7"/>
    <p:sldId id="286" r:id="rId8"/>
    <p:sldId id="288" r:id="rId9"/>
    <p:sldId id="289" r:id="rId10"/>
    <p:sldId id="290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10"/>
  </p:normalViewPr>
  <p:slideViewPr>
    <p:cSldViewPr snapToGrid="0" snapToObjects="1">
      <p:cViewPr varScale="1">
        <p:scale>
          <a:sx n="43" d="100"/>
          <a:sy n="43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6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8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0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8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7929" y="-4"/>
            <a:ext cx="14630400" cy="822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7709647"/>
            <a:ext cx="14630401" cy="555803"/>
          </a:xfrm>
          <a:prstGeom prst="rect">
            <a:avLst/>
          </a:prstGeom>
        </p:spPr>
      </p:pic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929" y="-4"/>
            <a:ext cx="14630401" cy="55580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505456" y="766597"/>
            <a:ext cx="5533432" cy="1758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rtl="1"/>
            <a:r>
              <a:rPr lang="ar-DZ" sz="2400" b="1" i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الــجمهــورية الـجزائريــة الديمـقراطـية الشعبية</a:t>
            </a:r>
            <a:endParaRPr lang="fr-FR" sz="2400" dirty="0"/>
          </a:p>
          <a:p>
            <a:pPr algn="ctr" rtl="1"/>
            <a:r>
              <a:rPr lang="ar-DZ" sz="2400" b="1" i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وزارة التعــليـم العالي والــبحـت الـعلـمي</a:t>
            </a:r>
            <a:r>
              <a:rPr lang="en-US" sz="2400" b="1" i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     </a:t>
            </a:r>
            <a:endParaRPr lang="fr-FR" sz="2400" dirty="0"/>
          </a:p>
          <a:p>
            <a:pPr algn="ctr" rtl="1"/>
            <a:r>
              <a:rPr lang="ar-DZ" sz="2400" b="1" i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جامعة الشاذلي بن جديد – الطارف</a:t>
            </a:r>
            <a:endParaRPr lang="fr-FR" sz="2400" dirty="0"/>
          </a:p>
          <a:p>
            <a:pPr algn="ctr" rtl="1"/>
            <a:r>
              <a:rPr lang="ar-DZ" sz="2400" b="1" i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كلية الحقوق والعلوم السياسية </a:t>
            </a:r>
            <a:endParaRPr lang="fr-FR" sz="2400" dirty="0"/>
          </a:p>
        </p:txBody>
      </p:sp>
      <p:pic>
        <p:nvPicPr>
          <p:cNvPr id="7" name="Image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1592" y="906835"/>
            <a:ext cx="1190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03472" y="922075"/>
            <a:ext cx="1190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24585" y="5140097"/>
            <a:ext cx="73152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السنة </a:t>
            </a:r>
            <a:r>
              <a:rPr lang="ar-EG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الاولى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EG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ماستر قانون جنائي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من </a:t>
            </a: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إعداد: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الأستاذة قهرية </a:t>
            </a:r>
            <a:r>
              <a:rPr lang="ar-EG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صونية</a:t>
            </a:r>
            <a:endParaRPr lang="fr-FR" sz="28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rtl="1"/>
            <a:r>
              <a:rPr lang="ar-EG" sz="2800" b="1" dirty="0" smtClean="0"/>
              <a:t> </a:t>
            </a:r>
            <a:endParaRPr lang="fr-FR" sz="2800" dirty="0" smtClean="0"/>
          </a:p>
          <a:p>
            <a:pPr algn="ctr" rtl="1"/>
            <a:r>
              <a:rPr lang="ar-EG" b="1" dirty="0" smtClean="0"/>
              <a:t>السنة </a:t>
            </a:r>
            <a:r>
              <a:rPr lang="ar-EG" b="1" dirty="0"/>
              <a:t>الجامعية </a:t>
            </a:r>
            <a:r>
              <a:rPr lang="ar-EG" b="1" dirty="0" smtClean="0"/>
              <a:t>2023-2024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1"/>
          <p:cNvSpPr/>
          <p:nvPr/>
        </p:nvSpPr>
        <p:spPr>
          <a:xfrm>
            <a:off x="1847489" y="3273409"/>
            <a:ext cx="10971280" cy="1375833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txBody>
          <a:bodyPr wrap="none" rtlCol="0" anchor="t"/>
          <a:lstStyle/>
          <a:p>
            <a:pPr algn="ctr" rtl="1">
              <a:lnSpc>
                <a:spcPts val="5468"/>
              </a:lnSpc>
            </a:pPr>
            <a:r>
              <a:rPr lang="ar-DZ" sz="4800" dirty="0" smtClean="0">
                <a:solidFill>
                  <a:schemeClr val="bg1"/>
                </a:solidFill>
              </a:rPr>
              <a:t>فصل</a:t>
            </a:r>
            <a:r>
              <a:rPr lang="fr-FR" sz="4800" dirty="0" smtClean="0">
                <a:solidFill>
                  <a:schemeClr val="bg1"/>
                </a:solidFill>
              </a:rPr>
              <a:t>   :1 </a:t>
            </a:r>
            <a:r>
              <a:rPr lang="ar-DZ" sz="4800" dirty="0" smtClean="0">
                <a:solidFill>
                  <a:schemeClr val="bg1"/>
                </a:solidFill>
              </a:rPr>
              <a:t>طريقة</a:t>
            </a:r>
            <a:r>
              <a:rPr lang="fr-FR" sz="4800" dirty="0" smtClean="0">
                <a:solidFill>
                  <a:schemeClr val="bg1"/>
                </a:solidFill>
              </a:rPr>
              <a:t> </a:t>
            </a:r>
            <a:r>
              <a:rPr lang="ar-DZ" sz="4800" dirty="0" smtClean="0">
                <a:solidFill>
                  <a:schemeClr val="bg1"/>
                </a:solidFill>
              </a:rPr>
              <a:t>البحث </a:t>
            </a:r>
            <a:r>
              <a:rPr lang="ar-DZ" sz="4800" dirty="0">
                <a:solidFill>
                  <a:schemeClr val="bg1"/>
                </a:solidFill>
              </a:rPr>
              <a:t>في </a:t>
            </a:r>
            <a:r>
              <a:rPr lang="ar-DZ" sz="4800" dirty="0" smtClean="0">
                <a:solidFill>
                  <a:schemeClr val="bg1"/>
                </a:solidFill>
              </a:rPr>
              <a:t>الإنترنت</a:t>
            </a:r>
            <a:endParaRPr lang="fr-FR" sz="4800" dirty="0" smtClean="0">
              <a:solidFill>
                <a:schemeClr val="bg1"/>
              </a:solidFill>
            </a:endParaRPr>
          </a:p>
          <a:p>
            <a:pPr algn="ctr" rtl="1">
              <a:lnSpc>
                <a:spcPts val="5468"/>
              </a:lnSpc>
            </a:pPr>
            <a:r>
              <a:rPr lang="ar-DZ" sz="4800" dirty="0">
                <a:solidFill>
                  <a:schemeClr val="bg1"/>
                </a:solidFill>
              </a:rPr>
              <a:t>محاضر</a:t>
            </a:r>
            <a:r>
              <a:rPr lang="ar-EG" sz="4800" dirty="0">
                <a:solidFill>
                  <a:schemeClr val="bg1"/>
                </a:solidFill>
              </a:rPr>
              <a:t>ة</a:t>
            </a:r>
            <a:r>
              <a:rPr lang="fr-FR" sz="4800" dirty="0" smtClean="0">
                <a:solidFill>
                  <a:schemeClr val="bg1"/>
                </a:solidFill>
              </a:rPr>
              <a:t> 2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7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198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889161" y="1444422"/>
            <a:ext cx="10508156" cy="6749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DZ" sz="3200" i="1" u="sng" dirty="0" smtClean="0">
                <a:solidFill>
                  <a:srgbClr val="0070C0"/>
                </a:solidFill>
              </a:rPr>
              <a:t> </a:t>
            </a:r>
            <a:r>
              <a:rPr lang="ar-SA" sz="3200" i="1" u="sng" dirty="0" smtClean="0">
                <a:solidFill>
                  <a:srgbClr val="0070C0"/>
                </a:solidFill>
              </a:rPr>
              <a:t>استخدام </a:t>
            </a:r>
            <a:r>
              <a:rPr lang="ar-SA" sz="3200" i="1" u="sng" dirty="0">
                <a:solidFill>
                  <a:srgbClr val="0070C0"/>
                </a:solidFill>
              </a:rPr>
              <a:t>بعض الرموز </a:t>
            </a:r>
            <a:r>
              <a:rPr lang="ar-SA" sz="3200" i="1" u="sng" dirty="0" smtClean="0">
                <a:solidFill>
                  <a:srgbClr val="0070C0"/>
                </a:solidFill>
              </a:rPr>
              <a:t>الخاصة</a:t>
            </a:r>
            <a:endParaRPr lang="ar-DZ" sz="3200" i="1" u="sng" dirty="0" smtClean="0">
              <a:solidFill>
                <a:srgbClr val="0070C0"/>
              </a:solidFill>
            </a:endParaRPr>
          </a:p>
          <a:p>
            <a:pPr marL="457200" algn="r" rtl="1">
              <a:lnSpc>
                <a:spcPct val="150000"/>
              </a:lnSpc>
            </a:pPr>
            <a:r>
              <a:rPr lang="ar-SA" altLang="ar-SA" sz="3200" dirty="0"/>
              <a:t>قد تستخدم بعض الرموز الخاصه للتخصيص، </a:t>
            </a:r>
            <a:r>
              <a:rPr lang="ar-SA" altLang="ar-SA" sz="3200" dirty="0" smtClean="0"/>
              <a:t>فمثلا</a:t>
            </a:r>
            <a:r>
              <a:rPr lang="fr-FR" altLang="ar-SA" sz="3200" dirty="0" smtClean="0"/>
              <a:t> </a:t>
            </a:r>
            <a:r>
              <a:rPr lang="ar-SA" altLang="ar-SA" sz="3200" dirty="0"/>
              <a:t>نستخدم الرمز (..) للبحث عن </a:t>
            </a:r>
            <a:r>
              <a:rPr lang="ar-SA" altLang="ar-SA" sz="3200" dirty="0" smtClean="0"/>
              <a:t>معلوم</a:t>
            </a:r>
            <a:r>
              <a:rPr lang="ar-SA" altLang="ar-SA" sz="3200" dirty="0"/>
              <a:t>ة</a:t>
            </a:r>
            <a:r>
              <a:rPr lang="ar-SA" altLang="ar-SA" sz="3200" dirty="0" smtClean="0"/>
              <a:t> </a:t>
            </a:r>
            <a:r>
              <a:rPr lang="ar-SA" altLang="ar-SA" sz="3200" dirty="0"/>
              <a:t>ت</a:t>
            </a:r>
            <a:r>
              <a:rPr lang="ar-SA" altLang="ar-SA" sz="3200" dirty="0" smtClean="0"/>
              <a:t>حتوي على </a:t>
            </a:r>
            <a:r>
              <a:rPr lang="ar-SA" altLang="ar-SA" sz="3200" dirty="0"/>
              <a:t>سلسلة </a:t>
            </a:r>
            <a:r>
              <a:rPr lang="ar-SA" altLang="ar-SA" sz="3200" dirty="0" smtClean="0"/>
              <a:t>لها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بداية ونهاية</a:t>
            </a:r>
            <a:r>
              <a:rPr lang="ar-SA" altLang="ar-SA" sz="3200" dirty="0"/>
              <a:t>، </a:t>
            </a:r>
            <a:r>
              <a:rPr lang="ar-SA" altLang="ar-SA" sz="3200" dirty="0" smtClean="0"/>
              <a:t>بوضعها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بين الفترتين المرجو البحث عنها</a:t>
            </a:r>
            <a:r>
              <a:rPr lang="fr-FR" altLang="ar-SA" sz="3200" dirty="0" smtClean="0"/>
              <a:t>.</a:t>
            </a:r>
            <a:r>
              <a:rPr lang="ar-SA" altLang="ar-SA" sz="3200" dirty="0"/>
              <a:t> </a:t>
            </a:r>
            <a:r>
              <a:rPr lang="ar-SA" altLang="ar-SA" sz="3200" dirty="0" smtClean="0"/>
              <a:t>فمثلا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يستعمل </a:t>
            </a:r>
            <a:r>
              <a:rPr lang="ar-SA" altLang="ar-SA" sz="3200" dirty="0"/>
              <a:t>هذا </a:t>
            </a:r>
            <a:r>
              <a:rPr lang="ar-SA" altLang="ar-SA" sz="3200" dirty="0" smtClean="0"/>
              <a:t>الرمزعند البحث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عن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البحوث العلمية المنشورة </a:t>
            </a:r>
            <a:r>
              <a:rPr lang="ar-SA" altLang="ar-SA" sz="3200" dirty="0"/>
              <a:t>في مجال </a:t>
            </a:r>
            <a:r>
              <a:rPr lang="ar-SA" altLang="ar-SA" sz="3200" dirty="0" smtClean="0"/>
              <a:t>معين</a:t>
            </a:r>
            <a:r>
              <a:rPr lang="ar-SA" altLang="ar-SA" sz="3200" dirty="0"/>
              <a:t> ،</a:t>
            </a:r>
            <a:r>
              <a:rPr lang="fr-FR" altLang="ar-SA" sz="3200" dirty="0" smtClean="0"/>
              <a:t> </a:t>
            </a:r>
            <a:r>
              <a:rPr lang="ar-SA" altLang="ar-SA" sz="3200" dirty="0"/>
              <a:t>و</a:t>
            </a:r>
            <a:r>
              <a:rPr lang="ar-SA" altLang="ar-SA" sz="3200" dirty="0" smtClean="0"/>
              <a:t>ضمن ف</a:t>
            </a:r>
            <a:r>
              <a:rPr lang="ar-SA" altLang="ar-SA" sz="3200" dirty="0"/>
              <a:t>ت</a:t>
            </a:r>
            <a:r>
              <a:rPr lang="ar-SA" altLang="ar-SA" sz="3200" dirty="0" smtClean="0"/>
              <a:t>رة معين</a:t>
            </a:r>
            <a:r>
              <a:rPr lang="ar-SA" altLang="ar-SA" sz="3200" dirty="0"/>
              <a:t>ة</a:t>
            </a:r>
            <a:r>
              <a:rPr lang="fr-FR" altLang="ar-SA" sz="3200" dirty="0" smtClean="0"/>
              <a:t>2024</a:t>
            </a:r>
            <a:r>
              <a:rPr lang="fr-FR" altLang="ar-SA" sz="3200" dirty="0"/>
              <a:t>..2020) </a:t>
            </a:r>
            <a:r>
              <a:rPr lang="ar-SA" altLang="ar-SA" sz="3200" dirty="0" smtClean="0"/>
              <a:t>)</a:t>
            </a:r>
            <a:r>
              <a:rPr lang="fr-FR" altLang="ar-SA" sz="3200" dirty="0" smtClean="0"/>
              <a:t>.</a:t>
            </a:r>
            <a:endParaRPr lang="ar-SA" altLang="ar-SA" sz="3200" dirty="0" smtClean="0"/>
          </a:p>
          <a:p>
            <a:pPr indent="457200" algn="r">
              <a:lnSpc>
                <a:spcPct val="150000"/>
              </a:lnSpc>
              <a:tabLst>
                <a:tab pos="10040938" algn="l"/>
              </a:tabLst>
            </a:pPr>
            <a:r>
              <a:rPr lang="fr-FR" altLang="ar-SA" sz="3200" dirty="0" smtClean="0"/>
              <a:t> </a:t>
            </a: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algn="r">
              <a:lnSpc>
                <a:spcPts val="2799"/>
              </a:lnSpc>
            </a:pPr>
            <a:endParaRPr lang="en-US" sz="17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437" y="5437822"/>
            <a:ext cx="7324725" cy="25050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45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198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817445" y="2131248"/>
            <a:ext cx="10508156" cy="60455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rtl="1">
              <a:lnSpc>
                <a:spcPct val="150000"/>
              </a:lnSpc>
            </a:pPr>
            <a:r>
              <a:rPr lang="fr-FR" altLang="ar-SA" sz="3200" dirty="0" smtClean="0"/>
              <a:t>   </a:t>
            </a:r>
            <a:r>
              <a:rPr lang="ar-SA" altLang="ar-SA" sz="3200" dirty="0" smtClean="0"/>
              <a:t>إن إجراء بحث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 في</a:t>
            </a:r>
            <a:r>
              <a:rPr lang="fr-FR" altLang="ar-SA" sz="3200" dirty="0" smtClean="0"/>
              <a:t> </a:t>
            </a:r>
            <a:r>
              <a:rPr lang="en-US" altLang="ar-SA" sz="3200" dirty="0" smtClean="0"/>
              <a:t>Google </a:t>
            </a:r>
            <a:r>
              <a:rPr lang="ar-SA" altLang="ar-SA" sz="3200" dirty="0" smtClean="0"/>
              <a:t>أمر سهل. ببساطة نكتب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مصطلح أو أكثر من البحث - كلمات أو عبارة تصف بدقة المعلومات التي نريد العثور عليها – في مربع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البحث و ننقر فوق مفتاح</a:t>
            </a:r>
            <a:r>
              <a:rPr lang="en-US" altLang="ar-SA" sz="3200" dirty="0" smtClean="0"/>
              <a:t> "Enter" </a:t>
            </a:r>
            <a:r>
              <a:rPr lang="ar-SA" altLang="ar-SA" sz="3200" dirty="0" smtClean="0"/>
              <a:t>(إدخال) في لوحة المفاتيح أو ننقر فوق زر</a:t>
            </a:r>
            <a:r>
              <a:rPr lang="en-US" altLang="ar-SA" sz="3200" dirty="0" smtClean="0"/>
              <a:t>)  Google Search </a:t>
            </a:r>
            <a:r>
              <a:rPr lang="ar-SA" altLang="ar-SA" sz="3200" dirty="0" smtClean="0"/>
              <a:t>بحث</a:t>
            </a:r>
            <a:r>
              <a:rPr lang="en-US" altLang="ar-SA" sz="3200" dirty="0" smtClean="0"/>
              <a:t> Google)</a:t>
            </a:r>
            <a:r>
              <a:rPr lang="ar-SA" altLang="ar-SA" sz="3200" dirty="0" smtClean="0"/>
              <a:t>)</a:t>
            </a:r>
            <a:r>
              <a:rPr lang="fr-FR" altLang="ar-SA" sz="3200" dirty="0" smtClean="0"/>
              <a:t>.</a:t>
            </a:r>
            <a:endParaRPr lang="ar-SA" altLang="ar-SA" sz="3200" dirty="0" smtClean="0"/>
          </a:p>
          <a:p>
            <a:pPr algn="r" rtl="1">
              <a:lnSpc>
                <a:spcPct val="150000"/>
              </a:lnSpc>
            </a:pPr>
            <a:r>
              <a:rPr lang="fr-FR" altLang="ar-SA" sz="3200" dirty="0" smtClean="0"/>
              <a:t>   </a:t>
            </a:r>
            <a:r>
              <a:rPr lang="ar-SA" altLang="ar-SA" sz="3200" dirty="0" smtClean="0"/>
              <a:t>فيستجيب </a:t>
            </a:r>
            <a:r>
              <a:rPr lang="fr-FR" altLang="ar-SA" sz="3200" dirty="0" smtClean="0"/>
              <a:t> </a:t>
            </a:r>
            <a:r>
              <a:rPr lang="ar-DZ" altLang="ar-SA" sz="3200" dirty="0" smtClean="0"/>
              <a:t>محرك</a:t>
            </a:r>
            <a:r>
              <a:rPr lang="fr-FR" altLang="ar-SA" sz="3200" dirty="0" smtClean="0"/>
              <a:t> </a:t>
            </a:r>
            <a:r>
              <a:rPr lang="en-US" altLang="ar-SA" sz="3200" dirty="0" smtClean="0"/>
              <a:t>Google </a:t>
            </a:r>
            <a:r>
              <a:rPr lang="ar-SA" altLang="ar-SA" sz="3200" dirty="0"/>
              <a:t>بعرض صفحة ال</a:t>
            </a:r>
            <a:r>
              <a:rPr lang="ar-SA" altLang="ar-SA" sz="3200" dirty="0" smtClean="0"/>
              <a:t>نتائج</a:t>
            </a:r>
            <a:r>
              <a:rPr lang="ar-SA" altLang="ar-SA" sz="3200" dirty="0"/>
              <a:t>: وهي قائمة بصفحات الويب ذات العلاقة بمصطلحات بحثنا</a:t>
            </a:r>
            <a:r>
              <a:rPr lang="ar-SA" altLang="ar-SA" sz="3200" dirty="0" smtClean="0"/>
              <a:t>؛ </a:t>
            </a:r>
            <a:r>
              <a:rPr lang="ar-SA" altLang="ar-SA" sz="3200" dirty="0"/>
              <a:t>حيث تظهر أكثر الصفحات علاقة في المقدمة ثم التي تليها وهكذا</a:t>
            </a:r>
            <a:r>
              <a:rPr lang="en-US" altLang="ar-SA" sz="3200" dirty="0"/>
              <a:t>. </a:t>
            </a:r>
            <a:endParaRPr lang="fr-FR" altLang="ar-SA" sz="3200" dirty="0" smtClean="0"/>
          </a:p>
          <a:p>
            <a:pPr marL="0" indent="0" algn="r">
              <a:lnSpc>
                <a:spcPts val="2799"/>
              </a:lnSpc>
              <a:buNone/>
            </a:pPr>
            <a:endParaRPr lang="en-US" sz="1750" dirty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algn="r">
              <a:lnSpc>
                <a:spcPts val="2799"/>
              </a:lnSpc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1393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7929" y="17925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817445" y="1452484"/>
            <a:ext cx="10508156" cy="65440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>
              <a:lnSpc>
                <a:spcPct val="150000"/>
              </a:lnSpc>
            </a:pPr>
            <a:endParaRPr lang="fr-FR" altLang="ar-SA" sz="3200" dirty="0" smtClean="0"/>
          </a:p>
          <a:p>
            <a:pPr algn="r" rtl="1">
              <a:lnSpc>
                <a:spcPct val="150000"/>
              </a:lnSpc>
            </a:pPr>
            <a:r>
              <a:rPr lang="ar-SA" altLang="ar-SA" sz="3200" dirty="0" smtClean="0"/>
              <a:t>هناك </a:t>
            </a:r>
            <a:r>
              <a:rPr lang="ar-SA" altLang="ar-SA" sz="3200" dirty="0"/>
              <a:t>عنصرين أساسيين في مواقع البحث وهما مربع البحث </a:t>
            </a:r>
            <a:r>
              <a:rPr lang="ar-SA" altLang="ar-SA" sz="3200" dirty="0" smtClean="0"/>
              <a:t>و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زر </a:t>
            </a:r>
            <a:r>
              <a:rPr lang="ar-SA" altLang="ar-SA" sz="3200" dirty="0"/>
              <a:t>البحث</a:t>
            </a:r>
            <a:r>
              <a:rPr lang="ar-SA" altLang="ar-SA" sz="3200" dirty="0" smtClean="0"/>
              <a:t>.</a:t>
            </a:r>
            <a:r>
              <a:rPr lang="ar-DZ" altLang="ar-SA" sz="3200" dirty="0"/>
              <a:t> </a:t>
            </a:r>
            <a:endParaRPr lang="en-US" sz="1750" dirty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r>
              <a:rPr lang="ar-SA" altLang="ar-SA" sz="3200" dirty="0">
                <a:solidFill>
                  <a:schemeClr val="accent2">
                    <a:lumMod val="50000"/>
                  </a:schemeClr>
                </a:solidFill>
              </a:rPr>
              <a:t>مربع البحث</a:t>
            </a: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pPr algn="ctr"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>
              <a:lnSpc>
                <a:spcPts val="2799"/>
              </a:lnSpc>
            </a:pPr>
            <a:r>
              <a:rPr lang="ar-SA" altLang="ar-SA" sz="3200" dirty="0">
                <a:solidFill>
                  <a:schemeClr val="accent2">
                    <a:lumMod val="50000"/>
                  </a:schemeClr>
                </a:solidFill>
              </a:rPr>
              <a:t>البحث</a:t>
            </a:r>
            <a:r>
              <a:rPr lang="fr-FR" altLang="ar-S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altLang="ar-SA" sz="3200" dirty="0">
                <a:solidFill>
                  <a:schemeClr val="accent2">
                    <a:lumMod val="50000"/>
                  </a:schemeClr>
                </a:solidFill>
              </a:rPr>
              <a:t>زر</a:t>
            </a: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algn="r">
              <a:lnSpc>
                <a:spcPts val="2799"/>
              </a:lnSpc>
            </a:pPr>
            <a:endParaRPr lang="en-US" sz="17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95" y="3810000"/>
            <a:ext cx="7512424" cy="378437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5504329" y="6024282"/>
            <a:ext cx="1434353" cy="34065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04329" y="7082118"/>
            <a:ext cx="3209365" cy="25783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8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7929" y="17925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" y="17921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907851" y="1311808"/>
            <a:ext cx="10508156" cy="14548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altLang="ar-SA" sz="3200" dirty="0" smtClean="0"/>
              <a:t>ننقر على الراب</a:t>
            </a:r>
            <a:r>
              <a:rPr lang="ar-DZ" altLang="ar-SA" sz="3200" dirty="0" smtClean="0"/>
              <a:t>ط </a:t>
            </a:r>
            <a:r>
              <a:rPr lang="ar-SA" altLang="ar-SA" sz="3200" dirty="0" smtClean="0"/>
              <a:t>(</a:t>
            </a:r>
            <a:r>
              <a:rPr lang="fr-FR" altLang="ar-SA" sz="3200" dirty="0" smtClean="0"/>
              <a:t>(</a:t>
            </a:r>
            <a:r>
              <a:rPr lang="fr-FR" altLang="ar-SA" sz="3200" dirty="0"/>
              <a:t>Hyperlink</a:t>
            </a:r>
            <a:r>
              <a:rPr lang="ar-DZ" altLang="ar-SA" sz="3200" dirty="0" smtClean="0"/>
              <a:t> </a:t>
            </a:r>
            <a:r>
              <a:rPr lang="ar-SA" altLang="ar-SA" sz="3200" dirty="0" smtClean="0"/>
              <a:t>أو </a:t>
            </a:r>
            <a:r>
              <a:rPr lang="ar-SA" altLang="ar-SA" sz="3200" dirty="0"/>
              <a:t>العنوان المراد الدخول إليه من بين عناوين نتائج البحث ليتم مباشرة الدخول إلى الصفحة التي تريديها. </a:t>
            </a:r>
            <a:endParaRPr lang="en-US" altLang="ar-SA" sz="3200" dirty="0"/>
          </a:p>
          <a:p>
            <a:pPr algn="r" rtl="1">
              <a:lnSpc>
                <a:spcPct val="150000"/>
              </a:lnSpc>
            </a:pPr>
            <a:endParaRPr lang="fr-FR" altLang="ar-SA" sz="3200" dirty="0" smtClean="0"/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r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7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528" y="3092605"/>
            <a:ext cx="5607425" cy="497838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204503" y="4038165"/>
            <a:ext cx="211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ar-SA" sz="2800" b="1" dirty="0">
                <a:solidFill>
                  <a:schemeClr val="accent2">
                    <a:lumMod val="50000"/>
                  </a:schemeClr>
                </a:solidFill>
              </a:rPr>
              <a:t>Hyperlink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37296" y="4394331"/>
            <a:ext cx="4099627" cy="87854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0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198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889161" y="1480280"/>
            <a:ext cx="10508156" cy="6749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200" i="1" u="sng" dirty="0" smtClean="0">
                <a:solidFill>
                  <a:srgbClr val="0070C0"/>
                </a:solidFill>
              </a:rPr>
              <a:t> </a:t>
            </a:r>
            <a:r>
              <a:rPr lang="ar-SA" sz="3200" i="1" u="sng" dirty="0" smtClean="0">
                <a:solidFill>
                  <a:srgbClr val="0070C0"/>
                </a:solidFill>
              </a:rPr>
              <a:t>استخدام </a:t>
            </a:r>
            <a:r>
              <a:rPr lang="ar-SA" sz="3200" i="1" u="sng" dirty="0">
                <a:solidFill>
                  <a:srgbClr val="0070C0"/>
                </a:solidFill>
              </a:rPr>
              <a:t>علامات التنصيص</a:t>
            </a:r>
            <a:r>
              <a:rPr lang="fr-FR" sz="3200" dirty="0"/>
              <a:t> </a:t>
            </a:r>
            <a:r>
              <a:rPr lang="fr-FR" sz="3200" i="1" u="sng" dirty="0">
                <a:solidFill>
                  <a:srgbClr val="0070C0"/>
                </a:solidFill>
              </a:rPr>
              <a:t>" "</a:t>
            </a:r>
            <a:endParaRPr lang="fr-FR" altLang="ar-SA" sz="3200" i="1" u="sng" dirty="0">
              <a:solidFill>
                <a:srgbClr val="0070C0"/>
              </a:solidFill>
            </a:endParaRPr>
          </a:p>
          <a:p>
            <a:pPr indent="457200" algn="just" rtl="1">
              <a:lnSpc>
                <a:spcPct val="150000"/>
              </a:lnSpc>
            </a:pPr>
            <a:r>
              <a:rPr lang="ar-SA" altLang="ar-SA" sz="3200" dirty="0" smtClean="0"/>
              <a:t>تستخدم </a:t>
            </a:r>
            <a:r>
              <a:rPr lang="ar-SA" altLang="ar-SA" sz="3200" dirty="0"/>
              <a:t>علامات التنصيص لتحديد نتائج </a:t>
            </a:r>
            <a:r>
              <a:rPr lang="ar-SA" altLang="ar-SA" sz="3200" dirty="0" smtClean="0"/>
              <a:t>البحث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بهدف </a:t>
            </a:r>
            <a:r>
              <a:rPr lang="ar-SA" altLang="ar-SA" sz="3200" dirty="0"/>
              <a:t>الوصول الى النتائج </a:t>
            </a:r>
            <a:r>
              <a:rPr lang="ar-SA" altLang="ar-SA" sz="3200" dirty="0" smtClean="0"/>
              <a:t>أسرع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وبشكل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أدق.</a:t>
            </a:r>
            <a:r>
              <a:rPr lang="fr-FR" altLang="ar-SA" sz="3200" dirty="0" smtClean="0"/>
              <a:t> </a:t>
            </a:r>
            <a:r>
              <a:rPr lang="ar-SA" altLang="ar-SA" sz="3200" dirty="0"/>
              <a:t>اذا كانت هناك احتمالية لوجود الموضوع بحرفيته نستخدم علامات التنصيص وإلا يتم الاستغناء عنها</a:t>
            </a:r>
            <a:r>
              <a:rPr lang="ar-SA" altLang="ar-SA" sz="3200" dirty="0" smtClean="0"/>
              <a:t>.</a:t>
            </a:r>
            <a:endParaRPr lang="fr-FR" altLang="ar-SA" sz="3200" dirty="0" smtClean="0"/>
          </a:p>
          <a:p>
            <a:pPr indent="457200" algn="just" rtl="1">
              <a:lnSpc>
                <a:spcPct val="150000"/>
              </a:lnSpc>
            </a:pPr>
            <a:r>
              <a:rPr lang="ar-DZ" sz="3200" dirty="0"/>
              <a:t>ويتعين على المستخدم وضع العبارة التي يبحث عنها على الإنترنت بين علامتي تنصيص ، وبذلك سيضطر محرك البحث إلى عرض المواقع التي تظهر فيها هذه العبارة بدقة</a:t>
            </a:r>
            <a:endParaRPr lang="ar-SA" altLang="ar-SA" sz="3200" dirty="0"/>
          </a:p>
          <a:p>
            <a:pPr indent="457200" algn="r" rtl="1">
              <a:lnSpc>
                <a:spcPct val="150000"/>
              </a:lnSpc>
            </a:pPr>
            <a:endParaRPr lang="ar-SA" altLang="ar-SA" sz="3200" dirty="0"/>
          </a:p>
          <a:p>
            <a:pPr indent="457200" algn="r">
              <a:lnSpc>
                <a:spcPct val="150000"/>
              </a:lnSpc>
            </a:pPr>
            <a:r>
              <a:rPr lang="fr-FR" altLang="ar-SA" sz="3200" dirty="0" smtClean="0"/>
              <a:t> </a:t>
            </a: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algn="r">
              <a:lnSpc>
                <a:spcPts val="2799"/>
              </a:lnSpc>
            </a:pPr>
            <a:endParaRPr lang="en-US" sz="17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563" y="6396037"/>
            <a:ext cx="6391275" cy="15335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9189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198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889161" y="1300990"/>
            <a:ext cx="10508156" cy="6749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200" i="1" u="sng" dirty="0" smtClean="0">
                <a:solidFill>
                  <a:srgbClr val="0070C0"/>
                </a:solidFill>
              </a:rPr>
              <a:t> </a:t>
            </a:r>
            <a:r>
              <a:rPr lang="ar-SA" sz="3200" i="1" u="sng" dirty="0" smtClean="0">
                <a:solidFill>
                  <a:srgbClr val="0070C0"/>
                </a:solidFill>
              </a:rPr>
              <a:t>البحث </a:t>
            </a:r>
            <a:r>
              <a:rPr lang="ar-SA" sz="3200" i="1" u="sng" dirty="0">
                <a:solidFill>
                  <a:srgbClr val="0070C0"/>
                </a:solidFill>
              </a:rPr>
              <a:t>في المنشورات الأكاديمية </a:t>
            </a:r>
            <a:endParaRPr lang="fr-FR" sz="3200" i="1" u="sng" dirty="0" smtClean="0">
              <a:solidFill>
                <a:srgbClr val="0070C0"/>
              </a:solidFill>
            </a:endParaRPr>
          </a:p>
          <a:p>
            <a:pPr algn="justLow" rtl="1">
              <a:lnSpc>
                <a:spcPct val="150000"/>
              </a:lnSpc>
            </a:pPr>
            <a:r>
              <a:rPr lang="ar-SA" altLang="ar-SA" sz="3200" dirty="0"/>
              <a:t>للبحث عن</a:t>
            </a:r>
            <a:r>
              <a:rPr lang="fr-FR" altLang="ar-SA" sz="3200" dirty="0"/>
              <a:t> </a:t>
            </a:r>
            <a:r>
              <a:rPr lang="ar-SA" altLang="ar-SA" sz="3200" dirty="0"/>
              <a:t>البحوث</a:t>
            </a:r>
            <a:r>
              <a:rPr lang="ar-DZ" sz="3200" dirty="0" smtClean="0"/>
              <a:t>،</a:t>
            </a:r>
            <a:r>
              <a:rPr lang="ar-SA" altLang="ar-SA" sz="3200" dirty="0" smtClean="0"/>
              <a:t> رسائل </a:t>
            </a:r>
            <a:r>
              <a:rPr lang="ar-SA" altLang="ar-SA" sz="3200" dirty="0"/>
              <a:t>الماجستير والدكتوراه نستعمل الباحث العلمي </a:t>
            </a:r>
            <a:r>
              <a:rPr lang="fr-FR" altLang="ar-SA" sz="3200" dirty="0" smtClean="0"/>
              <a:t> </a:t>
            </a:r>
          </a:p>
          <a:p>
            <a:pPr algn="justLow" rtl="1">
              <a:lnSpc>
                <a:spcPct val="150000"/>
              </a:lnSpc>
            </a:pPr>
            <a:r>
              <a:rPr lang="fr-FR" altLang="ar-SA" sz="3200" dirty="0"/>
              <a:t> </a:t>
            </a:r>
            <a:r>
              <a:rPr lang="fr-FR" altLang="ar-SA" sz="3200" dirty="0" smtClean="0"/>
              <a:t> Google</a:t>
            </a:r>
            <a:r>
              <a:rPr lang="fr-FR" altLang="ar-SA" sz="2200" dirty="0" smtClean="0"/>
              <a:t> </a:t>
            </a:r>
            <a:r>
              <a:rPr lang="fr-FR" altLang="ar-SA" sz="3200" dirty="0" err="1" smtClean="0"/>
              <a:t>Scholar</a:t>
            </a:r>
            <a:r>
              <a:rPr lang="ar-SA" altLang="ar-SA" sz="3200" dirty="0" smtClean="0"/>
              <a:t>الذي </a:t>
            </a:r>
            <a:r>
              <a:rPr lang="ar-SA" altLang="ar-SA" sz="3200" dirty="0"/>
              <a:t>حدده جوجل للمنشورات </a:t>
            </a:r>
            <a:r>
              <a:rPr lang="ar-SA" altLang="ar-SA" sz="3200" dirty="0" smtClean="0"/>
              <a:t>الأكاديمية</a:t>
            </a:r>
            <a:r>
              <a:rPr lang="fr-FR" altLang="ar-SA" sz="3200" dirty="0" smtClean="0"/>
              <a:t>.</a:t>
            </a:r>
            <a:r>
              <a:rPr lang="ar-SA" altLang="ar-SA" sz="3200" dirty="0" smtClean="0"/>
              <a:t> مثال </a:t>
            </a:r>
            <a:r>
              <a:rPr lang="ar-SA" altLang="ar-SA" sz="3200" dirty="0"/>
              <a:t>على ذلك مقال عن الذكاء </a:t>
            </a:r>
            <a:r>
              <a:rPr lang="ar-SA" altLang="ar-SA" sz="3200" dirty="0" smtClean="0"/>
              <a:t>الاصطناعي</a:t>
            </a:r>
            <a:r>
              <a:rPr lang="fr-FR" altLang="ar-SA" sz="3200" dirty="0" smtClean="0"/>
              <a:t>.</a:t>
            </a:r>
            <a:endParaRPr lang="ar-SA" altLang="ar-SA" sz="3200" dirty="0"/>
          </a:p>
          <a:p>
            <a:pPr indent="457200" algn="r" rtl="1">
              <a:lnSpc>
                <a:spcPct val="150000"/>
              </a:lnSpc>
            </a:pPr>
            <a:endParaRPr lang="ar-SA" altLang="ar-SA" sz="3200" dirty="0"/>
          </a:p>
          <a:p>
            <a:pPr indent="457200" algn="r">
              <a:lnSpc>
                <a:spcPct val="150000"/>
              </a:lnSpc>
            </a:pPr>
            <a:r>
              <a:rPr lang="fr-FR" altLang="ar-SA" sz="3200" dirty="0" smtClean="0"/>
              <a:t> </a:t>
            </a: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algn="r">
              <a:lnSpc>
                <a:spcPts val="2799"/>
              </a:lnSpc>
            </a:pPr>
            <a:endParaRPr lang="en-US" sz="17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610" y="3641914"/>
            <a:ext cx="6267450" cy="22098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9" name="Curved Down Arrow 8"/>
          <p:cNvSpPr/>
          <p:nvPr/>
        </p:nvSpPr>
        <p:spPr>
          <a:xfrm>
            <a:off x="10225165" y="4580492"/>
            <a:ext cx="1769611" cy="1258681"/>
          </a:xfrm>
          <a:prstGeom prst="curvedDownArrow">
            <a:avLst>
              <a:gd name="adj1" fmla="val 22195"/>
              <a:gd name="adj2" fmla="val 11142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358" y="5969735"/>
            <a:ext cx="6550959" cy="212818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3726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198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889161" y="1444422"/>
            <a:ext cx="10508156" cy="6749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200" i="1" u="sng" dirty="0" smtClean="0">
                <a:solidFill>
                  <a:srgbClr val="0070C0"/>
                </a:solidFill>
              </a:rPr>
              <a:t> </a:t>
            </a:r>
            <a:r>
              <a:rPr lang="ar-SA" sz="3200" i="1" u="sng" dirty="0" smtClean="0">
                <a:solidFill>
                  <a:srgbClr val="0070C0"/>
                </a:solidFill>
              </a:rPr>
              <a:t>البحث </a:t>
            </a:r>
            <a:r>
              <a:rPr lang="ar-SA" sz="3200" i="1" u="sng" dirty="0">
                <a:solidFill>
                  <a:srgbClr val="0070C0"/>
                </a:solidFill>
              </a:rPr>
              <a:t>عن امتداد ملفات معينة</a:t>
            </a:r>
            <a:endParaRPr lang="fr-FR" sz="3200" i="1" u="sng" dirty="0">
              <a:solidFill>
                <a:srgbClr val="0070C0"/>
              </a:solidFill>
            </a:endParaRPr>
          </a:p>
          <a:p>
            <a:pPr indent="457200" algn="just" rtl="1">
              <a:lnSpc>
                <a:spcPct val="150000"/>
              </a:lnSpc>
            </a:pPr>
            <a:r>
              <a:rPr lang="ar-SA" altLang="ar-SA" sz="3200" dirty="0" smtClean="0"/>
              <a:t>للبحث </a:t>
            </a:r>
            <a:r>
              <a:rPr lang="ar-SA" altLang="ar-SA" sz="3200" dirty="0"/>
              <a:t>عن ملفات بامتداد معين، نكتب اسم الملف ثم الامتداد </a:t>
            </a:r>
            <a:r>
              <a:rPr lang="ar-SA" altLang="ar-SA" sz="3200" dirty="0" smtClean="0"/>
              <a:t>المطلوب</a:t>
            </a:r>
            <a:r>
              <a:rPr lang="fr-FR" altLang="ar-SA" sz="3200" dirty="0" smtClean="0"/>
              <a:t>.</a:t>
            </a:r>
            <a:r>
              <a:rPr lang="ar-SA" altLang="ar-SA" sz="3200" dirty="0" smtClean="0"/>
              <a:t> مثال </a:t>
            </a:r>
            <a:r>
              <a:rPr lang="ar-SA" altLang="ar-SA" sz="3200" dirty="0"/>
              <a:t>على ذلك مقال عن الذكاء </a:t>
            </a:r>
            <a:r>
              <a:rPr lang="ar-SA" altLang="ar-SA" sz="3200" dirty="0" smtClean="0"/>
              <a:t>الاصطناعي</a:t>
            </a:r>
            <a:r>
              <a:rPr lang="fr-FR" altLang="ar-SA" sz="3200" dirty="0" smtClean="0"/>
              <a:t> </a:t>
            </a:r>
            <a:r>
              <a:rPr lang="ar-DZ" altLang="ar-SA" sz="3200" dirty="0"/>
              <a:t>من نوع </a:t>
            </a:r>
            <a:r>
              <a:rPr lang="fr-FR" altLang="ar-SA" sz="3200" dirty="0" smtClean="0"/>
              <a:t>pdf</a:t>
            </a:r>
            <a:endParaRPr lang="ar-SA" altLang="ar-SA" sz="3200" dirty="0"/>
          </a:p>
          <a:p>
            <a:pPr indent="457200" algn="r" rtl="1">
              <a:lnSpc>
                <a:spcPct val="150000"/>
              </a:lnSpc>
            </a:pPr>
            <a:endParaRPr lang="ar-SA" altLang="ar-SA" sz="3200" dirty="0"/>
          </a:p>
          <a:p>
            <a:pPr indent="457200" algn="r">
              <a:lnSpc>
                <a:spcPct val="150000"/>
              </a:lnSpc>
              <a:tabLst>
                <a:tab pos="10040938" algn="l"/>
              </a:tabLst>
            </a:pPr>
            <a:r>
              <a:rPr lang="fr-FR" altLang="ar-SA" sz="3200" dirty="0" smtClean="0"/>
              <a:t> </a:t>
            </a: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algn="r">
              <a:lnSpc>
                <a:spcPts val="2799"/>
              </a:lnSpc>
            </a:pPr>
            <a:endParaRPr lang="en-US" sz="17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284" y="4441318"/>
            <a:ext cx="7603752" cy="257215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0465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198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889161" y="1835903"/>
            <a:ext cx="10508156" cy="4557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200" i="1" u="sng" dirty="0" smtClean="0">
                <a:solidFill>
                  <a:srgbClr val="0070C0"/>
                </a:solidFill>
              </a:rPr>
              <a:t> </a:t>
            </a:r>
            <a:r>
              <a:rPr lang="ar-SA" sz="3200" i="1" u="sng" dirty="0" smtClean="0">
                <a:solidFill>
                  <a:srgbClr val="0070C0"/>
                </a:solidFill>
              </a:rPr>
              <a:t>إكثار </a:t>
            </a:r>
            <a:r>
              <a:rPr lang="ar-SA" sz="3200" i="1" u="sng" dirty="0">
                <a:solidFill>
                  <a:srgbClr val="0070C0"/>
                </a:solidFill>
              </a:rPr>
              <a:t>كلمات البحث</a:t>
            </a:r>
            <a:endParaRPr lang="fr-FR" sz="3200" i="1" u="sng" dirty="0">
              <a:solidFill>
                <a:srgbClr val="0070C0"/>
              </a:solidFill>
            </a:endParaRPr>
          </a:p>
          <a:p>
            <a:pPr indent="457200" algn="just" rtl="1">
              <a:lnSpc>
                <a:spcPct val="150000"/>
              </a:lnSpc>
            </a:pPr>
            <a:r>
              <a:rPr lang="ar-SA" altLang="ar-SA" sz="3200" dirty="0"/>
              <a:t>ان اكثارالكلمات </a:t>
            </a:r>
            <a:r>
              <a:rPr lang="ar-DZ" altLang="ar-SA" sz="3200" dirty="0" smtClean="0"/>
              <a:t>المفتاحي</a:t>
            </a:r>
            <a:r>
              <a:rPr lang="ar-SA" altLang="ar-SA" sz="3200" dirty="0"/>
              <a:t>ة</a:t>
            </a:r>
            <a:r>
              <a:rPr lang="fr-FR" altLang="ar-SA" sz="3200" dirty="0" smtClean="0"/>
              <a:t> </a:t>
            </a:r>
            <a:r>
              <a:rPr lang="ar-SA" altLang="ar-SA" sz="3200" dirty="0" smtClean="0"/>
              <a:t>في </a:t>
            </a:r>
            <a:r>
              <a:rPr lang="ar-SA" altLang="ar-SA" sz="3200" dirty="0"/>
              <a:t>مربع البحث يساعد على اظهارنتائج </a:t>
            </a:r>
            <a:r>
              <a:rPr lang="ar-SA" altLang="ar-SA" sz="3200" dirty="0" smtClean="0"/>
              <a:t>أفضل؛ لذلك </a:t>
            </a:r>
            <a:r>
              <a:rPr lang="ar-SA" altLang="ar-SA" sz="3200" dirty="0"/>
              <a:t>يستحسن</a:t>
            </a:r>
            <a:r>
              <a:rPr lang="fr-FR" altLang="ar-SA" sz="3200" dirty="0"/>
              <a:t> </a:t>
            </a:r>
            <a:r>
              <a:rPr lang="ar-SA" altLang="ar-SA" sz="3200" dirty="0"/>
              <a:t>استخدام</a:t>
            </a:r>
            <a:r>
              <a:rPr lang="fr-FR" altLang="ar-SA" sz="3200" dirty="0"/>
              <a:t> </a:t>
            </a:r>
            <a:r>
              <a:rPr lang="ar-SA" altLang="ar-SA" sz="3200" dirty="0"/>
              <a:t>مصطلحات بحث </a:t>
            </a:r>
            <a:r>
              <a:rPr lang="ar-SA" altLang="ar-SA" sz="3200" dirty="0" smtClean="0"/>
              <a:t>متعددة</a:t>
            </a:r>
            <a:r>
              <a:rPr lang="fr-FR" altLang="ar-SA" sz="3200" dirty="0" smtClean="0"/>
              <a:t>.</a:t>
            </a:r>
            <a:r>
              <a:rPr lang="ar-SA" altLang="ar-SA" sz="3200" dirty="0" smtClean="0"/>
              <a:t> فإذا </a:t>
            </a:r>
            <a:r>
              <a:rPr lang="ar-SA" altLang="ar-SA" sz="3200" dirty="0"/>
              <a:t>كنت تبحث عن </a:t>
            </a:r>
            <a:r>
              <a:rPr lang="ar-SA" altLang="ar-SA" sz="3200" dirty="0" smtClean="0"/>
              <a:t>مدرسة </a:t>
            </a:r>
            <a:r>
              <a:rPr lang="ar-SA" altLang="ar-SA" sz="3200" dirty="0"/>
              <a:t>للذكاء الاصطناعي في الجزائر؛ فسيكون من الأفضل استخدام</a:t>
            </a:r>
            <a:r>
              <a:rPr lang="ar-SA" altLang="ar-SA" sz="3200" b="1" dirty="0"/>
              <a:t> مدرسة </a:t>
            </a:r>
            <a:r>
              <a:rPr lang="ar-DZ" altLang="ar-SA" sz="3200" b="1" dirty="0" smtClean="0"/>
              <a:t>ال</a:t>
            </a:r>
            <a:r>
              <a:rPr lang="ar-SA" altLang="ar-SA" sz="3200" b="1" dirty="0" smtClean="0"/>
              <a:t>ذكاء </a:t>
            </a:r>
            <a:r>
              <a:rPr lang="ar-SA" altLang="ar-SA" sz="3200" b="1" dirty="0"/>
              <a:t>الاصطناعي</a:t>
            </a:r>
            <a:r>
              <a:rPr lang="ar-SA" altLang="ar-SA" sz="3200" dirty="0"/>
              <a:t> </a:t>
            </a:r>
            <a:r>
              <a:rPr lang="ar-SA" altLang="ar-SA" sz="3200" b="1" dirty="0" smtClean="0"/>
              <a:t>في </a:t>
            </a:r>
            <a:r>
              <a:rPr lang="ar-SA" altLang="ar-SA" sz="3200" b="1" dirty="0"/>
              <a:t>الجزائر</a:t>
            </a:r>
            <a:r>
              <a:rPr lang="ar-SA" altLang="ar-SA" sz="3200" dirty="0"/>
              <a:t> </a:t>
            </a:r>
            <a:r>
              <a:rPr lang="ar-SA" altLang="ar-SA" sz="3200" dirty="0" smtClean="0"/>
              <a:t>بدلاً </a:t>
            </a:r>
            <a:r>
              <a:rPr lang="ar-SA" altLang="ar-SA" sz="3200" dirty="0"/>
              <a:t>من استخدام</a:t>
            </a:r>
            <a:r>
              <a:rPr lang="ar-SA" altLang="ar-SA" sz="3200" b="1" dirty="0"/>
              <a:t> </a:t>
            </a:r>
            <a:r>
              <a:rPr lang="ar-DZ" altLang="ar-SA" sz="3200" b="1" dirty="0"/>
              <a:t>ال</a:t>
            </a:r>
            <a:r>
              <a:rPr lang="ar-SA" altLang="ar-SA" sz="3200" b="1" dirty="0"/>
              <a:t>ذكاء الاصطناعي </a:t>
            </a:r>
            <a:r>
              <a:rPr lang="ar-SA" altLang="ar-SA" sz="3200" dirty="0" smtClean="0"/>
              <a:t>بمفردها أو</a:t>
            </a:r>
            <a:r>
              <a:rPr lang="ar-SA" altLang="ar-SA" sz="3200" b="1" dirty="0"/>
              <a:t> الجزائر</a:t>
            </a:r>
            <a:r>
              <a:rPr lang="ar-SA" altLang="ar-SA" sz="3200" dirty="0" smtClean="0"/>
              <a:t> </a:t>
            </a:r>
            <a:r>
              <a:rPr lang="ar-SA" altLang="ar-SA" sz="3200" dirty="0"/>
              <a:t>بمفردها. </a:t>
            </a:r>
          </a:p>
          <a:p>
            <a:pPr indent="457200" algn="r" rtl="1">
              <a:lnSpc>
                <a:spcPct val="150000"/>
              </a:lnSpc>
            </a:pPr>
            <a:endParaRPr lang="ar-SA" altLang="ar-SA" sz="3200" dirty="0"/>
          </a:p>
          <a:p>
            <a:pPr indent="457200" algn="r">
              <a:lnSpc>
                <a:spcPct val="150000"/>
              </a:lnSpc>
              <a:tabLst>
                <a:tab pos="10040938" algn="l"/>
              </a:tabLst>
            </a:pPr>
            <a:r>
              <a:rPr lang="fr-FR" altLang="ar-SA" sz="3200" dirty="0" smtClean="0"/>
              <a:t> </a:t>
            </a: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algn="r">
              <a:lnSpc>
                <a:spcPts val="2799"/>
              </a:lnSpc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30605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198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57599" y="601027"/>
            <a:ext cx="10971280" cy="6943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  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أس</a:t>
            </a:r>
            <a:r>
              <a:rPr lang="ar-DZ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ــــ</a:t>
            </a:r>
            <a:r>
              <a:rPr lang="ar-SA" altLang="ar-SA" sz="48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اليب</a:t>
            </a:r>
            <a:r>
              <a:rPr lang="ar-SA" altLang="ar-SA" sz="4800" dirty="0" smtClean="0">
                <a:solidFill>
                  <a:srgbClr val="0070C0"/>
                </a:solidFill>
              </a:rPr>
              <a:t> </a:t>
            </a:r>
            <a:r>
              <a:rPr lang="ar-SA" altLang="ar-SA" sz="48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</a:rPr>
              <a:t>البحث</a:t>
            </a:r>
            <a:endParaRPr lang="en-US" sz="4800" b="1" dirty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</a:endParaRPr>
          </a:p>
        </p:txBody>
      </p:sp>
      <p:sp>
        <p:nvSpPr>
          <p:cNvPr id="16" name="Text 2"/>
          <p:cNvSpPr/>
          <p:nvPr/>
        </p:nvSpPr>
        <p:spPr>
          <a:xfrm>
            <a:off x="3889161" y="1835903"/>
            <a:ext cx="10508156" cy="4557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3200" i="1" u="sng" dirty="0" smtClean="0">
                <a:solidFill>
                  <a:srgbClr val="0070C0"/>
                </a:solidFill>
              </a:rPr>
              <a:t>استخدام </a:t>
            </a:r>
            <a:r>
              <a:rPr lang="ar-SA" sz="3200" i="1" u="sng" dirty="0">
                <a:solidFill>
                  <a:srgbClr val="0070C0"/>
                </a:solidFill>
              </a:rPr>
              <a:t>الحرف "و</a:t>
            </a:r>
            <a:r>
              <a:rPr lang="en-US" sz="3200" i="1" u="sng" dirty="0">
                <a:solidFill>
                  <a:srgbClr val="0070C0"/>
                </a:solidFill>
              </a:rPr>
              <a:t>"</a:t>
            </a:r>
            <a:endParaRPr lang="fr-FR" sz="3200" i="1" u="sng" dirty="0">
              <a:solidFill>
                <a:srgbClr val="0070C0"/>
              </a:solidFill>
            </a:endParaRPr>
          </a:p>
          <a:p>
            <a:pPr indent="457200" algn="just" rtl="1">
              <a:lnSpc>
                <a:spcPct val="150000"/>
              </a:lnSpc>
            </a:pPr>
            <a:r>
              <a:rPr lang="ar-SA" altLang="ar-SA" sz="3200" dirty="0">
                <a:solidFill>
                  <a:srgbClr val="000000"/>
                </a:solidFill>
              </a:rPr>
              <a:t>بشكل افتراضي؛ تعرض</a:t>
            </a:r>
            <a:r>
              <a:rPr lang="en-US" altLang="ar-SA" sz="3200" dirty="0">
                <a:solidFill>
                  <a:srgbClr val="000000"/>
                </a:solidFill>
              </a:rPr>
              <a:t> </a:t>
            </a:r>
            <a:r>
              <a:rPr lang="ar-SA" altLang="ar-SA" sz="3200" dirty="0" smtClean="0">
                <a:solidFill>
                  <a:srgbClr val="000000"/>
                </a:solidFill>
              </a:rPr>
              <a:t>صفحات</a:t>
            </a:r>
            <a:r>
              <a:rPr lang="en-US" altLang="ar-SA" sz="3200" dirty="0">
                <a:solidFill>
                  <a:srgbClr val="000000"/>
                </a:solidFill>
              </a:rPr>
              <a:t>Google </a:t>
            </a:r>
            <a:r>
              <a:rPr lang="ar-DZ" altLang="ar-SA" sz="3200" dirty="0" smtClean="0">
                <a:solidFill>
                  <a:srgbClr val="000000"/>
                </a:solidFill>
              </a:rPr>
              <a:t> ك</a:t>
            </a:r>
            <a:r>
              <a:rPr lang="ar-SA" altLang="ar-SA" sz="3200" dirty="0" smtClean="0">
                <a:solidFill>
                  <a:srgbClr val="000000"/>
                </a:solidFill>
              </a:rPr>
              <a:t>ل مصطلحات</a:t>
            </a:r>
            <a:r>
              <a:rPr lang="ar-DZ" altLang="ar-SA" sz="3200" dirty="0" smtClean="0">
                <a:solidFill>
                  <a:srgbClr val="000000"/>
                </a:solidFill>
              </a:rPr>
              <a:t> </a:t>
            </a:r>
            <a:r>
              <a:rPr lang="ar-SA" altLang="ar-SA" sz="3200" dirty="0" smtClean="0">
                <a:solidFill>
                  <a:srgbClr val="000000"/>
                </a:solidFill>
              </a:rPr>
              <a:t>البحث </a:t>
            </a:r>
            <a:r>
              <a:rPr lang="ar-SA" altLang="ar-SA" sz="3200" dirty="0">
                <a:solidFill>
                  <a:srgbClr val="000000"/>
                </a:solidFill>
              </a:rPr>
              <a:t>ولا تحتاج إلى تضمين الحرف "و" بين مصطلحات البحث. مثال ذلك </a:t>
            </a:r>
            <a:r>
              <a:rPr lang="ar-SA" altLang="ar-SA" sz="3200" dirty="0" smtClean="0">
                <a:solidFill>
                  <a:srgbClr val="000000"/>
                </a:solidFill>
              </a:rPr>
              <a:t>كتابة</a:t>
            </a:r>
            <a:r>
              <a:rPr lang="ar-DZ" altLang="ar-SA" sz="3200" dirty="0" smtClean="0">
                <a:solidFill>
                  <a:srgbClr val="000000"/>
                </a:solidFill>
              </a:rPr>
              <a:t> </a:t>
            </a:r>
            <a:r>
              <a:rPr lang="ar-SA" altLang="ar-SA" sz="3200" dirty="0" smtClean="0">
                <a:solidFill>
                  <a:srgbClr val="000000"/>
                </a:solidFill>
              </a:rPr>
              <a:t>العباره</a:t>
            </a:r>
            <a:r>
              <a:rPr lang="ar-DZ" altLang="ar-SA" sz="3200" dirty="0" smtClean="0">
                <a:solidFill>
                  <a:srgbClr val="000000"/>
                </a:solidFill>
              </a:rPr>
              <a:t> </a:t>
            </a:r>
            <a:r>
              <a:rPr lang="ar-SA" altLang="ar-SA" sz="3200" dirty="0">
                <a:solidFill>
                  <a:srgbClr val="000000"/>
                </a:solidFill>
              </a:rPr>
              <a:t>(</a:t>
            </a:r>
            <a:r>
              <a:rPr lang="ar-SA" altLang="ar-SA" sz="3200" dirty="0" smtClean="0">
                <a:solidFill>
                  <a:srgbClr val="000000"/>
                </a:solidFill>
              </a:rPr>
              <a:t>الجزائر</a:t>
            </a:r>
            <a:r>
              <a:rPr lang="ar-DZ" altLang="ar-SA" sz="3200" dirty="0" smtClean="0">
                <a:solidFill>
                  <a:srgbClr val="000000"/>
                </a:solidFill>
              </a:rPr>
              <a:t> </a:t>
            </a:r>
            <a:r>
              <a:rPr lang="ar-SA" altLang="ar-SA" sz="3200" dirty="0" smtClean="0">
                <a:solidFill>
                  <a:srgbClr val="000000"/>
                </a:solidFill>
              </a:rPr>
              <a:t>والحري</a:t>
            </a:r>
            <a:r>
              <a:rPr lang="ar-SA" altLang="ar-SA" sz="3200" dirty="0"/>
              <a:t>ة</a:t>
            </a:r>
            <a:r>
              <a:rPr lang="ar-SA" altLang="ar-SA" sz="3200" dirty="0" smtClean="0">
                <a:solidFill>
                  <a:srgbClr val="000000"/>
                </a:solidFill>
              </a:rPr>
              <a:t>) او(الجزائر</a:t>
            </a:r>
            <a:r>
              <a:rPr lang="ar-DZ" altLang="ar-SA" sz="3200" dirty="0" smtClean="0">
                <a:solidFill>
                  <a:srgbClr val="000000"/>
                </a:solidFill>
              </a:rPr>
              <a:t> </a:t>
            </a:r>
            <a:r>
              <a:rPr lang="ar-SA" altLang="ar-SA" sz="3200" dirty="0" smtClean="0">
                <a:solidFill>
                  <a:srgbClr val="000000"/>
                </a:solidFill>
              </a:rPr>
              <a:t>الحري</a:t>
            </a:r>
            <a:r>
              <a:rPr lang="ar-SA" altLang="ar-SA" sz="3200" dirty="0"/>
              <a:t>ة</a:t>
            </a:r>
            <a:r>
              <a:rPr lang="ar-SA" altLang="ar-SA" sz="3200" dirty="0" smtClean="0">
                <a:solidFill>
                  <a:srgbClr val="000000"/>
                </a:solidFill>
              </a:rPr>
              <a:t>) </a:t>
            </a:r>
            <a:r>
              <a:rPr lang="ar-SA" altLang="ar-SA" sz="3200" dirty="0">
                <a:solidFill>
                  <a:srgbClr val="000000"/>
                </a:solidFill>
              </a:rPr>
              <a:t>في مربع البحث تقدم نفس </a:t>
            </a:r>
            <a:r>
              <a:rPr lang="ar-SA" altLang="ar-SA" sz="3200" dirty="0" smtClean="0">
                <a:solidFill>
                  <a:srgbClr val="000000"/>
                </a:solidFill>
              </a:rPr>
              <a:t>نتائج </a:t>
            </a:r>
            <a:r>
              <a:rPr lang="ar-SA" altLang="ar-SA" sz="3200" dirty="0">
                <a:solidFill>
                  <a:srgbClr val="000000"/>
                </a:solidFill>
              </a:rPr>
              <a:t>البحث. علما </a:t>
            </a:r>
            <a:r>
              <a:rPr lang="ar-SA" altLang="ar-SA" sz="3200" dirty="0" smtClean="0">
                <a:solidFill>
                  <a:srgbClr val="000000"/>
                </a:solidFill>
              </a:rPr>
              <a:t>أن</a:t>
            </a:r>
            <a:r>
              <a:rPr lang="en-US" altLang="ar-SA" sz="3200" dirty="0" smtClean="0">
                <a:solidFill>
                  <a:srgbClr val="000000"/>
                </a:solidFill>
              </a:rPr>
              <a:t> </a:t>
            </a:r>
            <a:r>
              <a:rPr lang="ar-SA" altLang="ar-SA" sz="3200" dirty="0">
                <a:solidFill>
                  <a:srgbClr val="000000"/>
                </a:solidFill>
              </a:rPr>
              <a:t>الترتيب الذي تكتب به مصطلحات البحث سيؤثر على نتائج البحث</a:t>
            </a:r>
            <a:r>
              <a:rPr lang="ar-SA" altLang="ar-SA" sz="3200" dirty="0" smtClean="0">
                <a:solidFill>
                  <a:srgbClr val="000000"/>
                </a:solidFill>
              </a:rPr>
              <a:t>.</a:t>
            </a:r>
            <a:r>
              <a:rPr lang="ar-SA" altLang="ar-SA" sz="3200" dirty="0" smtClean="0"/>
              <a:t>. </a:t>
            </a:r>
            <a:endParaRPr lang="ar-SA" altLang="ar-SA" sz="3200" dirty="0"/>
          </a:p>
          <a:p>
            <a:pPr indent="457200" algn="r" rtl="1">
              <a:lnSpc>
                <a:spcPct val="150000"/>
              </a:lnSpc>
            </a:pPr>
            <a:endParaRPr lang="ar-SA" altLang="ar-SA" sz="3200" dirty="0"/>
          </a:p>
          <a:p>
            <a:pPr indent="457200" algn="r">
              <a:lnSpc>
                <a:spcPct val="150000"/>
              </a:lnSpc>
              <a:tabLst>
                <a:tab pos="10040938" algn="l"/>
              </a:tabLst>
            </a:pPr>
            <a:r>
              <a:rPr lang="fr-FR" altLang="ar-SA" sz="3200" dirty="0" smtClean="0"/>
              <a:t> </a:t>
            </a: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endParaRPr lang="fr-FR" altLang="ar-SA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799"/>
              </a:lnSpc>
            </a:pPr>
            <a:r>
              <a:rPr lang="fr-FR" alt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 marL="0" indent="0" algn="r">
              <a:lnSpc>
                <a:spcPts val="2799"/>
              </a:lnSpc>
              <a:buNone/>
            </a:pPr>
            <a:endParaRPr lang="en-US" sz="175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algn="r">
              <a:lnSpc>
                <a:spcPts val="2799"/>
              </a:lnSpc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83925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464</Words>
  <Application>Microsoft Office PowerPoint</Application>
  <PresentationFormat>Custom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DM Sans</vt:lpstr>
      <vt:lpstr>Libre Baskerville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pc</cp:lastModifiedBy>
  <cp:revision>87</cp:revision>
  <dcterms:created xsi:type="dcterms:W3CDTF">2024-02-22T14:56:22Z</dcterms:created>
  <dcterms:modified xsi:type="dcterms:W3CDTF">2024-02-29T20:24:47Z</dcterms:modified>
</cp:coreProperties>
</file>