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à coins arrondi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E6D755-B07E-4DB3-8B84-C18851E86DF9}" type="datetimeFigureOut">
              <a:rPr lang="fr-FR" smtClean="0"/>
              <a:pPr/>
              <a:t>12/11/2022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F6E92-E800-43DF-974E-ADFCCFDBBB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E6D755-B07E-4DB3-8B84-C18851E86DF9}" type="datetimeFigureOut">
              <a:rPr lang="fr-FR" smtClean="0"/>
              <a:pPr/>
              <a:t>12/11/2022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F6E92-E800-43DF-974E-ADFCCFDBBB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E6D755-B07E-4DB3-8B84-C18851E86DF9}" type="datetimeFigureOut">
              <a:rPr lang="fr-FR" smtClean="0"/>
              <a:pPr/>
              <a:t>12/11/2022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F6E92-E800-43DF-974E-ADFCCFDBBB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E6D755-B07E-4DB3-8B84-C18851E86DF9}" type="datetimeFigureOut">
              <a:rPr lang="fr-FR" smtClean="0"/>
              <a:pPr/>
              <a:t>12/11/2022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F6E92-E800-43DF-974E-ADFCCFDBBB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à coins arrondi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E6D755-B07E-4DB3-8B84-C18851E86DF9}" type="datetimeFigureOut">
              <a:rPr lang="fr-FR" smtClean="0"/>
              <a:pPr/>
              <a:t>12/11/2022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F6E92-E800-43DF-974E-ADFCCFDBBB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E6D755-B07E-4DB3-8B84-C18851E86DF9}" type="datetimeFigureOut">
              <a:rPr lang="fr-FR" smtClean="0"/>
              <a:pPr/>
              <a:t>12/11/2022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F6E92-E800-43DF-974E-ADFCCFDBBB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E6D755-B07E-4DB3-8B84-C18851E86DF9}" type="datetimeFigureOut">
              <a:rPr lang="fr-FR" smtClean="0"/>
              <a:pPr/>
              <a:t>12/11/2022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F6E92-E800-43DF-974E-ADFCCFDBBB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E6D755-B07E-4DB3-8B84-C18851E86DF9}" type="datetimeFigureOut">
              <a:rPr lang="fr-FR" smtClean="0"/>
              <a:pPr/>
              <a:t>12/11/2022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F6E92-E800-43DF-974E-ADFCCFDBBB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E6D755-B07E-4DB3-8B84-C18851E86DF9}" type="datetimeFigureOut">
              <a:rPr lang="fr-FR" smtClean="0"/>
              <a:pPr/>
              <a:t>12/11/2022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F6E92-E800-43DF-974E-ADFCCFDBBB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E6D755-B07E-4DB3-8B84-C18851E86DF9}" type="datetimeFigureOut">
              <a:rPr lang="fr-FR" smtClean="0"/>
              <a:pPr/>
              <a:t>12/11/2022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F6E92-E800-43DF-974E-ADFCCFDBBB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E6D755-B07E-4DB3-8B84-C18851E86DF9}" type="datetimeFigureOut">
              <a:rPr lang="fr-FR" smtClean="0"/>
              <a:pPr/>
              <a:t>12/11/2022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F6E92-E800-43DF-974E-ADFCCFDBBBD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4E6D755-B07E-4DB3-8B84-C18851E86DF9}" type="datetimeFigureOut">
              <a:rPr lang="fr-FR" smtClean="0"/>
              <a:pPr/>
              <a:t>12/11/2022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0EF6E92-E800-43DF-974E-ADFCCFDBBB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برنامج المقياس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1529918"/>
          </a:xfrm>
        </p:spPr>
        <p:txBody>
          <a:bodyPr>
            <a:normAutofit/>
          </a:bodyPr>
          <a:lstStyle/>
          <a:p>
            <a:r>
              <a:rPr lang="ar-DZ" dirty="0" smtClean="0"/>
              <a:t>دراسات </a:t>
            </a:r>
            <a:r>
              <a:rPr lang="ar-DZ" dirty="0" err="1" smtClean="0"/>
              <a:t>سوسيولوجيا</a:t>
            </a:r>
            <a:r>
              <a:rPr lang="ar-DZ" dirty="0" smtClean="0"/>
              <a:t> حول العمل في الجزائر</a:t>
            </a:r>
          </a:p>
          <a:p>
            <a:r>
              <a:rPr lang="fr-FR" dirty="0" smtClean="0"/>
              <a:t>Email:</a:t>
            </a:r>
            <a:r>
              <a:rPr lang="ar-DZ" dirty="0" smtClean="0"/>
              <a:t>     </a:t>
            </a:r>
            <a:r>
              <a:rPr lang="fr-FR" dirty="0" smtClean="0"/>
              <a:t>h.benhamza@univ-eltarf.dz</a:t>
            </a:r>
            <a:r>
              <a:rPr lang="ar-DZ" dirty="0" smtClean="0"/>
              <a:t>د.بن </a:t>
            </a:r>
            <a:r>
              <a:rPr lang="ar-DZ" dirty="0" smtClean="0"/>
              <a:t>حمزة </a:t>
            </a:r>
            <a:r>
              <a:rPr lang="ar-DZ" dirty="0" smtClean="0"/>
              <a:t>حورية    </a:t>
            </a:r>
            <a:endParaRPr lang="fr-FR" dirty="0" smtClean="0"/>
          </a:p>
          <a:p>
            <a:r>
              <a:rPr lang="ar-DZ" dirty="0" smtClean="0"/>
              <a:t>أستاذة محاضرة (أ) </a:t>
            </a:r>
            <a:endParaRPr lang="ar-DZ" dirty="0" smtClean="0"/>
          </a:p>
          <a:p>
            <a:r>
              <a:rPr lang="ar-DZ" dirty="0" smtClean="0"/>
              <a:t>قسم علم اجتماع 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DZ" dirty="0" smtClean="0"/>
              <a:t>السداسي الثالث: وحدة التعليم الأساسية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ar-DZ" dirty="0" smtClean="0"/>
              <a:t>المعامل : 2</a:t>
            </a:r>
          </a:p>
          <a:p>
            <a:pPr algn="r" rtl="1"/>
            <a:r>
              <a:rPr lang="ar-DZ" dirty="0" smtClean="0"/>
              <a:t>الرصيد:5</a:t>
            </a:r>
          </a:p>
          <a:p>
            <a:pPr algn="r" rtl="1"/>
            <a:r>
              <a:rPr lang="ar-DZ" dirty="0" smtClean="0"/>
              <a:t>المحاضرة:1سا و30 </a:t>
            </a:r>
            <a:r>
              <a:rPr lang="ar-DZ" dirty="0" err="1" smtClean="0"/>
              <a:t>د</a:t>
            </a:r>
            <a:endParaRPr lang="ar-DZ" dirty="0" smtClean="0"/>
          </a:p>
          <a:p>
            <a:pPr algn="r" rtl="1"/>
            <a:r>
              <a:rPr lang="ar-DZ" dirty="0" smtClean="0"/>
              <a:t>التطبيق:1سا و30د</a:t>
            </a:r>
          </a:p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r>
              <a:rPr lang="ar-DZ" b="1" u="sng" dirty="0" smtClean="0"/>
              <a:t>طريقة التقييم</a:t>
            </a:r>
            <a:r>
              <a:rPr lang="ar-DZ" dirty="0" smtClean="0"/>
              <a:t>: </a:t>
            </a:r>
          </a:p>
          <a:p>
            <a:pPr algn="r" rtl="1"/>
            <a:r>
              <a:rPr lang="ar-DZ" dirty="0" smtClean="0"/>
              <a:t>- مراقبة مستمرة وامتحان السداسي </a:t>
            </a:r>
            <a:r>
              <a:rPr lang="ar-DZ" dirty="0" smtClean="0"/>
              <a:t>الثالث.</a:t>
            </a:r>
            <a:endParaRPr lang="ar-DZ" dirty="0" smtClean="0"/>
          </a:p>
          <a:p>
            <a:pPr algn="r" rtl="1"/>
            <a:r>
              <a:rPr lang="ar-DZ" dirty="0" smtClean="0"/>
              <a:t>- استجواب كتابي +مراقبة </a:t>
            </a:r>
            <a:r>
              <a:rPr lang="ar-DZ" dirty="0" smtClean="0"/>
              <a:t>مستمرة+عمل شخصي.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 rtl="1"/>
            <a:r>
              <a:rPr lang="ar-DZ" b="1" u="sng" dirty="0" smtClean="0"/>
              <a:t>أهداف المقياس</a:t>
            </a:r>
            <a:r>
              <a:rPr lang="ar-DZ" dirty="0" smtClean="0"/>
              <a:t>:</a:t>
            </a:r>
          </a:p>
          <a:p>
            <a:pPr algn="r" rtl="1">
              <a:buFontTx/>
              <a:buChar char="-"/>
            </a:pPr>
            <a:r>
              <a:rPr lang="ar-DZ" dirty="0" smtClean="0"/>
              <a:t>تقديم أهم الدراسات الميدانية للرعيل الأول في الجزائر في حقل علم اجتماع العمل.</a:t>
            </a:r>
          </a:p>
          <a:p>
            <a:pPr algn="r" rtl="1">
              <a:buFontTx/>
              <a:buChar char="-"/>
            </a:pPr>
            <a:r>
              <a:rPr lang="ar-DZ" dirty="0" smtClean="0"/>
              <a:t>تحديد مجال الدراسة في </a:t>
            </a:r>
            <a:r>
              <a:rPr lang="ar-DZ" dirty="0" err="1" smtClean="0"/>
              <a:t>سوسيولوجيا</a:t>
            </a:r>
            <a:r>
              <a:rPr lang="ar-DZ" dirty="0" smtClean="0"/>
              <a:t> العمل وأهم النظريات والمداخل المعالجة لعلم اجتماع العمل.</a:t>
            </a:r>
          </a:p>
          <a:p>
            <a:pPr algn="r" rtl="1">
              <a:buFontTx/>
              <a:buChar char="-"/>
            </a:pPr>
            <a:r>
              <a:rPr lang="ar-DZ" dirty="0" smtClean="0"/>
              <a:t>تحليل ونقد أهم الدراسات التي تناولت </a:t>
            </a:r>
            <a:r>
              <a:rPr lang="ar-DZ" dirty="0" err="1" smtClean="0"/>
              <a:t>سوسيولوجيا</a:t>
            </a:r>
            <a:r>
              <a:rPr lang="ar-DZ" dirty="0" smtClean="0"/>
              <a:t> العمل في الجزائر.</a:t>
            </a:r>
          </a:p>
          <a:p>
            <a:pPr algn="r" rtl="1">
              <a:buFontTx/>
              <a:buChar char="-"/>
            </a:pPr>
            <a:endParaRPr lang="ar-DZ" dirty="0" smtClean="0"/>
          </a:p>
          <a:p>
            <a:pPr algn="r" rtl="1">
              <a:buFontTx/>
              <a:buChar char="-"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المحاور </a:t>
            </a:r>
            <a:r>
              <a:rPr lang="ar-DZ" dirty="0" err="1" smtClean="0"/>
              <a:t>الاساسية</a:t>
            </a:r>
            <a:r>
              <a:rPr lang="ar-DZ" dirty="0" smtClean="0"/>
              <a:t> للبرنامج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r" rtl="1"/>
            <a:r>
              <a:rPr lang="ar-SA" dirty="0" smtClean="0"/>
              <a:t>مدخل عام </a:t>
            </a:r>
            <a:r>
              <a:rPr lang="ar-SA" dirty="0" err="1" smtClean="0"/>
              <a:t>الى</a:t>
            </a:r>
            <a:r>
              <a:rPr lang="ar-SA" dirty="0" smtClean="0"/>
              <a:t> </a:t>
            </a:r>
            <a:r>
              <a:rPr lang="ar-SA" dirty="0" err="1" smtClean="0"/>
              <a:t>سوسيولوجيا</a:t>
            </a:r>
            <a:r>
              <a:rPr lang="ar-SA" dirty="0" smtClean="0"/>
              <a:t> العمل – النشأة والتطور-</a:t>
            </a:r>
            <a:endParaRPr lang="fr-FR" dirty="0" smtClean="0"/>
          </a:p>
          <a:p>
            <a:pPr lvl="0" algn="r" rtl="1"/>
            <a:r>
              <a:rPr lang="ar-SA" dirty="0" smtClean="0"/>
              <a:t>المفاهيم وأهم النظريات الكلاسيكية والحديثة حول </a:t>
            </a:r>
            <a:r>
              <a:rPr lang="ar-SA" dirty="0" err="1" smtClean="0"/>
              <a:t>سوسيولوجيا</a:t>
            </a:r>
            <a:r>
              <a:rPr lang="ar-SA" dirty="0" smtClean="0"/>
              <a:t> العمل.</a:t>
            </a:r>
            <a:endParaRPr lang="fr-FR" dirty="0" smtClean="0"/>
          </a:p>
          <a:p>
            <a:pPr lvl="0" algn="r" rtl="1"/>
            <a:r>
              <a:rPr lang="ar-SA" dirty="0" smtClean="0"/>
              <a:t>واقع الصناعة وظروف المجتمع الصناعي في الجزائر.</a:t>
            </a:r>
            <a:endParaRPr lang="fr-FR" dirty="0" smtClean="0"/>
          </a:p>
          <a:p>
            <a:pPr lvl="0" algn="r" rtl="1"/>
            <a:r>
              <a:rPr lang="ar-SA" dirty="0" smtClean="0"/>
              <a:t>النشأة والتطور </a:t>
            </a:r>
            <a:r>
              <a:rPr lang="ar-SA" dirty="0" err="1" smtClean="0"/>
              <a:t>لسوسيولوجيا</a:t>
            </a:r>
            <a:r>
              <a:rPr lang="ar-SA" dirty="0" smtClean="0"/>
              <a:t> العمل في الجزائر منذ مرحلة </a:t>
            </a:r>
            <a:r>
              <a:rPr lang="ar-SA" dirty="0" err="1" smtClean="0"/>
              <a:t>الك</a:t>
            </a:r>
            <a:r>
              <a:rPr lang="ar-DZ" dirty="0" smtClean="0"/>
              <a:t>و</a:t>
            </a:r>
            <a:r>
              <a:rPr lang="ar-SA" dirty="0" err="1" smtClean="0"/>
              <a:t>لونيالية</a:t>
            </a:r>
            <a:r>
              <a:rPr lang="ar-SA" dirty="0" smtClean="0"/>
              <a:t> </a:t>
            </a:r>
            <a:r>
              <a:rPr lang="ar-SA" dirty="0" err="1" smtClean="0"/>
              <a:t>الى</a:t>
            </a:r>
            <a:r>
              <a:rPr lang="ar-SA" dirty="0" smtClean="0"/>
              <a:t> ما بعد الاستقلال.</a:t>
            </a:r>
            <a:endParaRPr lang="fr-FR" dirty="0" smtClean="0"/>
          </a:p>
          <a:p>
            <a:pPr lvl="0" algn="r" rtl="1"/>
            <a:r>
              <a:rPr lang="ar-SA" dirty="0" smtClean="0"/>
              <a:t>نماذج عن بحوث ودراسات حول </a:t>
            </a:r>
            <a:r>
              <a:rPr lang="ar-SA" dirty="0" err="1" smtClean="0"/>
              <a:t>سوسيولوجيا</a:t>
            </a:r>
            <a:r>
              <a:rPr lang="ar-SA" dirty="0" smtClean="0"/>
              <a:t> العمل في الجزائر :</a:t>
            </a:r>
            <a:endParaRPr lang="fr-FR" dirty="0" smtClean="0"/>
          </a:p>
          <a:p>
            <a:pPr algn="r" rtl="1"/>
            <a:r>
              <a:rPr lang="ar-SA" dirty="0" smtClean="0"/>
              <a:t>1- علي الكنز       2- سعيد </a:t>
            </a:r>
            <a:r>
              <a:rPr lang="ar-SA" dirty="0" err="1" smtClean="0"/>
              <a:t>الشيخي</a:t>
            </a:r>
            <a:endParaRPr lang="fr-FR" dirty="0" smtClean="0"/>
          </a:p>
          <a:p>
            <a:pPr algn="r" rtl="1"/>
            <a:r>
              <a:rPr lang="ar-SA" dirty="0" smtClean="0"/>
              <a:t>3- </a:t>
            </a:r>
            <a:r>
              <a:rPr lang="ar-DZ" dirty="0" smtClean="0"/>
              <a:t>جمال </a:t>
            </a:r>
            <a:r>
              <a:rPr lang="ar-SA" dirty="0" err="1" smtClean="0"/>
              <a:t>غريد</a:t>
            </a:r>
            <a:r>
              <a:rPr lang="ar-SA" dirty="0" smtClean="0"/>
              <a:t>      4-  </a:t>
            </a:r>
            <a:r>
              <a:rPr lang="ar-SA" dirty="0" err="1" smtClean="0"/>
              <a:t>جيلالي</a:t>
            </a:r>
            <a:r>
              <a:rPr lang="ar-SA" dirty="0" smtClean="0"/>
              <a:t> اليابس</a:t>
            </a:r>
            <a:endParaRPr lang="fr-FR" dirty="0" smtClean="0"/>
          </a:p>
          <a:p>
            <a:pPr algn="r" rtl="1"/>
            <a:r>
              <a:rPr lang="ar-SA" dirty="0" smtClean="0"/>
              <a:t> </a:t>
            </a:r>
            <a:r>
              <a:rPr lang="ar-SA" dirty="0" smtClean="0"/>
              <a:t>5- </a:t>
            </a:r>
            <a:r>
              <a:rPr lang="ar-SA" dirty="0" err="1" smtClean="0"/>
              <a:t>العياشي</a:t>
            </a:r>
            <a:r>
              <a:rPr lang="ar-SA" dirty="0" smtClean="0"/>
              <a:t> عنصر  6-  </a:t>
            </a:r>
            <a:r>
              <a:rPr lang="ar-DZ" dirty="0" smtClean="0"/>
              <a:t>محمد </a:t>
            </a:r>
            <a:r>
              <a:rPr lang="ar-DZ" dirty="0" err="1" smtClean="0"/>
              <a:t>بومخلوف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5214950"/>
            <a:ext cx="8183880" cy="820090"/>
          </a:xfrm>
        </p:spPr>
        <p:txBody>
          <a:bodyPr/>
          <a:lstStyle/>
          <a:p>
            <a:pPr algn="ctr"/>
            <a:r>
              <a:rPr lang="ar-DZ" dirty="0" smtClean="0"/>
              <a:t>قائمة المراجع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r" rtl="1"/>
            <a:r>
              <a:rPr lang="ar-DZ" sz="1300" dirty="0" smtClean="0"/>
              <a:t>جوردون مارشال : موسوعة علم الاجتماع، ترجمة محمد الجوهري المجلد 2، المجلس الأعلى للثقافة (المشروع القومي للترجمة) مصر 2000.</a:t>
            </a:r>
            <a:endParaRPr lang="fr-FR" sz="1300" dirty="0" smtClean="0"/>
          </a:p>
          <a:p>
            <a:pPr lvl="0" algn="r" rtl="1"/>
            <a:r>
              <a:rPr lang="ar-DZ" sz="1300" dirty="0" smtClean="0"/>
              <a:t>ر.</a:t>
            </a:r>
            <a:r>
              <a:rPr lang="ar-DZ" sz="1300" dirty="0" err="1" smtClean="0"/>
              <a:t>بودون</a:t>
            </a:r>
            <a:r>
              <a:rPr lang="ar-DZ" sz="1300" dirty="0" smtClean="0"/>
              <a:t> وف.</a:t>
            </a:r>
            <a:r>
              <a:rPr lang="ar-DZ" sz="1300" dirty="0" err="1" smtClean="0"/>
              <a:t>بوريكو</a:t>
            </a:r>
            <a:r>
              <a:rPr lang="ar-DZ" sz="1300" dirty="0" smtClean="0"/>
              <a:t>: المعجم النقدي لعلم الاجتماع، ترجمة سليم حداد، ديوان المطبوعات الجامعية الجزائر والمؤسسة الجامعية للدراسات والنشر والتوزيع،ط.1، 1986.</a:t>
            </a:r>
            <a:endParaRPr lang="fr-FR" sz="1300" dirty="0" smtClean="0"/>
          </a:p>
          <a:p>
            <a:pPr lvl="0" algn="r"/>
            <a:r>
              <a:rPr lang="fr-FR" sz="1300" dirty="0" smtClean="0"/>
              <a:t>Joseph </a:t>
            </a:r>
            <a:r>
              <a:rPr lang="fr-FR" sz="1300" dirty="0" err="1" smtClean="0"/>
              <a:t>Sumpf</a:t>
            </a:r>
            <a:r>
              <a:rPr lang="fr-FR" sz="1300" dirty="0" smtClean="0"/>
              <a:t>  et </a:t>
            </a:r>
            <a:r>
              <a:rPr lang="fr-FR" sz="1300" dirty="0" err="1" smtClean="0"/>
              <a:t>ichel</a:t>
            </a:r>
            <a:r>
              <a:rPr lang="fr-FR" sz="1300" dirty="0" smtClean="0"/>
              <a:t> Hugues : Larousse dictionnaire  de sociologie, librairie </a:t>
            </a:r>
            <a:r>
              <a:rPr lang="fr-FR" sz="1300" dirty="0" err="1" smtClean="0"/>
              <a:t>larousse,paris</a:t>
            </a:r>
            <a:r>
              <a:rPr lang="fr-FR" sz="1300" dirty="0" smtClean="0"/>
              <a:t> 1982</a:t>
            </a:r>
          </a:p>
          <a:p>
            <a:pPr lvl="0" algn="r" rtl="1"/>
            <a:r>
              <a:rPr lang="ar-DZ" sz="1300" dirty="0" smtClean="0"/>
              <a:t>اعتماد محمد علام: علم الاجتماع الصناعي، المكتبة </a:t>
            </a:r>
            <a:r>
              <a:rPr lang="ar-DZ" sz="1300" dirty="0" err="1" smtClean="0"/>
              <a:t>الانجلو</a:t>
            </a:r>
            <a:r>
              <a:rPr lang="ar-DZ" sz="1300" dirty="0" smtClean="0"/>
              <a:t> المصرية، مصر 2018.</a:t>
            </a:r>
            <a:endParaRPr lang="fr-FR" sz="1300" dirty="0" smtClean="0"/>
          </a:p>
          <a:p>
            <a:pPr lvl="0" algn="r" rtl="1"/>
            <a:r>
              <a:rPr lang="ar-SA" sz="1300" dirty="0" err="1" smtClean="0"/>
              <a:t>ابراهيم</a:t>
            </a:r>
            <a:r>
              <a:rPr lang="ar-SA" sz="1300" dirty="0" smtClean="0"/>
              <a:t> عيسى عثمان : مقدمة في علم الاجتماع، دار الشروق، عمان </a:t>
            </a:r>
            <a:r>
              <a:rPr lang="ar-SA" sz="1300" dirty="0" err="1" smtClean="0"/>
              <a:t>الاردن</a:t>
            </a:r>
            <a:r>
              <a:rPr lang="ar-SA" sz="1300" dirty="0" smtClean="0"/>
              <a:t>، 2008.</a:t>
            </a:r>
            <a:endParaRPr lang="fr-FR" sz="1300" dirty="0" smtClean="0"/>
          </a:p>
          <a:p>
            <a:pPr lvl="0" algn="r" rtl="1"/>
            <a:r>
              <a:rPr lang="ar-DZ" sz="1300" dirty="0" err="1" smtClean="0"/>
              <a:t>بلخيري</a:t>
            </a:r>
            <a:r>
              <a:rPr lang="ar-DZ" sz="1300" dirty="0" smtClean="0"/>
              <a:t> مراد</a:t>
            </a:r>
            <a:r>
              <a:rPr lang="ar-SA" sz="1300" dirty="0" smtClean="0"/>
              <a:t> : محاضرات في </a:t>
            </a:r>
            <a:r>
              <a:rPr lang="ar-SA" sz="1300" dirty="0" err="1" smtClean="0"/>
              <a:t>سوسيولوجيا</a:t>
            </a:r>
            <a:r>
              <a:rPr lang="ar-SA" sz="1300" dirty="0" smtClean="0"/>
              <a:t> العمل للطلبة والباحثين، </a:t>
            </a:r>
            <a:r>
              <a:rPr lang="ar-SA" sz="1300" dirty="0" err="1" smtClean="0"/>
              <a:t>الفادوك</a:t>
            </a:r>
            <a:r>
              <a:rPr lang="ar-SA" sz="1300" dirty="0" smtClean="0"/>
              <a:t> للوثائق </a:t>
            </a:r>
            <a:r>
              <a:rPr lang="ar-SA" sz="1300" dirty="0" err="1" smtClean="0"/>
              <a:t>قسنطينة</a:t>
            </a:r>
            <a:r>
              <a:rPr lang="ar-SA" sz="1300" dirty="0" smtClean="0"/>
              <a:t> ، </a:t>
            </a:r>
            <a:r>
              <a:rPr lang="ar-SA" sz="1300" dirty="0" err="1" smtClean="0"/>
              <a:t>ط</a:t>
            </a:r>
            <a:r>
              <a:rPr lang="ar-SA" sz="1300" dirty="0" smtClean="0"/>
              <a:t>.1، 2019</a:t>
            </a:r>
            <a:endParaRPr lang="fr-FR" sz="1300" dirty="0" smtClean="0"/>
          </a:p>
          <a:p>
            <a:pPr lvl="0" algn="r" rtl="1"/>
            <a:r>
              <a:rPr lang="ar-SA" sz="1300" dirty="0" smtClean="0"/>
              <a:t>محمد محمود الجوهري: علم اجتماع الصناعي والتنظيم، دار الميسرة عمان، الأردن، 2009. </a:t>
            </a:r>
            <a:endParaRPr lang="fr-FR" sz="1300" dirty="0" smtClean="0"/>
          </a:p>
          <a:p>
            <a:pPr lvl="0" algn="r" rtl="1"/>
            <a:r>
              <a:rPr lang="ar-DZ" sz="1300" dirty="0" smtClean="0"/>
              <a:t>جورج </a:t>
            </a:r>
            <a:r>
              <a:rPr lang="ar-DZ" sz="1300" dirty="0" err="1" smtClean="0"/>
              <a:t>فريدمان</a:t>
            </a:r>
            <a:r>
              <a:rPr lang="ar-DZ" sz="1300" dirty="0" smtClean="0"/>
              <a:t> </a:t>
            </a:r>
            <a:r>
              <a:rPr lang="ar-DZ" sz="1300" dirty="0" err="1" smtClean="0"/>
              <a:t>وبيارنافيل</a:t>
            </a:r>
            <a:r>
              <a:rPr lang="ar-DZ" sz="1300" dirty="0" smtClean="0"/>
              <a:t>: رسالة في </a:t>
            </a:r>
            <a:r>
              <a:rPr lang="ar-DZ" sz="1300" dirty="0" err="1" smtClean="0"/>
              <a:t>سوسيولوجيا</a:t>
            </a:r>
            <a:r>
              <a:rPr lang="ar-DZ" sz="1300" dirty="0" smtClean="0"/>
              <a:t> العمل </a:t>
            </a:r>
            <a:r>
              <a:rPr lang="ar-DZ" sz="1300" dirty="0" err="1" smtClean="0"/>
              <a:t>ج</a:t>
            </a:r>
            <a:r>
              <a:rPr lang="ar-DZ" sz="1300" dirty="0" smtClean="0"/>
              <a:t>.1 منشورات </a:t>
            </a:r>
            <a:r>
              <a:rPr lang="ar-DZ" sz="1300" dirty="0" err="1" smtClean="0"/>
              <a:t>عويدات</a:t>
            </a:r>
            <a:r>
              <a:rPr lang="ar-DZ" sz="1300" dirty="0" smtClean="0"/>
              <a:t> وديوان المطبوعات الجامعية 1985.</a:t>
            </a:r>
            <a:endParaRPr lang="fr-FR" sz="1300" dirty="0" smtClean="0"/>
          </a:p>
          <a:p>
            <a:pPr lvl="0" algn="r" rtl="1"/>
            <a:r>
              <a:rPr lang="ar-SA" sz="1300" dirty="0" err="1" smtClean="0"/>
              <a:t>ابراهيم</a:t>
            </a:r>
            <a:r>
              <a:rPr lang="ar-SA" sz="1300" dirty="0" smtClean="0"/>
              <a:t> عيسى عثمان : النظرية المعاصرة في علم الاجتماع، دار الشروق للنشر والتوزيع عمان ، </a:t>
            </a:r>
            <a:r>
              <a:rPr lang="ar-SA" sz="1300" dirty="0" err="1" smtClean="0"/>
              <a:t>الاردن</a:t>
            </a:r>
            <a:r>
              <a:rPr lang="ar-SA" sz="1300" dirty="0" smtClean="0"/>
              <a:t>، 2007 .</a:t>
            </a:r>
            <a:endParaRPr lang="fr-FR" sz="1300" dirty="0" smtClean="0"/>
          </a:p>
          <a:p>
            <a:pPr lvl="0" algn="r" rtl="1"/>
            <a:r>
              <a:rPr lang="ar-DZ" sz="1300" dirty="0" smtClean="0"/>
              <a:t>مدحت </a:t>
            </a:r>
            <a:r>
              <a:rPr lang="ar-DZ" sz="1300" dirty="0" err="1" smtClean="0"/>
              <a:t>القريشي</a:t>
            </a:r>
            <a:r>
              <a:rPr lang="ar-DZ" sz="1300" dirty="0" smtClean="0"/>
              <a:t> : اقتصاديات العمل، دار وائل للنشر والتوزيع عمان </a:t>
            </a:r>
            <a:r>
              <a:rPr lang="ar-DZ" sz="1300" dirty="0" err="1" smtClean="0"/>
              <a:t>الاردن</a:t>
            </a:r>
            <a:r>
              <a:rPr lang="ar-DZ" sz="1300" dirty="0" smtClean="0"/>
              <a:t>،2007.</a:t>
            </a:r>
            <a:endParaRPr lang="fr-FR" sz="1300" dirty="0" smtClean="0"/>
          </a:p>
          <a:p>
            <a:pPr lvl="0" algn="r" rtl="1"/>
            <a:r>
              <a:rPr lang="ar-DZ" sz="1300" dirty="0" err="1" smtClean="0"/>
              <a:t>احسان</a:t>
            </a:r>
            <a:r>
              <a:rPr lang="ar-DZ" sz="1300" dirty="0" smtClean="0"/>
              <a:t> محمد الحسن: علم الاجتماع الاقتصادي ، دار وائل للنشر والتوزيع، ط1، عمان </a:t>
            </a:r>
            <a:r>
              <a:rPr lang="ar-DZ" sz="1300" dirty="0" err="1" smtClean="0"/>
              <a:t>الاردن</a:t>
            </a:r>
            <a:r>
              <a:rPr lang="ar-DZ" sz="1300" dirty="0" smtClean="0"/>
              <a:t>، 2005.</a:t>
            </a:r>
            <a:endParaRPr lang="fr-FR" sz="1300" dirty="0" smtClean="0"/>
          </a:p>
          <a:p>
            <a:pPr lvl="0" algn="r" rtl="1"/>
            <a:r>
              <a:rPr lang="ar-SA" sz="1300" dirty="0" smtClean="0"/>
              <a:t>السيد حنفي عوض: علم اجتماع العمل الصناعي، مكتبة وهبة القاهرة ، 2007.</a:t>
            </a:r>
            <a:r>
              <a:rPr lang="fr-FR" sz="1300" dirty="0" smtClean="0"/>
              <a:t> </a:t>
            </a:r>
            <a:r>
              <a:rPr lang="ar-DZ" sz="1300" dirty="0" smtClean="0"/>
              <a:t>عبد الرحمن </a:t>
            </a:r>
            <a:r>
              <a:rPr lang="ar-DZ" sz="1300" dirty="0" err="1" smtClean="0"/>
              <a:t>خليفي</a:t>
            </a:r>
            <a:r>
              <a:rPr lang="ar-DZ" sz="1300" dirty="0" smtClean="0"/>
              <a:t>: الوجيز في منازعات العمل والضمان الاجتماعي، دار العلوم </a:t>
            </a:r>
            <a:r>
              <a:rPr lang="ar-DZ" sz="1300" dirty="0" err="1" smtClean="0"/>
              <a:t>عنابة</a:t>
            </a:r>
            <a:r>
              <a:rPr lang="ar-DZ" sz="1300" dirty="0" smtClean="0"/>
              <a:t> 2008.</a:t>
            </a:r>
            <a:endParaRPr lang="fr-FR" sz="1300" dirty="0" smtClean="0"/>
          </a:p>
          <a:p>
            <a:pPr lvl="0" algn="r" rtl="1"/>
            <a:r>
              <a:rPr lang="ar-DZ" sz="1300" dirty="0" smtClean="0"/>
              <a:t>عبد الله محمد عبد الرحمن: علم الاجتماع الصناعي، دار النهضة العربية،ط.1، بيروت، لبنان، 1999</a:t>
            </a:r>
            <a:endParaRPr lang="fr-FR" sz="1300" dirty="0" smtClean="0"/>
          </a:p>
          <a:p>
            <a:pPr lvl="0" algn="r" rtl="1"/>
            <a:r>
              <a:rPr lang="ar-DZ" sz="1300" dirty="0" smtClean="0"/>
              <a:t>عبد الباسط محمد حسن: علم الاجتماع الصناعي، دار الغريب للطباعة والنشر والتوزيع مصر، 1987. </a:t>
            </a:r>
            <a:endParaRPr lang="fr-FR" sz="1300" dirty="0" smtClean="0"/>
          </a:p>
          <a:p>
            <a:pPr lvl="0" algn="r" rtl="1"/>
            <a:r>
              <a:rPr lang="ar-SA" sz="1300" dirty="0" smtClean="0"/>
              <a:t>أحمية سليمان : التنظيم القانوني لعلاقات العمل في التشريع الجزائري ، ديوان المطبوعات الجامعية الجزائر جزء2، 1998 .</a:t>
            </a:r>
            <a:endParaRPr lang="ar-DZ" sz="1300" dirty="0" smtClean="0"/>
          </a:p>
          <a:p>
            <a:pPr lvl="0" algn="r" rtl="1">
              <a:buNone/>
            </a:pPr>
            <a:endParaRPr lang="fr-FR" sz="13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 قائمة المراجع-تابع-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56036"/>
          </a:xfrm>
        </p:spPr>
        <p:txBody>
          <a:bodyPr>
            <a:normAutofit fontScale="55000" lnSpcReduction="20000"/>
          </a:bodyPr>
          <a:lstStyle/>
          <a:p>
            <a:pPr lvl="0" algn="r" rtl="1"/>
            <a:r>
              <a:rPr lang="ar-DZ" dirty="0" err="1" smtClean="0"/>
              <a:t>بوحفص</a:t>
            </a:r>
            <a:r>
              <a:rPr lang="ar-DZ" dirty="0" smtClean="0"/>
              <a:t>  مباركي </a:t>
            </a:r>
            <a:r>
              <a:rPr lang="ar-SA" dirty="0" smtClean="0"/>
              <a:t>: العمل البشري ، دار الغرب للنشر </a:t>
            </a:r>
            <a:r>
              <a:rPr lang="ar-SA" dirty="0" err="1" smtClean="0"/>
              <a:t>و</a:t>
            </a:r>
            <a:r>
              <a:rPr lang="ar-SA" dirty="0" smtClean="0"/>
              <a:t> التوزيع وهران </a:t>
            </a:r>
            <a:r>
              <a:rPr lang="ar-DZ" dirty="0" smtClean="0"/>
              <a:t>1</a:t>
            </a:r>
            <a:r>
              <a:rPr lang="ar-SA" dirty="0" smtClean="0"/>
              <a:t>ط.،2000 </a:t>
            </a:r>
            <a:r>
              <a:rPr lang="ar-DZ" dirty="0" smtClean="0"/>
              <a:t>.</a:t>
            </a:r>
            <a:endParaRPr lang="fr-FR" dirty="0" smtClean="0"/>
          </a:p>
          <a:p>
            <a:pPr lvl="0" algn="r" rtl="1"/>
            <a:r>
              <a:rPr lang="ar-SA" dirty="0" smtClean="0"/>
              <a:t>محمد فاروق باشا: التشريعات الاجتماعية" قانون العمل" </a:t>
            </a:r>
            <a:r>
              <a:rPr lang="ar-SA" dirty="0" err="1" smtClean="0"/>
              <a:t>ط</a:t>
            </a:r>
            <a:r>
              <a:rPr lang="ar-SA" dirty="0" smtClean="0"/>
              <a:t>.5، دار المعارف، سوريا،1991 .</a:t>
            </a:r>
            <a:endParaRPr lang="fr-FR" dirty="0" smtClean="0"/>
          </a:p>
          <a:p>
            <a:pPr lvl="0" algn="r" rtl="1"/>
            <a:r>
              <a:rPr lang="ar-SA" dirty="0" smtClean="0"/>
              <a:t>عنصر </a:t>
            </a:r>
            <a:r>
              <a:rPr lang="ar-SA" dirty="0" err="1" smtClean="0"/>
              <a:t>العياشي</a:t>
            </a:r>
            <a:r>
              <a:rPr lang="ar-SA" dirty="0" smtClean="0"/>
              <a:t> : </a:t>
            </a:r>
            <a:r>
              <a:rPr lang="ar-SA" dirty="0" err="1" smtClean="0"/>
              <a:t>نحوعلم</a:t>
            </a:r>
            <a:r>
              <a:rPr lang="ar-SA" dirty="0" smtClean="0"/>
              <a:t> اجتماع نقدي –دراسات نظرية وتطبيقية، ديوان المطبوعات الجامعية، الجزائر 2007</a:t>
            </a:r>
            <a:endParaRPr lang="fr-FR" dirty="0" smtClean="0"/>
          </a:p>
          <a:p>
            <a:pPr lvl="0" algn="r" rtl="1"/>
            <a:r>
              <a:rPr lang="ar-SA" dirty="0" smtClean="0"/>
              <a:t>يوسف </a:t>
            </a:r>
            <a:r>
              <a:rPr lang="ar-SA" dirty="0" err="1" smtClean="0"/>
              <a:t>سعدون</a:t>
            </a:r>
            <a:r>
              <a:rPr lang="ar-SA" dirty="0" smtClean="0"/>
              <a:t>: علم الاجتماع ودراسة التغير التنظيمي في المؤسسات الصناعية، مخبر التنمية والتحولات الكبرى في المجتمع الجزائري، ديوان المطبوعات الجامعية، </a:t>
            </a:r>
            <a:r>
              <a:rPr lang="ar-SA" dirty="0" err="1" smtClean="0"/>
              <a:t>قسنطينة</a:t>
            </a:r>
            <a:r>
              <a:rPr lang="ar-SA" dirty="0" smtClean="0"/>
              <a:t>.د.س</a:t>
            </a:r>
            <a:endParaRPr lang="fr-FR" dirty="0" smtClean="0"/>
          </a:p>
          <a:p>
            <a:pPr lvl="0" algn="r" rtl="1"/>
            <a:r>
              <a:rPr lang="ar-SA" dirty="0" smtClean="0"/>
              <a:t>محمد قاسم </a:t>
            </a:r>
            <a:r>
              <a:rPr lang="ar-SA" dirty="0" err="1" smtClean="0"/>
              <a:t>القريوتي</a:t>
            </a:r>
            <a:r>
              <a:rPr lang="ar-SA" dirty="0" smtClean="0"/>
              <a:t>: نظرية المنظمة والتنظيم، دار وائل للنشر والتوزيع، عمان، </a:t>
            </a:r>
            <a:r>
              <a:rPr lang="ar-SA" dirty="0" err="1" smtClean="0"/>
              <a:t>الاردن</a:t>
            </a:r>
            <a:r>
              <a:rPr lang="ar-SA" dirty="0" smtClean="0"/>
              <a:t>،ط.5، 2019.</a:t>
            </a:r>
            <a:endParaRPr lang="fr-FR" dirty="0" smtClean="0"/>
          </a:p>
          <a:p>
            <a:pPr lvl="0" algn="r" rtl="1"/>
            <a:r>
              <a:rPr lang="ar-DZ" dirty="0" smtClean="0"/>
              <a:t>ناصر </a:t>
            </a:r>
            <a:r>
              <a:rPr lang="ar-DZ" dirty="0" err="1" smtClean="0"/>
              <a:t>قاسيمي</a:t>
            </a:r>
            <a:r>
              <a:rPr lang="ar-DZ" dirty="0" smtClean="0"/>
              <a:t>: </a:t>
            </a:r>
            <a:r>
              <a:rPr lang="ar-DZ" dirty="0" err="1" smtClean="0"/>
              <a:t>سوسيولوجيا</a:t>
            </a:r>
            <a:r>
              <a:rPr lang="ar-DZ" dirty="0" smtClean="0"/>
              <a:t> المنظمات –دراسة نظرية وتطبيقية- ديوان المطبوعات الجامعية ، </a:t>
            </a:r>
            <a:r>
              <a:rPr lang="ar-DZ" dirty="0" err="1" smtClean="0"/>
              <a:t>الجزائرط</a:t>
            </a:r>
            <a:r>
              <a:rPr lang="ar-DZ" dirty="0" smtClean="0"/>
              <a:t>.2،2017.</a:t>
            </a:r>
            <a:endParaRPr lang="fr-FR" dirty="0" smtClean="0"/>
          </a:p>
          <a:p>
            <a:pPr lvl="0" algn="r" rtl="1"/>
            <a:r>
              <a:rPr lang="ar-DZ" dirty="0" smtClean="0"/>
              <a:t>محمد عبد الكريم </a:t>
            </a:r>
            <a:r>
              <a:rPr lang="ar-DZ" dirty="0" err="1" smtClean="0"/>
              <a:t>الحوراني</a:t>
            </a:r>
            <a:r>
              <a:rPr lang="ar-DZ" dirty="0" smtClean="0"/>
              <a:t>: النظرية المعاصرة في علم الاجتماع دار </a:t>
            </a:r>
            <a:r>
              <a:rPr lang="ar-DZ" dirty="0" err="1" smtClean="0"/>
              <a:t>مجدلاوي</a:t>
            </a:r>
            <a:r>
              <a:rPr lang="ar-DZ" dirty="0" smtClean="0"/>
              <a:t>، عمان ،ط.1 </a:t>
            </a:r>
            <a:r>
              <a:rPr lang="ar-DZ" dirty="0" err="1" smtClean="0"/>
              <a:t>الاردن</a:t>
            </a:r>
            <a:r>
              <a:rPr lang="ar-DZ" dirty="0" smtClean="0"/>
              <a:t> 2008 .</a:t>
            </a:r>
            <a:endParaRPr lang="fr-FR" dirty="0" smtClean="0"/>
          </a:p>
          <a:p>
            <a:pPr lvl="0" algn="r" rtl="1"/>
            <a:r>
              <a:rPr lang="ar-SA" dirty="0" smtClean="0"/>
              <a:t>محمد محمود الجوهري: علم اجتماع الصناعي والتنظيم، دار المسيرة، الأردن، </a:t>
            </a:r>
            <a:r>
              <a:rPr lang="ar-SA" dirty="0" err="1" smtClean="0"/>
              <a:t>ط</a:t>
            </a:r>
            <a:r>
              <a:rPr lang="ar-SA" dirty="0" smtClean="0"/>
              <a:t>.1،2012 .</a:t>
            </a:r>
            <a:endParaRPr lang="fr-FR" dirty="0" smtClean="0"/>
          </a:p>
          <a:p>
            <a:pPr lvl="0" algn="r" rtl="1"/>
            <a:r>
              <a:rPr lang="ar-SA" dirty="0" smtClean="0"/>
              <a:t>أنتوني </a:t>
            </a:r>
            <a:r>
              <a:rPr lang="ar-SA" dirty="0" err="1" smtClean="0"/>
              <a:t>غدينز</a:t>
            </a:r>
            <a:r>
              <a:rPr lang="ar-SA" dirty="0" smtClean="0"/>
              <a:t>: علم الاجتماع، ترجمة فايز الصباغ،مركز الدراسات الوحدة العربية </a:t>
            </a:r>
            <a:r>
              <a:rPr lang="ar-SA" dirty="0" err="1" smtClean="0"/>
              <a:t>ط</a:t>
            </a:r>
            <a:r>
              <a:rPr lang="ar-SA" dirty="0" smtClean="0"/>
              <a:t>.1، بيروت 2005</a:t>
            </a:r>
            <a:r>
              <a:rPr lang="ar-DZ" dirty="0" smtClean="0"/>
              <a:t> </a:t>
            </a:r>
          </a:p>
          <a:p>
            <a:pPr algn="r" rtl="1"/>
            <a:r>
              <a:rPr lang="ar-DZ" dirty="0" smtClean="0"/>
              <a:t> </a:t>
            </a:r>
            <a:r>
              <a:rPr lang="ar-SA" dirty="0" smtClean="0"/>
              <a:t>معتوق جمال: علم الاجتماع من النشأة </a:t>
            </a:r>
            <a:r>
              <a:rPr lang="ar-SA" dirty="0" err="1" smtClean="0"/>
              <a:t>الى</a:t>
            </a:r>
            <a:r>
              <a:rPr lang="ar-SA" dirty="0" smtClean="0"/>
              <a:t> يومنا هذا، دار </a:t>
            </a:r>
            <a:r>
              <a:rPr lang="ar-SA" dirty="0" err="1" smtClean="0"/>
              <a:t>الامام</a:t>
            </a:r>
            <a:r>
              <a:rPr lang="ar-SA" dirty="0" smtClean="0"/>
              <a:t> مالك للنشر والتوزيع، الجزائر2004.</a:t>
            </a:r>
            <a:endParaRPr lang="fr-FR" dirty="0" smtClean="0"/>
          </a:p>
          <a:p>
            <a:pPr lvl="0" algn="r" rtl="1"/>
            <a:r>
              <a:rPr lang="fr-FR" dirty="0" smtClean="0"/>
              <a:t>  </a:t>
            </a:r>
            <a:r>
              <a:rPr lang="ar-SA" dirty="0" smtClean="0"/>
              <a:t>علي الكنز، عبد الناصر جابي: الجزائر في البحث عن كتلة اجتماعية جديدة، مركز دراسات الوحدة العربية، بيروت </a:t>
            </a:r>
            <a:r>
              <a:rPr lang="ar-DZ" dirty="0" smtClean="0"/>
              <a:t>2017</a:t>
            </a:r>
            <a:r>
              <a:rPr lang="ar-SA" dirty="0" smtClean="0"/>
              <a:t>.</a:t>
            </a:r>
            <a:endParaRPr lang="fr-FR" dirty="0" smtClean="0"/>
          </a:p>
          <a:p>
            <a:pPr lvl="0" algn="r" rtl="1"/>
            <a:r>
              <a:rPr lang="ar-SA" dirty="0" err="1" smtClean="0"/>
              <a:t>العياشي</a:t>
            </a:r>
            <a:r>
              <a:rPr lang="ar-SA" dirty="0" smtClean="0"/>
              <a:t> عنصر : التصنيع وتشكل الطبقة العاملة في الجزائر، مركز دراسات الوحدة العربية ، بيروت ، 2007.</a:t>
            </a:r>
            <a:endParaRPr lang="fr-FR" dirty="0" smtClean="0"/>
          </a:p>
          <a:p>
            <a:pPr lvl="0" algn="r" rtl="1"/>
            <a:r>
              <a:rPr lang="ar-SA" dirty="0" smtClean="0"/>
              <a:t>رابح </a:t>
            </a:r>
            <a:r>
              <a:rPr lang="ar-SA" dirty="0" err="1" smtClean="0"/>
              <a:t>كعباش</a:t>
            </a:r>
            <a:r>
              <a:rPr lang="ar-SA" dirty="0" smtClean="0"/>
              <a:t>: علم اجتماع التنظيم ، مخبر علم اجتماع الاتصال، جامعة </a:t>
            </a:r>
            <a:r>
              <a:rPr lang="ar-SA" dirty="0" err="1" smtClean="0"/>
              <a:t>منتوري</a:t>
            </a:r>
            <a:r>
              <a:rPr lang="ar-SA" dirty="0" smtClean="0"/>
              <a:t>، </a:t>
            </a:r>
            <a:r>
              <a:rPr lang="ar-SA" dirty="0" err="1" smtClean="0"/>
              <a:t>قسنطينة</a:t>
            </a:r>
            <a:r>
              <a:rPr lang="ar-SA" dirty="0" smtClean="0"/>
              <a:t>، 2006</a:t>
            </a:r>
            <a:endParaRPr lang="fr-FR" dirty="0" smtClean="0"/>
          </a:p>
          <a:p>
            <a:pPr algn="r"/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1347</TotalTime>
  <Words>467</Words>
  <Application>Microsoft Office PowerPoint</Application>
  <PresentationFormat>Affichage à l'écran (4:3)</PresentationFormat>
  <Paragraphs>58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Aspect</vt:lpstr>
      <vt:lpstr>برنامج المقياس</vt:lpstr>
      <vt:lpstr>السداسي الثالث: وحدة التعليم الأساسية</vt:lpstr>
      <vt:lpstr>المحاور الاساسية للبرنامج</vt:lpstr>
      <vt:lpstr>قائمة المراجع</vt:lpstr>
      <vt:lpstr> قائمة المراجع-تابع-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برنامج المقياس</dc:title>
  <dc:creator>Invité</dc:creator>
  <cp:lastModifiedBy>Invité</cp:lastModifiedBy>
  <cp:revision>9</cp:revision>
  <dcterms:created xsi:type="dcterms:W3CDTF">2022-11-11T12:13:32Z</dcterms:created>
  <dcterms:modified xsi:type="dcterms:W3CDTF">2022-11-12T10:49:16Z</dcterms:modified>
</cp:coreProperties>
</file>