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3" r:id="rId3"/>
    <p:sldId id="264" r:id="rId4"/>
    <p:sldId id="265" r:id="rId5"/>
    <p:sldId id="266" r:id="rId6"/>
    <p:sldId id="267" r:id="rId7"/>
    <p:sldId id="288" r:id="rId8"/>
    <p:sldId id="283" r:id="rId9"/>
    <p:sldId id="284" r:id="rId10"/>
    <p:sldId id="268" r:id="rId11"/>
    <p:sldId id="277" r:id="rId12"/>
    <p:sldId id="276" r:id="rId13"/>
    <p:sldId id="278" r:id="rId14"/>
    <p:sldId id="269" r:id="rId15"/>
    <p:sldId id="270" r:id="rId16"/>
    <p:sldId id="282" r:id="rId17"/>
    <p:sldId id="279" r:id="rId18"/>
    <p:sldId id="280" r:id="rId19"/>
    <p:sldId id="272" r:id="rId20"/>
    <p:sldId id="281" r:id="rId21"/>
    <p:sldId id="275" r:id="rId22"/>
    <p:sldId id="273" r:id="rId23"/>
    <p:sldId id="285" r:id="rId24"/>
    <p:sldId id="286" r:id="rId25"/>
    <p:sldId id="287"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7F330C-EBB9-4622-92E2-B3D53F6ECF3A}" type="datetimeFigureOut">
              <a:rPr lang="fr-FR" smtClean="0"/>
              <a:pPr/>
              <a:t>09/12/2019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E1450A-1A2A-4103-AE9F-F042EF246BE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144588" y="685800"/>
            <a:ext cx="4568825" cy="3427413"/>
          </a:xfrm>
          <a:ln/>
        </p:spPr>
      </p:sp>
      <p:sp>
        <p:nvSpPr>
          <p:cNvPr id="74755" name="Rectangle 3"/>
          <p:cNvSpPr>
            <a:spLocks noGrp="1" noChangeArrowheads="1"/>
          </p:cNvSpPr>
          <p:nvPr>
            <p:ph type="body" idx="1"/>
          </p:nvPr>
        </p:nvSpPr>
        <p:spPr>
          <a:noFill/>
        </p:spPr>
        <p:txBody>
          <a:bodyPr/>
          <a:lstStyle/>
          <a:p>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TextEdit="1"/>
          </p:cNvSpPr>
          <p:nvPr>
            <p:ph type="sldImg"/>
          </p:nvPr>
        </p:nvSpPr>
        <p:spPr>
          <a:xfrm>
            <a:off x="1144588" y="685800"/>
            <a:ext cx="4568825" cy="3427413"/>
          </a:xfrm>
          <a:ln/>
        </p:spPr>
      </p:sp>
      <p:sp>
        <p:nvSpPr>
          <p:cNvPr id="83971" name="Rectangle 3"/>
          <p:cNvSpPr>
            <a:spLocks noGrp="1"/>
          </p:cNvSpPr>
          <p:nvPr>
            <p:ph type="body" idx="1"/>
          </p:nvPr>
        </p:nvSpPr>
        <p:spPr>
          <a:noFill/>
        </p:spPr>
        <p:txBody>
          <a:bodyPr/>
          <a:lstStyle/>
          <a:p>
            <a:pPr eaLnBrk="1" hangingPunct="1"/>
            <a:endParaRPr lang="ar-SA"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144588" y="685800"/>
            <a:ext cx="4568825" cy="3427413"/>
          </a:xfrm>
          <a:ln/>
        </p:spPr>
      </p:sp>
      <p:sp>
        <p:nvSpPr>
          <p:cNvPr id="84995" name="Rectangle 3"/>
          <p:cNvSpPr>
            <a:spLocks noGrp="1" noChangeArrowheads="1"/>
          </p:cNvSpPr>
          <p:nvPr>
            <p:ph type="body" idx="1"/>
          </p:nvPr>
        </p:nvSpPr>
        <p:spPr>
          <a:noFill/>
        </p:spPr>
        <p:txBody>
          <a:bodyPr/>
          <a:lstStyle/>
          <a:p>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TextEdit="1"/>
          </p:cNvSpPr>
          <p:nvPr>
            <p:ph type="sldImg"/>
          </p:nvPr>
        </p:nvSpPr>
        <p:spPr>
          <a:xfrm>
            <a:off x="1144588" y="685800"/>
            <a:ext cx="4568825" cy="3427413"/>
          </a:xfrm>
          <a:ln/>
        </p:spPr>
      </p:sp>
      <p:sp>
        <p:nvSpPr>
          <p:cNvPr id="88067" name="Rectangle 3"/>
          <p:cNvSpPr>
            <a:spLocks noGrp="1"/>
          </p:cNvSpPr>
          <p:nvPr>
            <p:ph type="body" idx="1"/>
          </p:nvPr>
        </p:nvSpPr>
        <p:spPr>
          <a:noFill/>
        </p:spPr>
        <p:txBody>
          <a:bodyPr/>
          <a:lstStyle/>
          <a:p>
            <a:pPr eaLnBrk="1" hangingPunct="1"/>
            <a:endParaRPr lang="ar-SA"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xfrm>
            <a:off x="1144588" y="685800"/>
            <a:ext cx="4568825" cy="3427413"/>
          </a:xfrm>
          <a:ln/>
        </p:spPr>
      </p:sp>
      <p:sp>
        <p:nvSpPr>
          <p:cNvPr id="75779" name="Rectangle 3"/>
          <p:cNvSpPr>
            <a:spLocks noGrp="1" noChangeArrowheads="1"/>
          </p:cNvSpPr>
          <p:nvPr>
            <p:ph type="body" idx="1"/>
          </p:nvPr>
        </p:nvSpPr>
        <p:spPr>
          <a:noFill/>
        </p:spPr>
        <p:txBody>
          <a:bodyPr/>
          <a:lstStyle/>
          <a:p>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144588" y="685800"/>
            <a:ext cx="4568825" cy="3427413"/>
          </a:xfrm>
          <a:ln/>
        </p:spPr>
      </p:sp>
      <p:sp>
        <p:nvSpPr>
          <p:cNvPr id="76803" name="Rectangle 3"/>
          <p:cNvSpPr>
            <a:spLocks noGrp="1" noChangeArrowheads="1"/>
          </p:cNvSpPr>
          <p:nvPr>
            <p:ph type="body" idx="1"/>
          </p:nvPr>
        </p:nvSpPr>
        <p:spPr>
          <a:noFill/>
        </p:spPr>
        <p:txBody>
          <a:bodyPr/>
          <a:lstStyle/>
          <a:p>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xfrm>
            <a:off x="1144588" y="685800"/>
            <a:ext cx="4568825" cy="3427413"/>
          </a:xfrm>
          <a:ln/>
        </p:spPr>
      </p:sp>
      <p:sp>
        <p:nvSpPr>
          <p:cNvPr id="77827" name="Rectangle 3"/>
          <p:cNvSpPr>
            <a:spLocks noGrp="1" noChangeArrowheads="1"/>
          </p:cNvSpPr>
          <p:nvPr>
            <p:ph type="body" idx="1"/>
          </p:nvPr>
        </p:nvSpPr>
        <p:spPr>
          <a:noFill/>
        </p:spPr>
        <p:txBody>
          <a:bodyPr/>
          <a:lstStyle/>
          <a:p>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1144588" y="685800"/>
            <a:ext cx="4568825" cy="3427413"/>
          </a:xfrm>
          <a:ln/>
        </p:spPr>
      </p:sp>
      <p:sp>
        <p:nvSpPr>
          <p:cNvPr id="78851" name="Rectangle 3"/>
          <p:cNvSpPr>
            <a:spLocks noGrp="1" noChangeArrowheads="1"/>
          </p:cNvSpPr>
          <p:nvPr>
            <p:ph type="body" idx="1"/>
          </p:nvPr>
        </p:nvSpPr>
        <p:spPr>
          <a:noFill/>
        </p:spPr>
        <p:txBody>
          <a:bodyPr/>
          <a:lstStyle/>
          <a:p>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44588" y="685800"/>
            <a:ext cx="4568825" cy="3427413"/>
          </a:xfrm>
          <a:ln/>
        </p:spPr>
      </p:sp>
      <p:sp>
        <p:nvSpPr>
          <p:cNvPr id="79875" name="Rectangle 3"/>
          <p:cNvSpPr>
            <a:spLocks noGrp="1" noChangeArrowheads="1"/>
          </p:cNvSpPr>
          <p:nvPr>
            <p:ph type="body" idx="1"/>
          </p:nvPr>
        </p:nvSpPr>
        <p:spPr>
          <a:noFill/>
        </p:spPr>
        <p:txBody>
          <a:bodyPr/>
          <a:lstStyle/>
          <a:p>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44588" y="685800"/>
            <a:ext cx="4568825" cy="3427413"/>
          </a:xfrm>
          <a:ln/>
        </p:spPr>
      </p:sp>
      <p:sp>
        <p:nvSpPr>
          <p:cNvPr id="79875" name="Rectangle 3"/>
          <p:cNvSpPr>
            <a:spLocks noGrp="1" noChangeArrowheads="1"/>
          </p:cNvSpPr>
          <p:nvPr>
            <p:ph type="body" idx="1"/>
          </p:nvPr>
        </p:nvSpPr>
        <p:spPr>
          <a:noFill/>
        </p:spPr>
        <p:txBody>
          <a:bodyPr/>
          <a:lstStyle/>
          <a:p>
            <a:endParaRPr 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1144588" y="685800"/>
            <a:ext cx="4568825" cy="3427413"/>
          </a:xfrm>
          <a:ln/>
        </p:spPr>
      </p:sp>
      <p:sp>
        <p:nvSpPr>
          <p:cNvPr id="80899" name="Rectangle 3"/>
          <p:cNvSpPr>
            <a:spLocks noGrp="1" noChangeArrowheads="1"/>
          </p:cNvSpPr>
          <p:nvPr>
            <p:ph type="body" idx="1"/>
          </p:nvPr>
        </p:nvSpPr>
        <p:spPr>
          <a:noFill/>
        </p:spPr>
        <p:txBody>
          <a:bodyPr/>
          <a:lstStyle/>
          <a:p>
            <a:endParaRPr 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144588" y="685800"/>
            <a:ext cx="4568825" cy="3427413"/>
          </a:xfrm>
          <a:ln/>
        </p:spPr>
      </p:sp>
      <p:sp>
        <p:nvSpPr>
          <p:cNvPr id="81923" name="Rectangle 3"/>
          <p:cNvSpPr>
            <a:spLocks noGrp="1" noChangeArrowheads="1"/>
          </p:cNvSpPr>
          <p:nvPr>
            <p:ph type="body" idx="1"/>
          </p:nvPr>
        </p:nvSpPr>
        <p:spPr>
          <a:noFill/>
        </p:spPr>
        <p:txBody>
          <a:bodyPr/>
          <a:lstStyle/>
          <a:p>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52F251A-EE84-4F1F-A8CE-5E0458494EE2}" type="datetimeFigureOut">
              <a:rPr lang="fr-FR" smtClean="0"/>
              <a:pPr/>
              <a:t>09/12/2019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AC515E7-BA4F-4A13-B482-0B7C1EF0C29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2F251A-EE84-4F1F-A8CE-5E0458494EE2}" type="datetimeFigureOut">
              <a:rPr lang="fr-FR" smtClean="0"/>
              <a:pPr/>
              <a:t>09/12/2019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C515E7-BA4F-4A13-B482-0B7C1EF0C29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SA" b="1" dirty="0" smtClean="0"/>
              <a:t>التحليل </a:t>
            </a:r>
            <a:r>
              <a:rPr lang="ar-DZ" b="1" dirty="0" smtClean="0"/>
              <a:t>الوصفي للمعطيات</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0" y="152400"/>
            <a:ext cx="8229600" cy="762000"/>
          </a:xfrm>
        </p:spPr>
        <p:txBody>
          <a:bodyPr/>
          <a:lstStyle/>
          <a:p>
            <a:r>
              <a:rPr lang="ar-SA" b="1" smtClean="0">
                <a:solidFill>
                  <a:srgbClr val="FF0000"/>
                </a:solidFill>
              </a:rPr>
              <a:t>فروض البحث</a:t>
            </a:r>
            <a:endParaRPr lang="en-US" b="1" smtClean="0">
              <a:solidFill>
                <a:srgbClr val="FF0000"/>
              </a:solidFill>
              <a:cs typeface="Times New Roman" pitchFamily="18" charset="0"/>
            </a:endParaRPr>
          </a:p>
        </p:txBody>
      </p:sp>
      <p:sp>
        <p:nvSpPr>
          <p:cNvPr id="15363" name="Rectangle 3"/>
          <p:cNvSpPr>
            <a:spLocks noGrp="1" noChangeArrowheads="1"/>
          </p:cNvSpPr>
          <p:nvPr>
            <p:ph type="body" idx="4294967295"/>
          </p:nvPr>
        </p:nvSpPr>
        <p:spPr>
          <a:xfrm>
            <a:off x="0" y="838200"/>
            <a:ext cx="9144000" cy="4705350"/>
          </a:xfrm>
        </p:spPr>
        <p:txBody>
          <a:bodyPr>
            <a:noAutofit/>
          </a:bodyPr>
          <a:lstStyle/>
          <a:p>
            <a:pPr marL="990600" lvl="1" indent="-533400" algn="just" rtl="1">
              <a:lnSpc>
                <a:spcPct val="90000"/>
              </a:lnSpc>
              <a:buFont typeface="Wingdings" pitchFamily="2" charset="2"/>
              <a:buAutoNum type="arabicPeriod"/>
            </a:pPr>
            <a:r>
              <a:rPr lang="ar-SA" sz="3300" dirty="0" smtClean="0">
                <a:cs typeface="Simplified Arabic" pitchFamily="18" charset="-78"/>
              </a:rPr>
              <a:t>يزيد إدراك </a:t>
            </a:r>
            <a:r>
              <a:rPr lang="ar-SA" sz="3300" dirty="0" err="1" smtClean="0">
                <a:cs typeface="Simplified Arabic" pitchFamily="18" charset="-78"/>
              </a:rPr>
              <a:t>ال</a:t>
            </a:r>
            <a:r>
              <a:rPr lang="ar-DZ" sz="3300" dirty="0" smtClean="0">
                <a:cs typeface="Simplified Arabic" pitchFamily="18" charset="-78"/>
              </a:rPr>
              <a:t>ذكور</a:t>
            </a:r>
            <a:r>
              <a:rPr lang="ar-SA" sz="3300" dirty="0" smtClean="0">
                <a:cs typeface="Simplified Arabic" pitchFamily="18" charset="-78"/>
              </a:rPr>
              <a:t> لعدم العدالة </a:t>
            </a:r>
            <a:r>
              <a:rPr lang="ar-DZ" sz="3300" dirty="0" smtClean="0">
                <a:cs typeface="Simplified Arabic" pitchFamily="18" charset="-78"/>
              </a:rPr>
              <a:t>الوظيفية </a:t>
            </a:r>
            <a:r>
              <a:rPr lang="ar-SA" sz="3300" dirty="0" smtClean="0">
                <a:cs typeface="Simplified Arabic" pitchFamily="18" charset="-78"/>
              </a:rPr>
              <a:t>عن إدراك </a:t>
            </a:r>
            <a:r>
              <a:rPr lang="ar-SA" sz="3300" dirty="0" err="1" smtClean="0">
                <a:cs typeface="Simplified Arabic" pitchFamily="18" charset="-78"/>
              </a:rPr>
              <a:t>ا</a:t>
            </a:r>
            <a:r>
              <a:rPr lang="ar-DZ" sz="3300" dirty="0" smtClean="0">
                <a:cs typeface="Simplified Arabic" pitchFamily="18" charset="-78"/>
              </a:rPr>
              <a:t>لإناث</a:t>
            </a:r>
            <a:r>
              <a:rPr lang="ar-SA" sz="3300" dirty="0" smtClean="0">
                <a:cs typeface="Simplified Arabic" pitchFamily="18" charset="-78"/>
              </a:rPr>
              <a:t>.</a:t>
            </a:r>
          </a:p>
          <a:p>
            <a:pPr marL="990600" lvl="1" indent="-533400" algn="just" rtl="1">
              <a:lnSpc>
                <a:spcPct val="90000"/>
              </a:lnSpc>
              <a:buFont typeface="Wingdings" pitchFamily="2" charset="2"/>
              <a:buAutoNum type="arabicPeriod"/>
            </a:pPr>
            <a:r>
              <a:rPr lang="ar-SA" sz="3300" dirty="0" smtClean="0">
                <a:cs typeface="Simplified Arabic" pitchFamily="18" charset="-78"/>
              </a:rPr>
              <a:t>يرتبط شعور العاملين بالرضا الوظيفي بالوردية التي يعملون </a:t>
            </a:r>
            <a:r>
              <a:rPr lang="ar-SA" sz="3300" dirty="0" err="1" smtClean="0">
                <a:cs typeface="Simplified Arabic" pitchFamily="18" charset="-78"/>
              </a:rPr>
              <a:t>بها</a:t>
            </a:r>
            <a:r>
              <a:rPr lang="ar-SA" sz="3300" dirty="0" smtClean="0">
                <a:cs typeface="Simplified Arabic" pitchFamily="18" charset="-78"/>
              </a:rPr>
              <a:t>.</a:t>
            </a:r>
          </a:p>
          <a:p>
            <a:pPr marL="990600" lvl="1" indent="-533400" algn="just" rtl="1">
              <a:lnSpc>
                <a:spcPct val="90000"/>
              </a:lnSpc>
              <a:buFont typeface="Wingdings" pitchFamily="2" charset="2"/>
              <a:buAutoNum type="arabicPeriod"/>
            </a:pPr>
            <a:r>
              <a:rPr lang="ar-DZ" sz="3300" dirty="0" smtClean="0">
                <a:cs typeface="Simplified Arabic" pitchFamily="18" charset="-78"/>
              </a:rPr>
              <a:t>ت</a:t>
            </a:r>
            <a:r>
              <a:rPr lang="ar-SA" sz="3300" dirty="0" err="1" smtClean="0">
                <a:cs typeface="Simplified Arabic" pitchFamily="18" charset="-78"/>
              </a:rPr>
              <a:t>ختلف</a:t>
            </a:r>
            <a:r>
              <a:rPr lang="ar-SA" sz="3300" dirty="0" smtClean="0">
                <a:cs typeface="Simplified Arabic" pitchFamily="18" charset="-78"/>
              </a:rPr>
              <a:t> </a:t>
            </a:r>
            <a:r>
              <a:rPr lang="ar-DZ" sz="3300" dirty="0" smtClean="0">
                <a:cs typeface="Simplified Arabic" pitchFamily="18" charset="-78"/>
              </a:rPr>
              <a:t>رغبة</a:t>
            </a:r>
            <a:r>
              <a:rPr lang="ar-SA" sz="3300" dirty="0" smtClean="0">
                <a:cs typeface="Simplified Arabic" pitchFamily="18" charset="-78"/>
              </a:rPr>
              <a:t> العاملين </a:t>
            </a:r>
            <a:r>
              <a:rPr lang="ar-DZ" sz="3300" dirty="0" smtClean="0">
                <a:cs typeface="Simplified Arabic" pitchFamily="18" charset="-78"/>
              </a:rPr>
              <a:t>في</a:t>
            </a:r>
            <a:r>
              <a:rPr lang="ar-SA" sz="3300" dirty="0" smtClean="0">
                <a:cs typeface="Simplified Arabic" pitchFamily="18" charset="-78"/>
              </a:rPr>
              <a:t> ترك العمل باختلاف مسمى الوظيفة التي يشغلونها.</a:t>
            </a:r>
          </a:p>
          <a:p>
            <a:pPr marL="990600" lvl="1" indent="-533400" algn="just" rtl="1">
              <a:lnSpc>
                <a:spcPct val="90000"/>
              </a:lnSpc>
              <a:buFont typeface="Wingdings" pitchFamily="2" charset="2"/>
              <a:buAutoNum type="arabicPeriod"/>
            </a:pPr>
            <a:r>
              <a:rPr lang="ar-SA" sz="3300" dirty="0" smtClean="0">
                <a:cs typeface="Simplified Arabic" pitchFamily="18" charset="-78"/>
              </a:rPr>
              <a:t>هناك علاقة قوية بين الوردية التي يعمل </a:t>
            </a:r>
            <a:r>
              <a:rPr lang="ar-SA" sz="3300" dirty="0" err="1" smtClean="0">
                <a:cs typeface="Simplified Arabic" pitchFamily="18" charset="-78"/>
              </a:rPr>
              <a:t>بها</a:t>
            </a:r>
            <a:r>
              <a:rPr lang="ar-SA" sz="3300" dirty="0" smtClean="0">
                <a:cs typeface="Simplified Arabic" pitchFamily="18" charset="-78"/>
              </a:rPr>
              <a:t> العامل (صباحية-مسائية-ليلية)، وبين العمل وقتاً كاملاً أو جزء من الوقت.</a:t>
            </a:r>
          </a:p>
          <a:p>
            <a:pPr marL="990600" lvl="1" indent="-533400" algn="just" rtl="1">
              <a:lnSpc>
                <a:spcPct val="90000"/>
              </a:lnSpc>
              <a:buFont typeface="Wingdings" pitchFamily="2" charset="2"/>
              <a:buAutoNum type="arabicPeriod"/>
            </a:pPr>
            <a:r>
              <a:rPr lang="ar-SA" sz="3300" dirty="0" smtClean="0">
                <a:cs typeface="Simplified Arabic" pitchFamily="18" charset="-78"/>
              </a:rPr>
              <a:t>تشرح المتغيرات المستقلة الأربعة </a:t>
            </a:r>
            <a:r>
              <a:rPr lang="ar-SA" sz="3300" b="1" i="1" dirty="0" smtClean="0">
                <a:cs typeface="Simplified Arabic" pitchFamily="18" charset="-78"/>
              </a:rPr>
              <a:t>(خصائص الوظيفة ، وإدراك عدم العدالة ،والشعور بأن العمل منهك ، والرضا الوظيفي )</a:t>
            </a:r>
            <a:r>
              <a:rPr lang="ar-SA" sz="3300" dirty="0" smtClean="0">
                <a:cs typeface="Simplified Arabic" pitchFamily="18" charset="-78"/>
              </a:rPr>
              <a:t> جزء كبير من الاختلافات بين العاملين في مجال العزم على ترك العمل </a:t>
            </a:r>
            <a:endParaRPr lang="en-US" sz="3300" dirty="0" smtClean="0">
              <a:cs typeface="Simplified Arabic" pitchFamily="18" charset="-78"/>
            </a:endParaRPr>
          </a:p>
          <a:p>
            <a:pPr marL="609600" indent="-609600" algn="just" rtl="1">
              <a:lnSpc>
                <a:spcPct val="90000"/>
              </a:lnSpc>
            </a:pPr>
            <a:endParaRPr lang="en-US" sz="3300" dirty="0" smtClean="0">
              <a:cs typeface="Simplified Arabic" pitchFamily="18"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800" decel="100000"/>
                                        <p:tgtEl>
                                          <p:spTgt spid="15362"/>
                                        </p:tgtEl>
                                      </p:cBhvr>
                                    </p:animEffect>
                                    <p:anim calcmode="lin" valueType="num">
                                      <p:cBhvr>
                                        <p:cTn id="8" dur="800" decel="100000" fill="hold"/>
                                        <p:tgtEl>
                                          <p:spTgt spid="15362"/>
                                        </p:tgtEl>
                                        <p:attrNameLst>
                                          <p:attrName>style.rotation</p:attrName>
                                        </p:attrNameLst>
                                      </p:cBhvr>
                                      <p:tavLst>
                                        <p:tav tm="0">
                                          <p:val>
                                            <p:fltVal val="-90"/>
                                          </p:val>
                                        </p:tav>
                                        <p:tav tm="100000">
                                          <p:val>
                                            <p:fltVal val="0"/>
                                          </p:val>
                                        </p:tav>
                                      </p:tavLst>
                                    </p:anim>
                                    <p:anim calcmode="lin" valueType="num">
                                      <p:cBhvr>
                                        <p:cTn id="9" dur="800" decel="100000" fill="hold"/>
                                        <p:tgtEl>
                                          <p:spTgt spid="15362"/>
                                        </p:tgtEl>
                                        <p:attrNameLst>
                                          <p:attrName>ppt_x</p:attrName>
                                        </p:attrNameLst>
                                      </p:cBhvr>
                                      <p:tavLst>
                                        <p:tav tm="0">
                                          <p:val>
                                            <p:strVal val="#ppt_x+0.4"/>
                                          </p:val>
                                        </p:tav>
                                        <p:tav tm="100000">
                                          <p:val>
                                            <p:strVal val="#ppt_x-0.05"/>
                                          </p:val>
                                        </p:tav>
                                      </p:tavLst>
                                    </p:anim>
                                    <p:anim calcmode="lin" valueType="num">
                                      <p:cBhvr>
                                        <p:cTn id="10" dur="800" decel="100000" fill="hold"/>
                                        <p:tgtEl>
                                          <p:spTgt spid="1536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536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536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5363">
                                            <p:txEl>
                                              <p:pRg st="0" end="0"/>
                                            </p:txEl>
                                          </p:spTgt>
                                        </p:tgtEl>
                                        <p:attrNameLst>
                                          <p:attrName>style.visibility</p:attrName>
                                        </p:attrNameLst>
                                      </p:cBhvr>
                                      <p:to>
                                        <p:strVal val="visible"/>
                                      </p:to>
                                    </p:set>
                                    <p:animEffect transition="in" filter="fade">
                                      <p:cBhvr>
                                        <p:cTn id="17" dur="1000"/>
                                        <p:tgtEl>
                                          <p:spTgt spid="15363">
                                            <p:txEl>
                                              <p:pRg st="0" end="0"/>
                                            </p:txEl>
                                          </p:spTgt>
                                        </p:tgtEl>
                                      </p:cBhvr>
                                    </p:animEffect>
                                    <p:anim calcmode="lin" valueType="num">
                                      <p:cBhvr>
                                        <p:cTn id="18" dur="10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536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5363">
                                            <p:txEl>
                                              <p:pRg st="1" end="1"/>
                                            </p:txEl>
                                          </p:spTgt>
                                        </p:tgtEl>
                                        <p:attrNameLst>
                                          <p:attrName>style.visibility</p:attrName>
                                        </p:attrNameLst>
                                      </p:cBhvr>
                                      <p:to>
                                        <p:strVal val="visible"/>
                                      </p:to>
                                    </p:set>
                                    <p:animEffect transition="in" filter="fade">
                                      <p:cBhvr>
                                        <p:cTn id="22" dur="1000"/>
                                        <p:tgtEl>
                                          <p:spTgt spid="15363">
                                            <p:txEl>
                                              <p:pRg st="1" end="1"/>
                                            </p:txEl>
                                          </p:spTgt>
                                        </p:tgtEl>
                                      </p:cBhvr>
                                    </p:animEffect>
                                    <p:anim calcmode="lin" valueType="num">
                                      <p:cBhvr>
                                        <p:cTn id="23"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1536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15363">
                                            <p:txEl>
                                              <p:pRg st="2" end="2"/>
                                            </p:txEl>
                                          </p:spTgt>
                                        </p:tgtEl>
                                        <p:attrNameLst>
                                          <p:attrName>style.visibility</p:attrName>
                                        </p:attrNameLst>
                                      </p:cBhvr>
                                      <p:to>
                                        <p:strVal val="visible"/>
                                      </p:to>
                                    </p:set>
                                    <p:animEffect transition="in" filter="fade">
                                      <p:cBhvr>
                                        <p:cTn id="27" dur="1000"/>
                                        <p:tgtEl>
                                          <p:spTgt spid="15363">
                                            <p:txEl>
                                              <p:pRg st="2" end="2"/>
                                            </p:txEl>
                                          </p:spTgt>
                                        </p:tgtEl>
                                      </p:cBhvr>
                                    </p:animEffect>
                                    <p:anim calcmode="lin" valueType="num">
                                      <p:cBhvr>
                                        <p:cTn id="28"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1536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15363">
                                            <p:txEl>
                                              <p:pRg st="3" end="3"/>
                                            </p:txEl>
                                          </p:spTgt>
                                        </p:tgtEl>
                                        <p:attrNameLst>
                                          <p:attrName>style.visibility</p:attrName>
                                        </p:attrNameLst>
                                      </p:cBhvr>
                                      <p:to>
                                        <p:strVal val="visible"/>
                                      </p:to>
                                    </p:set>
                                    <p:animEffect transition="in" filter="fade">
                                      <p:cBhvr>
                                        <p:cTn id="32" dur="1000"/>
                                        <p:tgtEl>
                                          <p:spTgt spid="15363">
                                            <p:txEl>
                                              <p:pRg st="3" end="3"/>
                                            </p:txEl>
                                          </p:spTgt>
                                        </p:tgtEl>
                                      </p:cBhvr>
                                    </p:animEffect>
                                    <p:anim calcmode="lin" valueType="num">
                                      <p:cBhvr>
                                        <p:cTn id="33"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1536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15363">
                                            <p:txEl>
                                              <p:pRg st="4" end="4"/>
                                            </p:txEl>
                                          </p:spTgt>
                                        </p:tgtEl>
                                        <p:attrNameLst>
                                          <p:attrName>style.visibility</p:attrName>
                                        </p:attrNameLst>
                                      </p:cBhvr>
                                      <p:to>
                                        <p:strVal val="visible"/>
                                      </p:to>
                                    </p:set>
                                    <p:animEffect transition="in" filter="fade">
                                      <p:cBhvr>
                                        <p:cTn id="37" dur="1000"/>
                                        <p:tgtEl>
                                          <p:spTgt spid="15363">
                                            <p:txEl>
                                              <p:pRg st="4" end="4"/>
                                            </p:txEl>
                                          </p:spTgt>
                                        </p:tgtEl>
                                      </p:cBhvr>
                                    </p:animEffect>
                                    <p:anim calcmode="lin" valueType="num">
                                      <p:cBhvr>
                                        <p:cTn id="38"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1536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الجامعة\مقررات الجامعة\ماستر\الاحصاء التطبيقي للعلوم الاجتماعية(ماستر2)\فرضيات البحث واختبارها\76620533_1410925282395779_3414535670750773248_o.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الجامعة\مقررات الجامعة\ماستر\الاحصاء التطبيقي للعلوم الاجتماعية(ماستر2)\فرضيات البحث واختبارها\75593760_1410925485729092_8277175764995014656_o.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F:\الجامعة\مقررات الجامعة\ماستر\الاحصاء التطبيقي للعلوم الاجتماعية(ماستر2)\فرضيات البحث واختبارها\76931544_1410927562395551_8471656814780350464_o.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1143000" y="304800"/>
            <a:ext cx="8001000" cy="1216025"/>
          </a:xfrm>
        </p:spPr>
        <p:txBody>
          <a:bodyPr/>
          <a:lstStyle/>
          <a:p>
            <a:r>
              <a:rPr lang="ar-SA" b="1" smtClean="0">
                <a:solidFill>
                  <a:srgbClr val="FF0000"/>
                </a:solidFill>
              </a:rPr>
              <a:t>نتائج التحليل وشرحها</a:t>
            </a:r>
            <a:endParaRPr lang="en-US" b="1" smtClean="0">
              <a:solidFill>
                <a:srgbClr val="FF0000"/>
              </a:solidFill>
              <a:cs typeface="Times New Roman" pitchFamily="18" charset="0"/>
            </a:endParaRPr>
          </a:p>
        </p:txBody>
      </p:sp>
      <p:sp>
        <p:nvSpPr>
          <p:cNvPr id="16387" name="Rectangle 3"/>
          <p:cNvSpPr>
            <a:spLocks noGrp="1" noChangeArrowheads="1"/>
          </p:cNvSpPr>
          <p:nvPr>
            <p:ph type="body" idx="4294967295"/>
          </p:nvPr>
        </p:nvSpPr>
        <p:spPr>
          <a:xfrm>
            <a:off x="0" y="1752600"/>
            <a:ext cx="8001000" cy="4267200"/>
          </a:xfrm>
        </p:spPr>
        <p:txBody>
          <a:bodyPr/>
          <a:lstStyle/>
          <a:p>
            <a:pPr marL="609600" indent="-609600" algn="r" rtl="1">
              <a:buFont typeface="Wingdings" pitchFamily="2" charset="2"/>
              <a:buAutoNum type="arabicPeriod"/>
            </a:pPr>
            <a:r>
              <a:rPr lang="ar-SA" dirty="0" smtClean="0"/>
              <a:t>الحصول على معامل</a:t>
            </a:r>
            <a:r>
              <a:rPr lang="ar-DZ" dirty="0" err="1" smtClean="0"/>
              <a:t>ات</a:t>
            </a:r>
            <a:r>
              <a:rPr lang="ar-SA" dirty="0" smtClean="0"/>
              <a:t> القياس</a:t>
            </a:r>
            <a:r>
              <a:rPr lang="ar-DZ" dirty="0" smtClean="0"/>
              <a:t> المناسبة</a:t>
            </a:r>
            <a:endParaRPr lang="ar-SA" dirty="0" smtClean="0"/>
          </a:p>
          <a:p>
            <a:pPr marL="609600" indent="-609600" algn="r" rtl="1">
              <a:buFont typeface="Wingdings" pitchFamily="2" charset="2"/>
              <a:buAutoNum type="arabicPeriod"/>
            </a:pPr>
            <a:r>
              <a:rPr lang="ar-SA" dirty="0" smtClean="0"/>
              <a:t>التوزيع التكراري للمتغيرات</a:t>
            </a:r>
          </a:p>
          <a:p>
            <a:pPr marL="609600" indent="-609600" algn="r" rtl="1">
              <a:buFont typeface="Wingdings" pitchFamily="2" charset="2"/>
              <a:buAutoNum type="arabicPeriod"/>
            </a:pPr>
            <a:r>
              <a:rPr lang="ar-SA" dirty="0" smtClean="0"/>
              <a:t>الإحصاءات الوصفية مثل المتوسط الحسابي والانحراف المعياري</a:t>
            </a:r>
          </a:p>
          <a:p>
            <a:pPr marL="609600" indent="-609600" algn="r" rtl="1">
              <a:buFont typeface="Wingdings" pitchFamily="2" charset="2"/>
              <a:buAutoNum type="arabicPeriod"/>
            </a:pPr>
            <a:r>
              <a:rPr lang="ar-SA" dirty="0" smtClean="0"/>
              <a:t>نتائج اختبارات فروض البحث</a:t>
            </a: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fade">
                                      <p:cBhvr>
                                        <p:cTn id="7" dur="800" decel="100000"/>
                                        <p:tgtEl>
                                          <p:spTgt spid="16386"/>
                                        </p:tgtEl>
                                      </p:cBhvr>
                                    </p:animEffect>
                                    <p:anim calcmode="lin" valueType="num">
                                      <p:cBhvr>
                                        <p:cTn id="8" dur="800" decel="100000" fill="hold"/>
                                        <p:tgtEl>
                                          <p:spTgt spid="16386"/>
                                        </p:tgtEl>
                                        <p:attrNameLst>
                                          <p:attrName>style.rotation</p:attrName>
                                        </p:attrNameLst>
                                      </p:cBhvr>
                                      <p:tavLst>
                                        <p:tav tm="0">
                                          <p:val>
                                            <p:fltVal val="-90"/>
                                          </p:val>
                                        </p:tav>
                                        <p:tav tm="100000">
                                          <p:val>
                                            <p:fltVal val="0"/>
                                          </p:val>
                                        </p:tav>
                                      </p:tavLst>
                                    </p:anim>
                                    <p:anim calcmode="lin" valueType="num">
                                      <p:cBhvr>
                                        <p:cTn id="9" dur="800" decel="100000" fill="hold"/>
                                        <p:tgtEl>
                                          <p:spTgt spid="16386"/>
                                        </p:tgtEl>
                                        <p:attrNameLst>
                                          <p:attrName>ppt_x</p:attrName>
                                        </p:attrNameLst>
                                      </p:cBhvr>
                                      <p:tavLst>
                                        <p:tav tm="0">
                                          <p:val>
                                            <p:strVal val="#ppt_x+0.4"/>
                                          </p:val>
                                        </p:tav>
                                        <p:tav tm="100000">
                                          <p:val>
                                            <p:strVal val="#ppt_x-0.05"/>
                                          </p:val>
                                        </p:tav>
                                      </p:tavLst>
                                    </p:anim>
                                    <p:anim calcmode="lin" valueType="num">
                                      <p:cBhvr>
                                        <p:cTn id="10" dur="800" decel="100000" fill="hold"/>
                                        <p:tgtEl>
                                          <p:spTgt spid="1638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638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6386"/>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6387">
                                            <p:txEl>
                                              <p:pRg st="0" end="0"/>
                                            </p:txEl>
                                          </p:spTgt>
                                        </p:tgtEl>
                                        <p:attrNameLst>
                                          <p:attrName>style.visibility</p:attrName>
                                        </p:attrNameLst>
                                      </p:cBhvr>
                                      <p:to>
                                        <p:strVal val="visible"/>
                                      </p:to>
                                    </p:set>
                                    <p:animEffect transition="in" filter="fade">
                                      <p:cBhvr>
                                        <p:cTn id="17" dur="1000"/>
                                        <p:tgtEl>
                                          <p:spTgt spid="16387">
                                            <p:txEl>
                                              <p:pRg st="0" end="0"/>
                                            </p:txEl>
                                          </p:spTgt>
                                        </p:tgtEl>
                                      </p:cBhvr>
                                    </p:animEffect>
                                    <p:anim calcmode="lin" valueType="num">
                                      <p:cBhvr>
                                        <p:cTn id="18" dur="10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638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6387">
                                            <p:txEl>
                                              <p:pRg st="1" end="1"/>
                                            </p:txEl>
                                          </p:spTgt>
                                        </p:tgtEl>
                                        <p:attrNameLst>
                                          <p:attrName>style.visibility</p:attrName>
                                        </p:attrNameLst>
                                      </p:cBhvr>
                                      <p:to>
                                        <p:strVal val="visible"/>
                                      </p:to>
                                    </p:set>
                                    <p:animEffect transition="in" filter="fade">
                                      <p:cBhvr>
                                        <p:cTn id="24" dur="1000"/>
                                        <p:tgtEl>
                                          <p:spTgt spid="16387">
                                            <p:txEl>
                                              <p:pRg st="1" end="1"/>
                                            </p:txEl>
                                          </p:spTgt>
                                        </p:tgtEl>
                                      </p:cBhvr>
                                    </p:animEffect>
                                    <p:anim calcmode="lin" valueType="num">
                                      <p:cBhvr>
                                        <p:cTn id="25" dur="1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1638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16387">
                                            <p:txEl>
                                              <p:pRg st="2" end="2"/>
                                            </p:txEl>
                                          </p:spTgt>
                                        </p:tgtEl>
                                        <p:attrNameLst>
                                          <p:attrName>style.visibility</p:attrName>
                                        </p:attrNameLst>
                                      </p:cBhvr>
                                      <p:to>
                                        <p:strVal val="visible"/>
                                      </p:to>
                                    </p:set>
                                    <p:animEffect transition="in" filter="fade">
                                      <p:cBhvr>
                                        <p:cTn id="31" dur="1000"/>
                                        <p:tgtEl>
                                          <p:spTgt spid="16387">
                                            <p:txEl>
                                              <p:pRg st="2" end="2"/>
                                            </p:txEl>
                                          </p:spTgt>
                                        </p:tgtEl>
                                      </p:cBhvr>
                                    </p:animEffect>
                                    <p:anim calcmode="lin" valueType="num">
                                      <p:cBhvr>
                                        <p:cTn id="32"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1638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16387">
                                            <p:txEl>
                                              <p:pRg st="3" end="3"/>
                                            </p:txEl>
                                          </p:spTgt>
                                        </p:tgtEl>
                                        <p:attrNameLst>
                                          <p:attrName>style.visibility</p:attrName>
                                        </p:attrNameLst>
                                      </p:cBhvr>
                                      <p:to>
                                        <p:strVal val="visible"/>
                                      </p:to>
                                    </p:set>
                                    <p:animEffect transition="in" filter="fade">
                                      <p:cBhvr>
                                        <p:cTn id="38" dur="1000"/>
                                        <p:tgtEl>
                                          <p:spTgt spid="16387">
                                            <p:txEl>
                                              <p:pRg st="3" end="3"/>
                                            </p:txEl>
                                          </p:spTgt>
                                        </p:tgtEl>
                                      </p:cBhvr>
                                    </p:animEffect>
                                    <p:anim calcmode="lin" valueType="num">
                                      <p:cBhvr>
                                        <p:cTn id="39" dur="10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1638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7362" name="عنوان 1"/>
          <p:cNvSpPr>
            <a:spLocks noGrp="1"/>
          </p:cNvSpPr>
          <p:nvPr>
            <p:ph type="title" idx="4294967295"/>
          </p:nvPr>
        </p:nvSpPr>
        <p:spPr>
          <a:xfrm>
            <a:off x="0" y="274638"/>
            <a:ext cx="8229600" cy="487362"/>
          </a:xfrm>
        </p:spPr>
        <p:txBody>
          <a:bodyPr>
            <a:normAutofit fontScale="90000"/>
          </a:bodyPr>
          <a:lstStyle/>
          <a:p>
            <a:pPr rtl="1">
              <a:defRPr/>
            </a:pPr>
            <a:r>
              <a:rPr lang="ar-SA" sz="3600" b="1" dirty="0" smtClean="0">
                <a:solidFill>
                  <a:srgbClr val="FF0000"/>
                </a:solidFill>
              </a:rPr>
              <a:t>اختبار الفرضيات</a:t>
            </a:r>
            <a:endParaRPr lang="ar-SA" sz="3600" dirty="0" smtClean="0"/>
          </a:p>
        </p:txBody>
      </p:sp>
      <p:sp>
        <p:nvSpPr>
          <p:cNvPr id="17411" name="عنصر نائب للمحتوى 2"/>
          <p:cNvSpPr>
            <a:spLocks noGrp="1"/>
          </p:cNvSpPr>
          <p:nvPr>
            <p:ph idx="4294967295"/>
          </p:nvPr>
        </p:nvSpPr>
        <p:spPr>
          <a:xfrm>
            <a:off x="609600" y="914400"/>
            <a:ext cx="8229600" cy="5157787"/>
          </a:xfrm>
        </p:spPr>
        <p:txBody>
          <a:bodyPr>
            <a:noAutofit/>
          </a:bodyPr>
          <a:lstStyle/>
          <a:p>
            <a:pPr algn="just" rtl="1"/>
            <a:r>
              <a:rPr lang="ar-SA" sz="3000" dirty="0" smtClean="0"/>
              <a:t>يهدف اختبار الفرضية إحصائيا إلى اتخاذ قرار حول ما إذا كانت الفرضية الصفرية </a:t>
            </a:r>
            <a:r>
              <a:rPr lang="en-US" sz="3000" dirty="0" smtClean="0"/>
              <a:t>Null Hypothesis</a:t>
            </a:r>
            <a:r>
              <a:rPr lang="ar-SA" sz="3000" dirty="0" smtClean="0"/>
              <a:t> مقبولة أم مرفوضة ويتم ذلك باستخدام دالة اختبار إحصائية مناسبة. </a:t>
            </a:r>
          </a:p>
          <a:p>
            <a:pPr algn="just" rtl="1"/>
            <a:r>
              <a:rPr lang="ar-SA" sz="3000" dirty="0" smtClean="0"/>
              <a:t>يوجد نوعان من الفرضيات يستخدمان في اختبار الفرضيات وهما </a:t>
            </a:r>
            <a:r>
              <a:rPr lang="ar-SA" sz="3000" b="1" dirty="0" smtClean="0"/>
              <a:t>الفرضية الصفرية أو العدمية </a:t>
            </a:r>
            <a:r>
              <a:rPr lang="ar-SA" sz="3000" dirty="0" smtClean="0"/>
              <a:t>ويرمز لها:</a:t>
            </a:r>
            <a:r>
              <a:rPr lang="en-US" sz="4800" b="1" dirty="0" smtClean="0">
                <a:solidFill>
                  <a:srgbClr val="FF0000"/>
                </a:solidFill>
              </a:rPr>
              <a:t>H</a:t>
            </a:r>
            <a:r>
              <a:rPr lang="en-US" sz="3000" b="1" dirty="0" smtClean="0">
                <a:solidFill>
                  <a:srgbClr val="FF0000"/>
                </a:solidFill>
              </a:rPr>
              <a:t>0</a:t>
            </a:r>
            <a:endParaRPr lang="ar-SA" sz="3000" dirty="0" smtClean="0"/>
          </a:p>
          <a:p>
            <a:pPr algn="just" rtl="1">
              <a:buFont typeface="Arial" charset="0"/>
              <a:buNone/>
            </a:pPr>
            <a:r>
              <a:rPr lang="ar-SA" sz="3000" b="1" dirty="0" smtClean="0"/>
              <a:t>والفرضية البديلة </a:t>
            </a:r>
            <a:r>
              <a:rPr lang="ar-SA" sz="3000" dirty="0" smtClean="0"/>
              <a:t>ويرمز لها:</a:t>
            </a:r>
            <a:r>
              <a:rPr lang="fr-FR" sz="3000" dirty="0" smtClean="0"/>
              <a:t> </a:t>
            </a:r>
            <a:r>
              <a:rPr lang="en-US" sz="4400" b="1" dirty="0" smtClean="0">
                <a:solidFill>
                  <a:srgbClr val="FF0000"/>
                </a:solidFill>
              </a:rPr>
              <a:t>H</a:t>
            </a:r>
            <a:r>
              <a:rPr lang="en-US" sz="3000" b="1" dirty="0" smtClean="0">
                <a:solidFill>
                  <a:srgbClr val="FF0000"/>
                </a:solidFill>
              </a:rPr>
              <a:t>1</a:t>
            </a:r>
            <a:endParaRPr lang="ar-SA" sz="3000" dirty="0" smtClean="0"/>
          </a:p>
        </p:txBody>
      </p:sp>
      <p:sp>
        <p:nvSpPr>
          <p:cNvPr id="4" name="عنصر نائب لرقم الشريحة 3"/>
          <p:cNvSpPr txBox="1">
            <a:spLocks noGrp="1"/>
          </p:cNvSpPr>
          <p:nvPr/>
        </p:nvSpPr>
        <p:spPr>
          <a:xfrm>
            <a:off x="457200" y="6356350"/>
            <a:ext cx="2133600" cy="365125"/>
          </a:xfrm>
          <a:prstGeom prst="rect">
            <a:avLst/>
          </a:prstGeom>
          <a:noFill/>
        </p:spPr>
        <p:txBody>
          <a:bodyPr rtlCol="1" anchor="ctr"/>
          <a:lstStyle/>
          <a:p>
            <a:pPr fontAlgn="auto">
              <a:spcBef>
                <a:spcPts val="0"/>
              </a:spcBef>
              <a:spcAft>
                <a:spcPts val="0"/>
              </a:spcAft>
              <a:defRPr/>
            </a:pPr>
            <a:fld id="{A92C29CC-A454-40A6-B50E-50E0703BEA02}" type="slidenum">
              <a:rPr lang="ar-SA" sz="1200">
                <a:solidFill>
                  <a:schemeClr val="tx1">
                    <a:tint val="75000"/>
                  </a:schemeClr>
                </a:solidFill>
                <a:latin typeface="+mn-lt"/>
                <a:cs typeface="+mn-cs"/>
              </a:rPr>
              <a:pPr fontAlgn="auto">
                <a:spcBef>
                  <a:spcPts val="0"/>
                </a:spcBef>
                <a:spcAft>
                  <a:spcPts val="0"/>
                </a:spcAft>
                <a:defRPr/>
              </a:pPr>
              <a:t>15</a:t>
            </a:fld>
            <a:endParaRPr lang="ar-SA" sz="1200">
              <a:solidFill>
                <a:schemeClr val="tx1">
                  <a:tint val="75000"/>
                </a:schemeClr>
              </a:solidFill>
              <a:latin typeface="+mn-lt"/>
              <a:cs typeface="+mn-cs"/>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527362"/>
                                        </p:tgtEl>
                                        <p:attrNameLst>
                                          <p:attrName>style.visibility</p:attrName>
                                        </p:attrNameLst>
                                      </p:cBhvr>
                                      <p:to>
                                        <p:strVal val="visible"/>
                                      </p:to>
                                    </p:set>
                                    <p:animEffect transition="in" filter="fade">
                                      <p:cBhvr>
                                        <p:cTn id="7" dur="800" decel="100000"/>
                                        <p:tgtEl>
                                          <p:spTgt spid="527362"/>
                                        </p:tgtEl>
                                      </p:cBhvr>
                                    </p:animEffect>
                                    <p:anim calcmode="lin" valueType="num">
                                      <p:cBhvr>
                                        <p:cTn id="8" dur="800" decel="100000" fill="hold"/>
                                        <p:tgtEl>
                                          <p:spTgt spid="527362"/>
                                        </p:tgtEl>
                                        <p:attrNameLst>
                                          <p:attrName>style.rotation</p:attrName>
                                        </p:attrNameLst>
                                      </p:cBhvr>
                                      <p:tavLst>
                                        <p:tav tm="0">
                                          <p:val>
                                            <p:fltVal val="-90"/>
                                          </p:val>
                                        </p:tav>
                                        <p:tav tm="100000">
                                          <p:val>
                                            <p:fltVal val="0"/>
                                          </p:val>
                                        </p:tav>
                                      </p:tavLst>
                                    </p:anim>
                                    <p:anim calcmode="lin" valueType="num">
                                      <p:cBhvr>
                                        <p:cTn id="9" dur="800" decel="100000" fill="hold"/>
                                        <p:tgtEl>
                                          <p:spTgt spid="527362"/>
                                        </p:tgtEl>
                                        <p:attrNameLst>
                                          <p:attrName>ppt_x</p:attrName>
                                        </p:attrNameLst>
                                      </p:cBhvr>
                                      <p:tavLst>
                                        <p:tav tm="0">
                                          <p:val>
                                            <p:strVal val="#ppt_x+0.4"/>
                                          </p:val>
                                        </p:tav>
                                        <p:tav tm="100000">
                                          <p:val>
                                            <p:strVal val="#ppt_x-0.05"/>
                                          </p:val>
                                        </p:tav>
                                      </p:tavLst>
                                    </p:anim>
                                    <p:anim calcmode="lin" valueType="num">
                                      <p:cBhvr>
                                        <p:cTn id="10" dur="800" decel="100000" fill="hold"/>
                                        <p:tgtEl>
                                          <p:spTgt spid="52736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2736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2736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7411">
                                            <p:txEl>
                                              <p:pRg st="0" end="0"/>
                                            </p:txEl>
                                          </p:spTgt>
                                        </p:tgtEl>
                                        <p:attrNameLst>
                                          <p:attrName>style.visibility</p:attrName>
                                        </p:attrNameLst>
                                      </p:cBhvr>
                                      <p:to>
                                        <p:strVal val="visible"/>
                                      </p:to>
                                    </p:set>
                                    <p:animEffect transition="in" filter="fade">
                                      <p:cBhvr>
                                        <p:cTn id="17" dur="1000"/>
                                        <p:tgtEl>
                                          <p:spTgt spid="17411">
                                            <p:txEl>
                                              <p:pRg st="0" end="0"/>
                                            </p:txEl>
                                          </p:spTgt>
                                        </p:tgtEl>
                                      </p:cBhvr>
                                    </p:animEffect>
                                    <p:anim calcmode="lin" valueType="num">
                                      <p:cBhvr>
                                        <p:cTn id="18" dur="10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74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7411">
                                            <p:txEl>
                                              <p:pRg st="1" end="1"/>
                                            </p:txEl>
                                          </p:spTgt>
                                        </p:tgtEl>
                                        <p:attrNameLst>
                                          <p:attrName>style.visibility</p:attrName>
                                        </p:attrNameLst>
                                      </p:cBhvr>
                                      <p:to>
                                        <p:strVal val="visible"/>
                                      </p:to>
                                    </p:set>
                                    <p:animEffect transition="in" filter="fade">
                                      <p:cBhvr>
                                        <p:cTn id="24" dur="1000"/>
                                        <p:tgtEl>
                                          <p:spTgt spid="17411">
                                            <p:txEl>
                                              <p:pRg st="1" end="1"/>
                                            </p:txEl>
                                          </p:spTgt>
                                        </p:tgtEl>
                                      </p:cBhvr>
                                    </p:animEffect>
                                    <p:anim calcmode="lin" valueType="num">
                                      <p:cBhvr>
                                        <p:cTn id="25" dur="10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174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17411">
                                            <p:txEl>
                                              <p:pRg st="2" end="2"/>
                                            </p:txEl>
                                          </p:spTgt>
                                        </p:tgtEl>
                                        <p:attrNameLst>
                                          <p:attrName>style.visibility</p:attrName>
                                        </p:attrNameLst>
                                      </p:cBhvr>
                                      <p:to>
                                        <p:strVal val="visible"/>
                                      </p:to>
                                    </p:set>
                                    <p:animEffect transition="in" filter="fade">
                                      <p:cBhvr>
                                        <p:cTn id="31" dur="1000"/>
                                        <p:tgtEl>
                                          <p:spTgt spid="17411">
                                            <p:txEl>
                                              <p:pRg st="2" end="2"/>
                                            </p:txEl>
                                          </p:spTgt>
                                        </p:tgtEl>
                                      </p:cBhvr>
                                    </p:animEffect>
                                    <p:anim calcmode="lin" valueType="num">
                                      <p:cBhvr>
                                        <p:cTn id="32" dur="10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1741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7362" grpId="0"/>
      <p:bldP spid="1741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F:\الجامعة\مقررات الجامعة\ماستر\الاحصاء التطبيقي للعلوم الاجتماعية(ماستر2)\فرضيات البحث واختبارها\78156051_1410928832395424_5980706697998499840_o.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F:\الجامعة\مقررات الجامعة\ماستر\الاحصاء التطبيقي للعلوم الاجتماعية(ماستر2)\فرضيات البحث واختبارها\76965273_1410928695728771_8770900122734166016_o.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F:\الجامعة\مقررات الجامعة\ماستر\الاحصاء التطبيقي للعلوم الاجتماعية(ماستر2)\فرضيات البحث واختبارها\77172673_1410929015728739_1146796125328506880_o.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عنصر نائب للمحتوى 2"/>
          <p:cNvSpPr>
            <a:spLocks noGrp="1"/>
          </p:cNvSpPr>
          <p:nvPr>
            <p:ph idx="4294967295"/>
          </p:nvPr>
        </p:nvSpPr>
        <p:spPr>
          <a:xfrm>
            <a:off x="0" y="304800"/>
            <a:ext cx="8915400" cy="6400800"/>
          </a:xfrm>
        </p:spPr>
        <p:txBody>
          <a:bodyPr rtlCol="1">
            <a:noAutofit/>
          </a:bodyPr>
          <a:lstStyle/>
          <a:p>
            <a:pPr algn="ctr" eaLnBrk="1" fontAlgn="auto" hangingPunct="1">
              <a:spcAft>
                <a:spcPts val="0"/>
              </a:spcAft>
              <a:buFont typeface="Arial" pitchFamily="34" charset="0"/>
              <a:buNone/>
              <a:defRPr/>
            </a:pPr>
            <a:r>
              <a:rPr lang="ar-SA" sz="3000" b="1" dirty="0" smtClean="0">
                <a:solidFill>
                  <a:srgbClr val="FF0000"/>
                </a:solidFill>
              </a:rPr>
              <a:t>خطوات اختبار الفرضيات:</a:t>
            </a:r>
            <a:endParaRPr lang="ar-SA" sz="3000" dirty="0"/>
          </a:p>
          <a:p>
            <a:pPr algn="r" rtl="1" eaLnBrk="1" fontAlgn="auto" hangingPunct="1">
              <a:spcAft>
                <a:spcPts val="0"/>
              </a:spcAft>
              <a:buFont typeface="Arial" pitchFamily="34" charset="0"/>
              <a:buNone/>
              <a:defRPr/>
            </a:pPr>
            <a:endParaRPr lang="ar-DZ" sz="3000" dirty="0" smtClean="0"/>
          </a:p>
          <a:p>
            <a:pPr algn="r" rtl="1" eaLnBrk="1" fontAlgn="auto" hangingPunct="1">
              <a:spcAft>
                <a:spcPts val="0"/>
              </a:spcAft>
              <a:buFont typeface="Arial" pitchFamily="34" charset="0"/>
              <a:buNone/>
              <a:defRPr/>
            </a:pPr>
            <a:r>
              <a:rPr lang="ar-SA" sz="3000" dirty="0" smtClean="0"/>
              <a:t>يتم اختبار الفرضية الصفرية بإتباع عدة خطوات كما يلي:</a:t>
            </a:r>
          </a:p>
          <a:p>
            <a:pPr algn="r" rtl="1" eaLnBrk="1" fontAlgn="auto" hangingPunct="1">
              <a:spcAft>
                <a:spcPts val="0"/>
              </a:spcAft>
              <a:buFont typeface="Arial" pitchFamily="34" charset="0"/>
              <a:buNone/>
              <a:defRPr/>
            </a:pPr>
            <a:r>
              <a:rPr lang="ar-SA" sz="3000" b="1" dirty="0" smtClean="0"/>
              <a:t>1- تحديد الفرضية الصفرية والبديلة.</a:t>
            </a:r>
          </a:p>
          <a:p>
            <a:pPr algn="r" rtl="1" eaLnBrk="1" fontAlgn="auto" hangingPunct="1">
              <a:spcAft>
                <a:spcPts val="0"/>
              </a:spcAft>
              <a:buFont typeface="Arial" pitchFamily="34" charset="0"/>
              <a:buNone/>
              <a:defRPr/>
            </a:pPr>
            <a:r>
              <a:rPr lang="ar-SA" sz="3000" dirty="0" smtClean="0"/>
              <a:t>2- </a:t>
            </a:r>
            <a:r>
              <a:rPr lang="ar-SA" sz="3000" b="1" dirty="0" smtClean="0"/>
              <a:t>اختيار الاختبار الإحصائي الملائم :</a:t>
            </a:r>
            <a:r>
              <a:rPr lang="ar-SA" sz="3000" dirty="0" smtClean="0"/>
              <a:t> ويوجد العديد من الاختبارات الإحصائية ولكن اختيار الاختبار المناسب يتم بناء على عدة معايير بحسب طبيعة البحث من هذه المعايير مثلاً:</a:t>
            </a:r>
          </a:p>
          <a:p>
            <a:pPr marL="1308100" indent="-287338" algn="r" rtl="1" eaLnBrk="1" fontAlgn="auto" hangingPunct="1">
              <a:spcAft>
                <a:spcPts val="0"/>
              </a:spcAft>
              <a:defRPr/>
            </a:pPr>
            <a:r>
              <a:rPr lang="ar-SA" sz="3000" dirty="0" smtClean="0"/>
              <a:t>طبيعة سحب العينة (عشوائي أو غير عشوائي)</a:t>
            </a:r>
          </a:p>
          <a:p>
            <a:pPr marL="1308100" indent="-287338" algn="r" rtl="1" eaLnBrk="1" fontAlgn="auto" hangingPunct="1">
              <a:spcAft>
                <a:spcPts val="0"/>
              </a:spcAft>
              <a:defRPr/>
            </a:pPr>
            <a:r>
              <a:rPr lang="ar-SA" sz="3000" dirty="0" smtClean="0"/>
              <a:t>طبيعة المجتمع (يتبع التوزيع الطبيعي أو لا)</a:t>
            </a:r>
          </a:p>
          <a:p>
            <a:pPr marL="1308100" indent="-287338" algn="r" rtl="1" eaLnBrk="1" fontAlgn="auto" hangingPunct="1">
              <a:spcAft>
                <a:spcPts val="0"/>
              </a:spcAft>
              <a:defRPr/>
            </a:pPr>
            <a:r>
              <a:rPr lang="ar-SA" sz="3000" dirty="0" smtClean="0"/>
              <a:t>نوع القياس (اسمي، رتبي، فتري، نسبي)</a:t>
            </a:r>
          </a:p>
          <a:p>
            <a:pPr algn="r" rtl="1" eaLnBrk="1" fontAlgn="auto" hangingPunct="1">
              <a:spcAft>
                <a:spcPts val="0"/>
              </a:spcAft>
              <a:buFont typeface="Arial" pitchFamily="34" charset="0"/>
              <a:buNone/>
              <a:defRPr/>
            </a:pPr>
            <a:r>
              <a:rPr lang="ar-SA" sz="3000" b="1" dirty="0" smtClean="0"/>
              <a:t>3- تحديد مستوى الدلالة الإحصائية المناسب بحسب مدى المخاطرة النسبية للخطأين (الأول والثاني) بالنسبة للباحث.</a:t>
            </a:r>
          </a:p>
          <a:p>
            <a:pPr eaLnBrk="1" fontAlgn="auto" hangingPunct="1">
              <a:spcAft>
                <a:spcPts val="0"/>
              </a:spcAft>
              <a:defRPr/>
            </a:pPr>
            <a:endParaRPr lang="ar-SA" sz="3000" b="1" dirty="0" smtClean="0"/>
          </a:p>
        </p:txBody>
      </p:sp>
      <p:sp>
        <p:nvSpPr>
          <p:cNvPr id="4" name="عنصر نائب لرقم الشريحة 3"/>
          <p:cNvSpPr txBox="1">
            <a:spLocks noGrp="1"/>
          </p:cNvSpPr>
          <p:nvPr/>
        </p:nvSpPr>
        <p:spPr>
          <a:xfrm>
            <a:off x="457200" y="6356350"/>
            <a:ext cx="2133600" cy="365125"/>
          </a:xfrm>
          <a:prstGeom prst="rect">
            <a:avLst/>
          </a:prstGeom>
          <a:noFill/>
        </p:spPr>
        <p:txBody>
          <a:bodyPr rtlCol="1" anchor="ctr"/>
          <a:lstStyle/>
          <a:p>
            <a:pPr fontAlgn="auto">
              <a:spcBef>
                <a:spcPts val="0"/>
              </a:spcBef>
              <a:spcAft>
                <a:spcPts val="0"/>
              </a:spcAft>
              <a:defRPr/>
            </a:pPr>
            <a:fld id="{648597A6-05BC-4A91-8BB0-0236766BD7C1}" type="slidenum">
              <a:rPr lang="ar-SA" sz="1200">
                <a:solidFill>
                  <a:schemeClr val="tx1">
                    <a:tint val="75000"/>
                  </a:schemeClr>
                </a:solidFill>
                <a:latin typeface="+mn-lt"/>
                <a:cs typeface="+mn-cs"/>
              </a:rPr>
              <a:pPr fontAlgn="auto">
                <a:spcBef>
                  <a:spcPts val="0"/>
                </a:spcBef>
                <a:spcAft>
                  <a:spcPts val="0"/>
                </a:spcAft>
                <a:defRPr/>
              </a:pPr>
              <a:t>19</a:t>
            </a:fld>
            <a:endParaRPr lang="ar-SA" sz="1200">
              <a:solidFill>
                <a:schemeClr val="tx1">
                  <a:tint val="75000"/>
                </a:schemeClr>
              </a:solidFill>
              <a:latin typeface="+mn-lt"/>
              <a:cs typeface="+mn-cs"/>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1"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1"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1"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1"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1"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1"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1"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3">
                                            <p:txEl>
                                              <p:pRg st="0" end="0"/>
                                            </p:txEl>
                                          </p:spTgt>
                                        </p:tgtEl>
                                        <p:attrNameLst>
                                          <p:attrName>style.visibility</p:attrName>
                                        </p:attrNameLst>
                                      </p:cBhvr>
                                      <p:to>
                                        <p:strVal val="visible"/>
                                      </p:to>
                                    </p:set>
                                    <p:anim calcmode="lin" valueType="num">
                                      <p:cBhvr additive="base">
                                        <p:cTn id="6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3">
                                            <p:txEl>
                                              <p:pRg st="2" end="2"/>
                                            </p:txEl>
                                          </p:spTgt>
                                        </p:tgtEl>
                                        <p:attrNameLst>
                                          <p:attrName>style.visibility</p:attrName>
                                        </p:attrNameLst>
                                      </p:cBhvr>
                                      <p:to>
                                        <p:strVal val="visible"/>
                                      </p:to>
                                    </p:set>
                                    <p:anim calcmode="lin" valueType="num">
                                      <p:cBhvr additive="base">
                                        <p:cTn id="6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3">
                                            <p:txEl>
                                              <p:pRg st="3" end="3"/>
                                            </p:txEl>
                                          </p:spTgt>
                                        </p:tgtEl>
                                        <p:attrNameLst>
                                          <p:attrName>style.visibility</p:attrName>
                                        </p:attrNameLst>
                                      </p:cBhvr>
                                      <p:to>
                                        <p:strVal val="visible"/>
                                      </p:to>
                                    </p:set>
                                    <p:anim calcmode="lin" valueType="num">
                                      <p:cBhvr additive="base">
                                        <p:cTn id="7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3">
                                            <p:txEl>
                                              <p:pRg st="4" end="4"/>
                                            </p:txEl>
                                          </p:spTgt>
                                        </p:tgtEl>
                                        <p:attrNameLst>
                                          <p:attrName>style.visibility</p:attrName>
                                        </p:attrNameLst>
                                      </p:cBhvr>
                                      <p:to>
                                        <p:strVal val="visible"/>
                                      </p:to>
                                    </p:set>
                                    <p:anim calcmode="lin" valueType="num">
                                      <p:cBhvr additive="base">
                                        <p:cTn id="8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 calcmode="lin" valueType="num">
                                      <p:cBhvr additive="base">
                                        <p:cTn id="8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3">
                                            <p:txEl>
                                              <p:pRg st="6" end="6"/>
                                            </p:txEl>
                                          </p:spTgt>
                                        </p:tgtEl>
                                        <p:attrNameLst>
                                          <p:attrName>style.visibility</p:attrName>
                                        </p:attrNameLst>
                                      </p:cBhvr>
                                      <p:to>
                                        <p:strVal val="visible"/>
                                      </p:to>
                                    </p:set>
                                    <p:anim calcmode="lin" valueType="num">
                                      <p:cBhvr additive="base">
                                        <p:cTn id="9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3">
                                            <p:txEl>
                                              <p:pRg st="7" end="7"/>
                                            </p:txEl>
                                          </p:spTgt>
                                        </p:tgtEl>
                                        <p:attrNameLst>
                                          <p:attrName>style.visibility</p:attrName>
                                        </p:attrNameLst>
                                      </p:cBhvr>
                                      <p:to>
                                        <p:strVal val="visible"/>
                                      </p:to>
                                    </p:set>
                                    <p:anim calcmode="lin" valueType="num">
                                      <p:cBhvr additive="base">
                                        <p:cTn id="9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0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grpId="0" nodeType="clickEffect">
                                  <p:stCondLst>
                                    <p:cond delay="0"/>
                                  </p:stCondLst>
                                  <p:childTnLst>
                                    <p:set>
                                      <p:cBhvr>
                                        <p:cTn id="104" dur="1" fill="hold">
                                          <p:stCondLst>
                                            <p:cond delay="0"/>
                                          </p:stCondLst>
                                        </p:cTn>
                                        <p:tgtEl>
                                          <p:spTgt spid="3">
                                            <p:txEl>
                                              <p:pRg st="8" end="8"/>
                                            </p:txEl>
                                          </p:spTgt>
                                        </p:tgtEl>
                                        <p:attrNameLst>
                                          <p:attrName>style.visibility</p:attrName>
                                        </p:attrNameLst>
                                      </p:cBhvr>
                                      <p:to>
                                        <p:strVal val="visible"/>
                                      </p:to>
                                    </p:set>
                                    <p:anim calcmode="lin" valueType="num">
                                      <p:cBhvr additive="base">
                                        <p:cTn id="10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0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0" y="304800"/>
            <a:ext cx="9144000" cy="1216025"/>
          </a:xfrm>
        </p:spPr>
        <p:txBody>
          <a:bodyPr>
            <a:normAutofit fontScale="90000"/>
          </a:bodyPr>
          <a:lstStyle/>
          <a:p>
            <a:r>
              <a:rPr lang="ar-DZ" b="1" dirty="0" smtClean="0"/>
              <a:t>نموذج عن دراسة أسباب </a:t>
            </a:r>
            <a:r>
              <a:rPr lang="ar-SA" b="1" dirty="0" err="1" smtClean="0">
                <a:cs typeface="Simplified Arabic" pitchFamily="18" charset="-78"/>
              </a:rPr>
              <a:t>ال</a:t>
            </a:r>
            <a:r>
              <a:rPr lang="ar-DZ" b="1" dirty="0" smtClean="0">
                <a:cs typeface="Simplified Arabic" pitchFamily="18" charset="-78"/>
              </a:rPr>
              <a:t>رغبة في </a:t>
            </a:r>
            <a:r>
              <a:rPr lang="ar-SA" b="1" dirty="0" smtClean="0">
                <a:cs typeface="Simplified Arabic" pitchFamily="18" charset="-78"/>
              </a:rPr>
              <a:t>ترك العمل</a:t>
            </a:r>
            <a:r>
              <a:rPr lang="ar-DZ" b="1" dirty="0" smtClean="0">
                <a:cs typeface="Simplified Arabic" pitchFamily="18" charset="-78"/>
              </a:rPr>
              <a:t> في إحدى المؤسسات (علاقتها ببعض المتغيرات الأخرى)</a:t>
            </a:r>
            <a:endParaRPr lang="en-US" b="1" dirty="0" smtClean="0">
              <a:cs typeface="Times New Roman" pitchFamily="18" charset="0"/>
            </a:endParaRPr>
          </a:p>
        </p:txBody>
      </p:sp>
      <p:sp>
        <p:nvSpPr>
          <p:cNvPr id="10243" name="Rectangle 3"/>
          <p:cNvSpPr>
            <a:spLocks noGrp="1" noChangeArrowheads="1"/>
          </p:cNvSpPr>
          <p:nvPr>
            <p:ph type="body" idx="4294967295"/>
          </p:nvPr>
        </p:nvSpPr>
        <p:spPr>
          <a:xfrm>
            <a:off x="0" y="1600200"/>
            <a:ext cx="8915400" cy="4724400"/>
          </a:xfrm>
        </p:spPr>
        <p:txBody>
          <a:bodyPr>
            <a:noAutofit/>
          </a:bodyPr>
          <a:lstStyle/>
          <a:p>
            <a:pPr lvl="1" algn="ctr" rtl="1">
              <a:buFont typeface="Arial" charset="0"/>
              <a:buNone/>
            </a:pPr>
            <a:r>
              <a:rPr lang="ar-SA" sz="3600" b="1" dirty="0" smtClean="0">
                <a:solidFill>
                  <a:srgbClr val="FF0000"/>
                </a:solidFill>
              </a:rPr>
              <a:t>خصائص </a:t>
            </a:r>
            <a:r>
              <a:rPr lang="ar-SA" sz="3600" b="1" dirty="0" err="1" smtClean="0">
                <a:solidFill>
                  <a:srgbClr val="FF0000"/>
                </a:solidFill>
              </a:rPr>
              <a:t>ال</a:t>
            </a:r>
            <a:r>
              <a:rPr lang="ar-DZ" sz="3600" b="1" dirty="0" smtClean="0">
                <a:solidFill>
                  <a:srgbClr val="FF0000"/>
                </a:solidFill>
              </a:rPr>
              <a:t>مؤسسة</a:t>
            </a:r>
            <a:r>
              <a:rPr lang="ar-SA" sz="3600" b="1" dirty="0" smtClean="0">
                <a:solidFill>
                  <a:srgbClr val="FF0000"/>
                </a:solidFill>
              </a:rPr>
              <a:t>:</a:t>
            </a:r>
            <a:endParaRPr lang="ar-SA" sz="3600" b="1" dirty="0" smtClean="0">
              <a:solidFill>
                <a:srgbClr val="FF0000"/>
              </a:solidFill>
            </a:endParaRPr>
          </a:p>
          <a:p>
            <a:pPr lvl="1" algn="r" rtl="1"/>
            <a:r>
              <a:rPr lang="ar-DZ" sz="3600" dirty="0" smtClean="0"/>
              <a:t>مؤسس</a:t>
            </a:r>
            <a:r>
              <a:rPr lang="ar-SA" sz="3600" dirty="0" smtClean="0"/>
              <a:t>ة </a:t>
            </a:r>
            <a:r>
              <a:rPr lang="ar-SA" sz="3600" dirty="0" smtClean="0"/>
              <a:t>متوسطة الحجم</a:t>
            </a:r>
          </a:p>
          <a:p>
            <a:pPr lvl="1" algn="r" rtl="1"/>
            <a:r>
              <a:rPr lang="ar-SA" sz="3600" dirty="0" smtClean="0"/>
              <a:t>تصنع وتبيع المعدات الصحية </a:t>
            </a:r>
          </a:p>
          <a:p>
            <a:pPr lvl="1" algn="r" rtl="1"/>
            <a:r>
              <a:rPr lang="ar-SA" sz="3600" dirty="0" smtClean="0"/>
              <a:t>يعمل في الشركة 360 عاملاً في 3 </a:t>
            </a:r>
            <a:r>
              <a:rPr lang="ar-SA" sz="3600" dirty="0" smtClean="0"/>
              <a:t>ورديات</a:t>
            </a:r>
            <a:r>
              <a:rPr lang="ar-DZ" sz="3600" dirty="0" smtClean="0"/>
              <a:t> متتالية</a:t>
            </a:r>
            <a:endParaRPr lang="ar-SA" sz="3600" dirty="0" smtClean="0"/>
          </a:p>
          <a:p>
            <a:pPr lvl="1" algn="r" rtl="1"/>
            <a:r>
              <a:rPr lang="ar-SA" sz="3600" dirty="0" smtClean="0"/>
              <a:t>يعتبر أداء الشركة جيداً</a:t>
            </a:r>
          </a:p>
          <a:p>
            <a:pPr lvl="1" algn="r" rtl="1"/>
            <a:r>
              <a:rPr lang="ar-SA" sz="3600" dirty="0" smtClean="0"/>
              <a:t>يمكن أن يتحسن أداء الشركة لو تخلصت الشركة من </a:t>
            </a:r>
            <a:r>
              <a:rPr lang="ar-SA" sz="3600" dirty="0" smtClean="0"/>
              <a:t>المشاكل التي تؤدي إلى ارتفاع معدل </a:t>
            </a:r>
            <a:r>
              <a:rPr lang="ar-SA" sz="3600" dirty="0" err="1" smtClean="0"/>
              <a:t>ال</a:t>
            </a:r>
            <a:r>
              <a:rPr lang="ar-DZ" sz="3600" dirty="0" smtClean="0"/>
              <a:t>رغبة في </a:t>
            </a:r>
            <a:r>
              <a:rPr lang="ar-SA" sz="3600" dirty="0" smtClean="0"/>
              <a:t>ترك العمل</a:t>
            </a:r>
            <a:r>
              <a:rPr lang="ar-DZ" sz="3600" dirty="0" smtClean="0"/>
              <a:t> لدى</a:t>
            </a:r>
            <a:r>
              <a:rPr lang="ar-SA" sz="3600" dirty="0" smtClean="0"/>
              <a:t> العمال . </a:t>
            </a:r>
            <a:endParaRPr lang="en-US" sz="36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800" decel="100000"/>
                                        <p:tgtEl>
                                          <p:spTgt spid="10242"/>
                                        </p:tgtEl>
                                      </p:cBhvr>
                                    </p:animEffect>
                                    <p:anim calcmode="lin" valueType="num">
                                      <p:cBhvr>
                                        <p:cTn id="8" dur="800" decel="100000" fill="hold"/>
                                        <p:tgtEl>
                                          <p:spTgt spid="10242"/>
                                        </p:tgtEl>
                                        <p:attrNameLst>
                                          <p:attrName>style.rotation</p:attrName>
                                        </p:attrNameLst>
                                      </p:cBhvr>
                                      <p:tavLst>
                                        <p:tav tm="0">
                                          <p:val>
                                            <p:fltVal val="-90"/>
                                          </p:val>
                                        </p:tav>
                                        <p:tav tm="100000">
                                          <p:val>
                                            <p:fltVal val="0"/>
                                          </p:val>
                                        </p:tav>
                                      </p:tavLst>
                                    </p:anim>
                                    <p:anim calcmode="lin" valueType="num">
                                      <p:cBhvr>
                                        <p:cTn id="9" dur="800" decel="100000" fill="hold"/>
                                        <p:tgtEl>
                                          <p:spTgt spid="10242"/>
                                        </p:tgtEl>
                                        <p:attrNameLst>
                                          <p:attrName>ppt_x</p:attrName>
                                        </p:attrNameLst>
                                      </p:cBhvr>
                                      <p:tavLst>
                                        <p:tav tm="0">
                                          <p:val>
                                            <p:strVal val="#ppt_x+0.4"/>
                                          </p:val>
                                        </p:tav>
                                        <p:tav tm="100000">
                                          <p:val>
                                            <p:strVal val="#ppt_x-0.05"/>
                                          </p:val>
                                        </p:tav>
                                      </p:tavLst>
                                    </p:anim>
                                    <p:anim calcmode="lin" valueType="num">
                                      <p:cBhvr>
                                        <p:cTn id="10" dur="800" decel="100000" fill="hold"/>
                                        <p:tgtEl>
                                          <p:spTgt spid="102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4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0243">
                                            <p:txEl>
                                              <p:pRg st="0" end="0"/>
                                            </p:txEl>
                                          </p:spTgt>
                                        </p:tgtEl>
                                        <p:attrNameLst>
                                          <p:attrName>style.visibility</p:attrName>
                                        </p:attrNameLst>
                                      </p:cBhvr>
                                      <p:to>
                                        <p:strVal val="visible"/>
                                      </p:to>
                                    </p:set>
                                    <p:animEffect transition="in" filter="fade">
                                      <p:cBhvr>
                                        <p:cTn id="17" dur="1000"/>
                                        <p:tgtEl>
                                          <p:spTgt spid="10243">
                                            <p:txEl>
                                              <p:pRg st="0" end="0"/>
                                            </p:txEl>
                                          </p:spTgt>
                                        </p:tgtEl>
                                      </p:cBhvr>
                                    </p:animEffect>
                                    <p:anim calcmode="lin" valueType="num">
                                      <p:cBhvr>
                                        <p:cTn id="18" dur="10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024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0243">
                                            <p:txEl>
                                              <p:pRg st="1" end="1"/>
                                            </p:txEl>
                                          </p:spTgt>
                                        </p:tgtEl>
                                        <p:attrNameLst>
                                          <p:attrName>style.visibility</p:attrName>
                                        </p:attrNameLst>
                                      </p:cBhvr>
                                      <p:to>
                                        <p:strVal val="visible"/>
                                      </p:to>
                                    </p:set>
                                    <p:animEffect transition="in" filter="fade">
                                      <p:cBhvr>
                                        <p:cTn id="22" dur="1000"/>
                                        <p:tgtEl>
                                          <p:spTgt spid="10243">
                                            <p:txEl>
                                              <p:pRg st="1" end="1"/>
                                            </p:txEl>
                                          </p:spTgt>
                                        </p:tgtEl>
                                      </p:cBhvr>
                                    </p:animEffect>
                                    <p:anim calcmode="lin" valueType="num">
                                      <p:cBhvr>
                                        <p:cTn id="23" dur="10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1024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10243">
                                            <p:txEl>
                                              <p:pRg st="2" end="2"/>
                                            </p:txEl>
                                          </p:spTgt>
                                        </p:tgtEl>
                                        <p:attrNameLst>
                                          <p:attrName>style.visibility</p:attrName>
                                        </p:attrNameLst>
                                      </p:cBhvr>
                                      <p:to>
                                        <p:strVal val="visible"/>
                                      </p:to>
                                    </p:set>
                                    <p:animEffect transition="in" filter="fade">
                                      <p:cBhvr>
                                        <p:cTn id="27" dur="1000"/>
                                        <p:tgtEl>
                                          <p:spTgt spid="10243">
                                            <p:txEl>
                                              <p:pRg st="2" end="2"/>
                                            </p:txEl>
                                          </p:spTgt>
                                        </p:tgtEl>
                                      </p:cBhvr>
                                    </p:animEffect>
                                    <p:anim calcmode="lin" valueType="num">
                                      <p:cBhvr>
                                        <p:cTn id="28" dur="10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1024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10243">
                                            <p:txEl>
                                              <p:pRg st="3" end="3"/>
                                            </p:txEl>
                                          </p:spTgt>
                                        </p:tgtEl>
                                        <p:attrNameLst>
                                          <p:attrName>style.visibility</p:attrName>
                                        </p:attrNameLst>
                                      </p:cBhvr>
                                      <p:to>
                                        <p:strVal val="visible"/>
                                      </p:to>
                                    </p:set>
                                    <p:animEffect transition="in" filter="fade">
                                      <p:cBhvr>
                                        <p:cTn id="32" dur="1000"/>
                                        <p:tgtEl>
                                          <p:spTgt spid="10243">
                                            <p:txEl>
                                              <p:pRg st="3" end="3"/>
                                            </p:txEl>
                                          </p:spTgt>
                                        </p:tgtEl>
                                      </p:cBhvr>
                                    </p:animEffect>
                                    <p:anim calcmode="lin" valueType="num">
                                      <p:cBhvr>
                                        <p:cTn id="33" dur="10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1024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10243">
                                            <p:txEl>
                                              <p:pRg st="4" end="4"/>
                                            </p:txEl>
                                          </p:spTgt>
                                        </p:tgtEl>
                                        <p:attrNameLst>
                                          <p:attrName>style.visibility</p:attrName>
                                        </p:attrNameLst>
                                      </p:cBhvr>
                                      <p:to>
                                        <p:strVal val="visible"/>
                                      </p:to>
                                    </p:set>
                                    <p:animEffect transition="in" filter="fade">
                                      <p:cBhvr>
                                        <p:cTn id="37" dur="1000"/>
                                        <p:tgtEl>
                                          <p:spTgt spid="10243">
                                            <p:txEl>
                                              <p:pRg st="4" end="4"/>
                                            </p:txEl>
                                          </p:spTgt>
                                        </p:tgtEl>
                                      </p:cBhvr>
                                    </p:animEffect>
                                    <p:anim calcmode="lin" valueType="num">
                                      <p:cBhvr>
                                        <p:cTn id="38" dur="10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10243">
                                            <p:txEl>
                                              <p:pRg st="4" end="4"/>
                                            </p:txEl>
                                          </p:spTgt>
                                        </p:tgtEl>
                                        <p:attrNameLst>
                                          <p:attrName>ppt_y</p:attrName>
                                        </p:attrNameLst>
                                      </p:cBhvr>
                                      <p:tavLst>
                                        <p:tav tm="0">
                                          <p:val>
                                            <p:strVal val="#ppt_y-.1"/>
                                          </p:val>
                                        </p:tav>
                                        <p:tav tm="100000">
                                          <p:val>
                                            <p:strVal val="#ppt_y"/>
                                          </p:val>
                                        </p:tav>
                                      </p:tavLst>
                                    </p:anim>
                                  </p:childTnLst>
                                </p:cTn>
                              </p:par>
                              <p:par>
                                <p:cTn id="40" presetID="47" presetClass="entr" presetSubtype="0" fill="hold" grpId="0" nodeType="withEffect">
                                  <p:stCondLst>
                                    <p:cond delay="0"/>
                                  </p:stCondLst>
                                  <p:childTnLst>
                                    <p:set>
                                      <p:cBhvr>
                                        <p:cTn id="41" dur="1" fill="hold">
                                          <p:stCondLst>
                                            <p:cond delay="0"/>
                                          </p:stCondLst>
                                        </p:cTn>
                                        <p:tgtEl>
                                          <p:spTgt spid="10243">
                                            <p:txEl>
                                              <p:pRg st="5" end="5"/>
                                            </p:txEl>
                                          </p:spTgt>
                                        </p:tgtEl>
                                        <p:attrNameLst>
                                          <p:attrName>style.visibility</p:attrName>
                                        </p:attrNameLst>
                                      </p:cBhvr>
                                      <p:to>
                                        <p:strVal val="visible"/>
                                      </p:to>
                                    </p:set>
                                    <p:animEffect transition="in" filter="fade">
                                      <p:cBhvr>
                                        <p:cTn id="42" dur="1000"/>
                                        <p:tgtEl>
                                          <p:spTgt spid="10243">
                                            <p:txEl>
                                              <p:pRg st="5" end="5"/>
                                            </p:txEl>
                                          </p:spTgt>
                                        </p:tgtEl>
                                      </p:cBhvr>
                                    </p:animEffect>
                                    <p:anim calcmode="lin" valueType="num">
                                      <p:cBhvr>
                                        <p:cTn id="43" dur="1000" fill="hold"/>
                                        <p:tgtEl>
                                          <p:spTgt spid="1024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024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F:\الجامعة\مقررات الجامعة\ماستر\الاحصاء التطبيقي للعلوم الاجتماعية(ماستر2)\فرضيات البحث واختبارها\77306789_1410925192395788_8450330880521535488_o.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ar-SA" b="1" smtClean="0"/>
              <a:t>خطوات اختبار الفروض</a:t>
            </a:r>
            <a:endParaRPr lang="en-US" b="1" smtClean="0"/>
          </a:p>
        </p:txBody>
      </p:sp>
      <p:sp>
        <p:nvSpPr>
          <p:cNvPr id="11267" name="Rectangle 3"/>
          <p:cNvSpPr>
            <a:spLocks noGrp="1" noChangeArrowheads="1"/>
          </p:cNvSpPr>
          <p:nvPr>
            <p:ph idx="1"/>
          </p:nvPr>
        </p:nvSpPr>
        <p:spPr>
          <a:xfrm>
            <a:off x="0" y="1571625"/>
            <a:ext cx="8929688" cy="5043488"/>
          </a:xfrm>
        </p:spPr>
        <p:txBody>
          <a:bodyPr/>
          <a:lstStyle/>
          <a:p>
            <a:pPr marL="571500" indent="-571500" algn="r" rtl="1" eaLnBrk="1" hangingPunct="1">
              <a:buFont typeface="Wingdings" pitchFamily="2" charset="2"/>
              <a:buAutoNum type="arabicPeriod"/>
            </a:pPr>
            <a:r>
              <a:rPr lang="ar-SA" sz="2600" dirty="0" smtClean="0"/>
              <a:t>تكوين وصياغة الفروض: الفرض </a:t>
            </a:r>
            <a:r>
              <a:rPr lang="ar-SA" sz="2600" dirty="0" err="1" smtClean="0"/>
              <a:t>ال</a:t>
            </a:r>
            <a:r>
              <a:rPr lang="ar-DZ" sz="2600" dirty="0" smtClean="0"/>
              <a:t>صفري</a:t>
            </a:r>
            <a:r>
              <a:rPr lang="ar-SA" sz="2600" dirty="0" smtClean="0"/>
              <a:t> والفرض البديل.</a:t>
            </a:r>
          </a:p>
          <a:p>
            <a:pPr marL="571500" indent="-571500" algn="r" rtl="1" eaLnBrk="1" hangingPunct="1">
              <a:buFont typeface="Wingdings" pitchFamily="2" charset="2"/>
              <a:buNone/>
            </a:pPr>
            <a:r>
              <a:rPr lang="ar-SA" sz="2600" dirty="0" smtClean="0"/>
              <a:t>مثال على صياغة الفروض:</a:t>
            </a:r>
          </a:p>
          <a:p>
            <a:pPr marL="571500" indent="-571500" algn="r" rtl="1" eaLnBrk="1" hangingPunct="1">
              <a:buFontTx/>
              <a:buChar char="-"/>
            </a:pPr>
            <a:r>
              <a:rPr lang="ar-SA" sz="2600" b="1" dirty="0" smtClean="0"/>
              <a:t>لا يختلف العمال المستديمين عن العمال المؤقتين في درجة </a:t>
            </a:r>
            <a:r>
              <a:rPr lang="ar-DZ" sz="2600" b="1" dirty="0" smtClean="0"/>
              <a:t>الرضا الوظيفي </a:t>
            </a:r>
            <a:r>
              <a:rPr lang="ar-SA" sz="2600" b="1" dirty="0" smtClean="0"/>
              <a:t>.</a:t>
            </a:r>
            <a:endParaRPr lang="ar-SA" sz="2600" b="1" dirty="0" smtClean="0"/>
          </a:p>
          <a:p>
            <a:pPr marL="571500" indent="-571500" algn="r" rtl="1" eaLnBrk="1" hangingPunct="1">
              <a:buFontTx/>
              <a:buChar char="-"/>
            </a:pPr>
            <a:r>
              <a:rPr lang="ar-SA" sz="2600" dirty="0" smtClean="0"/>
              <a:t>لا يوجد اختلاف في مستوى الرضا بين موظفي شركة (س) وموظفي شركة (ص).</a:t>
            </a:r>
          </a:p>
          <a:p>
            <a:pPr marL="571500" indent="-571500" algn="r" rtl="1" eaLnBrk="1" hangingPunct="1">
              <a:buFontTx/>
              <a:buNone/>
            </a:pPr>
            <a:r>
              <a:rPr lang="ar-SA" sz="2600" dirty="0" smtClean="0"/>
              <a:t>2- اختيار الاختبار المناسب.</a:t>
            </a:r>
          </a:p>
          <a:p>
            <a:pPr marL="571500" indent="-571500" algn="r" rtl="1" eaLnBrk="1" hangingPunct="1">
              <a:buFontTx/>
              <a:buNone/>
            </a:pPr>
            <a:r>
              <a:rPr lang="ar-SA" sz="2600" dirty="0" smtClean="0"/>
              <a:t>3- اختيار مستوى المعنوية.</a:t>
            </a:r>
            <a:r>
              <a:rPr lang="fr-FR" sz="2600" dirty="0" smtClean="0"/>
              <a:t> </a:t>
            </a:r>
            <a:r>
              <a:rPr lang="fr-FR" sz="2600" dirty="0" err="1" smtClean="0"/>
              <a:t>sig</a:t>
            </a:r>
            <a:endParaRPr lang="ar-SA" sz="2600" dirty="0" smtClean="0"/>
          </a:p>
          <a:p>
            <a:pPr marL="571500" indent="-571500" algn="r" rtl="1" eaLnBrk="1" hangingPunct="1">
              <a:buFontTx/>
              <a:buNone/>
            </a:pPr>
            <a:r>
              <a:rPr lang="ar-SA" sz="2600" dirty="0" smtClean="0"/>
              <a:t>4-  تحليل النتائج واختبار الفروض</a:t>
            </a:r>
          </a:p>
          <a:p>
            <a:pPr marL="571500" indent="-571500" algn="r" rtl="1" eaLnBrk="1" hangingPunct="1">
              <a:buFont typeface="Wingdings" pitchFamily="2" charset="2"/>
              <a:buNone/>
            </a:pPr>
            <a:endParaRPr lang="en-US" sz="2600" dirty="0" smtClean="0"/>
          </a:p>
        </p:txBody>
      </p:sp>
      <p:sp>
        <p:nvSpPr>
          <p:cNvPr id="35843" name="عنصر نائب لرقم الشريحة 5"/>
          <p:cNvSpPr>
            <a:spLocks noGrp="1"/>
          </p:cNvSpPr>
          <p:nvPr>
            <p:ph type="sldNum" sz="quarter" idx="12"/>
          </p:nvPr>
        </p:nvSpPr>
        <p:spPr>
          <a:ln>
            <a:miter lim="800000"/>
            <a:headEnd/>
            <a:tailEnd/>
          </a:ln>
        </p:spPr>
        <p:txBody>
          <a:bodyPr/>
          <a:lstStyle/>
          <a:p>
            <a:pPr>
              <a:defRPr/>
            </a:pPr>
            <a:fld id="{D3017E0B-C997-48A7-A731-695CE3D7DFB2}" type="slidenum">
              <a:rPr lang="en-US"/>
              <a:pPr>
                <a:defRPr/>
              </a:pPr>
              <a:t>21</a:t>
            </a:fld>
            <a:endParaRPr lang="en-US"/>
          </a:p>
        </p:txBody>
      </p:sp>
    </p:spTree>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عنوان 1"/>
          <p:cNvSpPr>
            <a:spLocks noGrp="1"/>
          </p:cNvSpPr>
          <p:nvPr>
            <p:ph type="title" idx="4294967295"/>
          </p:nvPr>
        </p:nvSpPr>
        <p:spPr>
          <a:xfrm>
            <a:off x="1143000" y="304800"/>
            <a:ext cx="8001000" cy="1216025"/>
          </a:xfrm>
        </p:spPr>
        <p:txBody>
          <a:bodyPr/>
          <a:lstStyle/>
          <a:p>
            <a:r>
              <a:rPr lang="ar-SA" b="1" smtClean="0">
                <a:solidFill>
                  <a:srgbClr val="FF0000"/>
                </a:solidFill>
              </a:rPr>
              <a:t>صيغة نتيجة اختبار الفرضية الصفرية</a:t>
            </a:r>
          </a:p>
        </p:txBody>
      </p:sp>
      <p:sp>
        <p:nvSpPr>
          <p:cNvPr id="3" name="عنصر نائب للمحتوى 2"/>
          <p:cNvSpPr>
            <a:spLocks noGrp="1"/>
          </p:cNvSpPr>
          <p:nvPr>
            <p:ph idx="4294967295"/>
          </p:nvPr>
        </p:nvSpPr>
        <p:spPr>
          <a:xfrm>
            <a:off x="0" y="1600200"/>
            <a:ext cx="8686800" cy="4525963"/>
          </a:xfrm>
        </p:spPr>
        <p:txBody>
          <a:bodyPr/>
          <a:lstStyle/>
          <a:p>
            <a:pPr algn="just" rtl="1">
              <a:defRPr/>
            </a:pPr>
            <a:r>
              <a:rPr lang="ar-SA" b="1" dirty="0" smtClean="0"/>
              <a:t>هناك عدة صياغات تستخدم في البحوث والرسائل لنتائج اختبار الفرضيات الصفرية من هذه الصياغات:</a:t>
            </a:r>
          </a:p>
          <a:p>
            <a:pPr marL="514350" indent="-514350" algn="just" rtl="1">
              <a:buFont typeface="+mj-lt"/>
              <a:buAutoNum type="arabicPeriod"/>
              <a:defRPr/>
            </a:pPr>
            <a:r>
              <a:rPr lang="ar-SA" dirty="0" smtClean="0"/>
              <a:t>نقبل الفرضية الصفرية</a:t>
            </a:r>
          </a:p>
          <a:p>
            <a:pPr marL="514350" indent="-514350" algn="just" rtl="1">
              <a:buFont typeface="+mj-lt"/>
              <a:buAutoNum type="arabicPeriod"/>
              <a:defRPr/>
            </a:pPr>
            <a:r>
              <a:rPr lang="ar-SA" dirty="0" smtClean="0"/>
              <a:t>لا نستطيع إثبات الفرضية الصفرية</a:t>
            </a:r>
          </a:p>
          <a:p>
            <a:pPr marL="514350" indent="-514350" algn="just" rtl="1">
              <a:buFont typeface="+mj-lt"/>
              <a:buAutoNum type="arabicPeriod"/>
              <a:defRPr/>
            </a:pPr>
            <a:r>
              <a:rPr lang="ar-SA" dirty="0" smtClean="0"/>
              <a:t>بيانات العينة لا تعطي دليل كافي وقوي لرفض الفرضية الصفرية</a:t>
            </a:r>
            <a:endParaRPr lang="en-US" dirty="0" smtClean="0"/>
          </a:p>
        </p:txBody>
      </p:sp>
      <p:sp>
        <p:nvSpPr>
          <p:cNvPr id="4" name="عنصر نائب لرقم الشريحة 3"/>
          <p:cNvSpPr txBox="1">
            <a:spLocks noGrp="1"/>
          </p:cNvSpPr>
          <p:nvPr/>
        </p:nvSpPr>
        <p:spPr>
          <a:xfrm>
            <a:off x="457200" y="6356350"/>
            <a:ext cx="2133600" cy="365125"/>
          </a:xfrm>
          <a:prstGeom prst="rect">
            <a:avLst/>
          </a:prstGeom>
          <a:noFill/>
        </p:spPr>
        <p:txBody>
          <a:bodyPr rtlCol="1" anchor="ctr"/>
          <a:lstStyle/>
          <a:p>
            <a:pPr fontAlgn="auto">
              <a:spcBef>
                <a:spcPts val="0"/>
              </a:spcBef>
              <a:spcAft>
                <a:spcPts val="0"/>
              </a:spcAft>
              <a:defRPr/>
            </a:pPr>
            <a:fld id="{A18907D9-1E1C-4B33-B10E-11415700D3EF}" type="slidenum">
              <a:rPr lang="ar-SA" sz="1200">
                <a:solidFill>
                  <a:schemeClr val="tx1">
                    <a:tint val="75000"/>
                  </a:schemeClr>
                </a:solidFill>
                <a:latin typeface="+mn-lt"/>
                <a:cs typeface="+mn-cs"/>
              </a:rPr>
              <a:pPr fontAlgn="auto">
                <a:spcBef>
                  <a:spcPts val="0"/>
                </a:spcBef>
                <a:spcAft>
                  <a:spcPts val="0"/>
                </a:spcAft>
                <a:defRPr/>
              </a:pPr>
              <a:t>22</a:t>
            </a:fld>
            <a:endParaRPr lang="ar-SA" sz="1200">
              <a:solidFill>
                <a:schemeClr val="tx1">
                  <a:tint val="75000"/>
                </a:schemeClr>
              </a:solidFill>
              <a:latin typeface="+mn-lt"/>
              <a:cs typeface="+mn-cs"/>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fade">
                                      <p:cBhvr>
                                        <p:cTn id="7" dur="800" decel="100000"/>
                                        <p:tgtEl>
                                          <p:spTgt spid="20482"/>
                                        </p:tgtEl>
                                      </p:cBhvr>
                                    </p:animEffect>
                                    <p:anim calcmode="lin" valueType="num">
                                      <p:cBhvr>
                                        <p:cTn id="8" dur="800" decel="100000" fill="hold"/>
                                        <p:tgtEl>
                                          <p:spTgt spid="20482"/>
                                        </p:tgtEl>
                                        <p:attrNameLst>
                                          <p:attrName>style.rotation</p:attrName>
                                        </p:attrNameLst>
                                      </p:cBhvr>
                                      <p:tavLst>
                                        <p:tav tm="0">
                                          <p:val>
                                            <p:fltVal val="-90"/>
                                          </p:val>
                                        </p:tav>
                                        <p:tav tm="100000">
                                          <p:val>
                                            <p:fltVal val="0"/>
                                          </p:val>
                                        </p:tav>
                                      </p:tavLst>
                                    </p:anim>
                                    <p:anim calcmode="lin" valueType="num">
                                      <p:cBhvr>
                                        <p:cTn id="9" dur="800" decel="100000" fill="hold"/>
                                        <p:tgtEl>
                                          <p:spTgt spid="20482"/>
                                        </p:tgtEl>
                                        <p:attrNameLst>
                                          <p:attrName>ppt_x</p:attrName>
                                        </p:attrNameLst>
                                      </p:cBhvr>
                                      <p:tavLst>
                                        <p:tav tm="0">
                                          <p:val>
                                            <p:strVal val="#ppt_x+0.4"/>
                                          </p:val>
                                        </p:tav>
                                        <p:tav tm="100000">
                                          <p:val>
                                            <p:strVal val="#ppt_x-0.05"/>
                                          </p:val>
                                        </p:tav>
                                      </p:tavLst>
                                    </p:anim>
                                    <p:anim calcmode="lin" valueType="num">
                                      <p:cBhvr>
                                        <p:cTn id="10" dur="800" decel="100000" fill="hold"/>
                                        <p:tgtEl>
                                          <p:spTgt spid="2048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048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048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1000"/>
                                        <p:tgtEl>
                                          <p:spTgt spid="3">
                                            <p:txEl>
                                              <p:pRg st="0" end="0"/>
                                            </p:txEl>
                                          </p:spTgt>
                                        </p:tgtEl>
                                      </p:cBhvr>
                                    </p:animEffect>
                                    <p:anim calcmode="lin" valueType="num">
                                      <p:cBhvr>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1000"/>
                                        <p:tgtEl>
                                          <p:spTgt spid="3">
                                            <p:txEl>
                                              <p:pRg st="2" end="2"/>
                                            </p:txEl>
                                          </p:spTgt>
                                        </p:tgtEl>
                                      </p:cBhvr>
                                    </p:animEffect>
                                    <p:anim calcmode="lin" valueType="num">
                                      <p:cBhvr>
                                        <p:cTn id="3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fade">
                                      <p:cBhvr>
                                        <p:cTn id="38" dur="1000"/>
                                        <p:tgtEl>
                                          <p:spTgt spid="3">
                                            <p:txEl>
                                              <p:pRg st="3" end="3"/>
                                            </p:txEl>
                                          </p:spTgt>
                                        </p:tgtEl>
                                      </p:cBhvr>
                                    </p:animEffect>
                                    <p:anim calcmode="lin" valueType="num">
                                      <p:cBhvr>
                                        <p:cTn id="3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1157" name="Group 213"/>
          <p:cNvGraphicFramePr>
            <a:graphicFrameLocks noGrp="1"/>
          </p:cNvGraphicFramePr>
          <p:nvPr>
            <p:ph idx="4294967295"/>
          </p:nvPr>
        </p:nvGraphicFramePr>
        <p:xfrm>
          <a:off x="381000" y="0"/>
          <a:ext cx="8399463" cy="6522720"/>
        </p:xfrm>
        <a:graphic>
          <a:graphicData uri="http://schemas.openxmlformats.org/drawingml/2006/table">
            <a:tbl>
              <a:tblPr rtl="1"/>
              <a:tblGrid>
                <a:gridCol w="665163"/>
                <a:gridCol w="3695700"/>
                <a:gridCol w="4038600"/>
              </a:tblGrid>
              <a:tr h="649288">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rgbClr val="0000FF"/>
                          </a:solidFill>
                          <a:effectLst/>
                          <a:latin typeface="Times New Roman" pitchFamily="18" charset="0"/>
                          <a:ea typeface="Times New Roman" pitchFamily="18" charset="0"/>
                          <a:cs typeface="Simplified Arabic" pitchFamily="2" charset="-78"/>
                        </a:rPr>
                        <a:t>الرقم</a:t>
                      </a:r>
                      <a:endParaRPr kumimoji="0" lang="ar-SA" sz="2000" b="0" i="0" u="none" strike="noStrike" cap="none" normalizeH="0" baseline="0" dirty="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rgbClr val="0000FF"/>
                          </a:solidFill>
                          <a:effectLst/>
                          <a:latin typeface="Times New Roman" pitchFamily="18" charset="0"/>
                          <a:ea typeface="Times New Roman" pitchFamily="18" charset="0"/>
                          <a:cs typeface="Simplified Arabic" pitchFamily="2" charset="-78"/>
                        </a:rPr>
                        <a:t>الاختبارات</a:t>
                      </a:r>
                      <a:r>
                        <a:rPr kumimoji="0" lang="ar-SA" sz="2000" b="1" i="0" u="none" strike="noStrike" cap="none" normalizeH="0" baseline="0" dirty="0" smtClean="0">
                          <a:ln>
                            <a:noFill/>
                          </a:ln>
                          <a:solidFill>
                            <a:srgbClr val="0000FF"/>
                          </a:solidFill>
                          <a:effectLst/>
                          <a:latin typeface="Times New Roman" pitchFamily="18" charset="0"/>
                          <a:ea typeface="Times New Roman" pitchFamily="18" charset="0"/>
                          <a:cs typeface="Simplified Arabic" pitchFamily="2" charset="-78"/>
                        </a:rPr>
                        <a:t> </a:t>
                      </a:r>
                      <a:r>
                        <a:rPr kumimoji="0" lang="ar-SA" sz="2000" b="1" i="0" u="none" strike="noStrike" cap="none" normalizeH="0" baseline="0" dirty="0" err="1" smtClean="0">
                          <a:ln>
                            <a:noFill/>
                          </a:ln>
                          <a:solidFill>
                            <a:srgbClr val="0000FF"/>
                          </a:solidFill>
                          <a:effectLst/>
                          <a:latin typeface="Times New Roman" pitchFamily="18" charset="0"/>
                          <a:ea typeface="Times New Roman" pitchFamily="18" charset="0"/>
                          <a:cs typeface="Simplified Arabic" pitchFamily="2" charset="-78"/>
                        </a:rPr>
                        <a:t>المعلمية</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endParaRPr>
                    </a:p>
                    <a:p>
                      <a:pPr marL="342900" marR="0" lvl="0" indent="-342900" algn="ctr" defTabSz="914400" rtl="1" eaLnBrk="0" fontAlgn="base" latinLnBrk="0" hangingPunct="0">
                        <a:lnSpc>
                          <a:spcPct val="100000"/>
                        </a:lnSpc>
                        <a:spcBef>
                          <a:spcPct val="0"/>
                        </a:spcBef>
                        <a:spcAft>
                          <a:spcPct val="0"/>
                        </a:spcAft>
                        <a:buClrTx/>
                        <a:buSzTx/>
                        <a:buFontTx/>
                        <a:buNone/>
                        <a:tabLst/>
                      </a:pPr>
                      <a:r>
                        <a:rPr kumimoji="0" lang="ar-SA" sz="2000" b="1" i="0" u="none" strike="noStrike" cap="none" normalizeH="0" baseline="0" dirty="0" smtClean="0">
                          <a:ln>
                            <a:noFill/>
                          </a:ln>
                          <a:solidFill>
                            <a:srgbClr val="0000FF"/>
                          </a:solidFill>
                          <a:effectLst/>
                          <a:latin typeface="Times New Roman" pitchFamily="18" charset="0"/>
                          <a:ea typeface="Times New Roman" pitchFamily="18" charset="0"/>
                          <a:cs typeface="Simplified Arabic" pitchFamily="2" charset="-78"/>
                        </a:rPr>
                        <a:t> </a:t>
                      </a:r>
                      <a:r>
                        <a:rPr kumimoji="0" lang="en-US" sz="2000" b="1" i="0" u="none" strike="noStrike" cap="none" normalizeH="0" baseline="0" dirty="0" smtClean="0">
                          <a:ln>
                            <a:noFill/>
                          </a:ln>
                          <a:solidFill>
                            <a:srgbClr val="0000FF"/>
                          </a:solidFill>
                          <a:effectLst/>
                          <a:latin typeface="Times New Roman" pitchFamily="18" charset="0"/>
                          <a:ea typeface="Times New Roman" pitchFamily="18" charset="0"/>
                          <a:cs typeface="Simplified Arabic" pitchFamily="2" charset="-78"/>
                        </a:rPr>
                        <a:t>parametric tests</a:t>
                      </a:r>
                      <a:endParaRPr kumimoji="0" lang="en-US" sz="2000" b="0" i="0" u="none" strike="noStrike" cap="none" normalizeH="0" baseline="0" dirty="0" smtClean="0">
                        <a:ln>
                          <a:noFill/>
                        </a:ln>
                        <a:solidFill>
                          <a:schemeClr val="tx1"/>
                        </a:solidFill>
                        <a:effectLst/>
                        <a:latin typeface="Calibri"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rgbClr val="0000FF"/>
                          </a:solidFill>
                          <a:effectLst/>
                          <a:latin typeface="Times New Roman" pitchFamily="18" charset="0"/>
                          <a:ea typeface="Times New Roman" pitchFamily="18" charset="0"/>
                          <a:cs typeface="Simplified Arabic" pitchFamily="2" charset="-78"/>
                        </a:rPr>
                        <a:t>الاختبارات</a:t>
                      </a:r>
                      <a:r>
                        <a:rPr kumimoji="0" lang="ar-SA" sz="2000" b="1" i="0" u="none" strike="noStrike" cap="none" normalizeH="0" baseline="0" dirty="0" smtClean="0">
                          <a:ln>
                            <a:noFill/>
                          </a:ln>
                          <a:solidFill>
                            <a:srgbClr val="0000FF"/>
                          </a:solidFill>
                          <a:effectLst/>
                          <a:latin typeface="Times New Roman" pitchFamily="18" charset="0"/>
                          <a:ea typeface="Times New Roman" pitchFamily="18" charset="0"/>
                          <a:cs typeface="Simplified Arabic" pitchFamily="2" charset="-78"/>
                        </a:rPr>
                        <a:t> </a:t>
                      </a:r>
                      <a:r>
                        <a:rPr kumimoji="0" lang="ar-SA" sz="2000" b="1" i="0" u="none" strike="noStrike" cap="none" normalizeH="0" baseline="0" dirty="0" err="1" smtClean="0">
                          <a:ln>
                            <a:noFill/>
                          </a:ln>
                          <a:solidFill>
                            <a:srgbClr val="0000FF"/>
                          </a:solidFill>
                          <a:effectLst/>
                          <a:latin typeface="Times New Roman" pitchFamily="18" charset="0"/>
                          <a:ea typeface="Times New Roman" pitchFamily="18" charset="0"/>
                          <a:cs typeface="Simplified Arabic" pitchFamily="2" charset="-78"/>
                        </a:rPr>
                        <a:t>اللامعلمية</a:t>
                      </a:r>
                      <a:r>
                        <a:rPr kumimoji="0" lang="ar-SA" sz="2000" b="1" i="0" u="none" strike="noStrike" cap="none" normalizeH="0" baseline="0" dirty="0" smtClean="0">
                          <a:ln>
                            <a:noFill/>
                          </a:ln>
                          <a:solidFill>
                            <a:srgbClr val="0000FF"/>
                          </a:solidFill>
                          <a:effectLst/>
                          <a:latin typeface="Times New Roman" pitchFamily="18" charset="0"/>
                          <a:ea typeface="Times New Roman" pitchFamily="18" charset="0"/>
                          <a:cs typeface="Simplified Arabic" pitchFamily="2" charset="-78"/>
                        </a:rPr>
                        <a:t> </a:t>
                      </a:r>
                      <a:endPar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endParaRPr>
                    </a:p>
                    <a:p>
                      <a:pPr marL="342900" marR="0" lvl="0" indent="-342900" algn="ctr" defTabSz="914400" rtl="1"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FF"/>
                          </a:solidFill>
                          <a:effectLst/>
                          <a:latin typeface="Times New Roman" pitchFamily="18" charset="0"/>
                          <a:ea typeface="Times New Roman" pitchFamily="18" charset="0"/>
                          <a:cs typeface="Simplified Arabic" pitchFamily="2" charset="-78"/>
                        </a:rPr>
                        <a:t>nonparametric tests</a:t>
                      </a:r>
                      <a:endParaRPr kumimoji="0" lang="en-US" sz="2000" b="0" i="0" u="none" strike="noStrike" cap="none" normalizeH="0" baseline="0" dirty="0" smtClean="0">
                        <a:ln>
                          <a:noFill/>
                        </a:ln>
                        <a:solidFill>
                          <a:schemeClr val="tx1"/>
                        </a:solidFill>
                        <a:effectLst/>
                        <a:latin typeface="Calibri"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2913">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1</a:t>
                      </a:r>
                      <a:endParaRPr kumimoji="0" lang="ar-SA" sz="2000" b="0" i="0" u="none" strike="noStrike" cap="none" normalizeH="0" baseline="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تصلح للعينات الكبيرة بشكل </a:t>
                      </a: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أساسي</a:t>
                      </a:r>
                      <a:endParaRPr kumimoji="0" lang="ar-SA" sz="2000" b="0" i="0" u="none" strike="noStrike" cap="none" normalizeH="0" baseline="0" dirty="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تصلح للعينات الكبيرة والصغيرة (مثلا </a:t>
                      </a: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إذا </a:t>
                      </a: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كان حجم العينة 6 </a:t>
                      </a: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أو </a:t>
                      </a: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اقل فلا بديل عن استخدام الاختبارات </a:t>
                      </a:r>
                      <a:r>
                        <a:rPr kumimoji="0" lang="ar-SA" sz="2000" b="0" i="0" u="none" strike="noStrike" cap="none" normalizeH="0" baseline="0" dirty="0" err="1" smtClean="0">
                          <a:ln>
                            <a:noFill/>
                          </a:ln>
                          <a:solidFill>
                            <a:schemeClr val="tx1"/>
                          </a:solidFill>
                          <a:effectLst/>
                          <a:latin typeface="Times New Roman" pitchFamily="18" charset="0"/>
                          <a:ea typeface="Times New Roman" pitchFamily="18" charset="0"/>
                          <a:cs typeface="Simplified Arabic" pitchFamily="2" charset="-78"/>
                        </a:rPr>
                        <a:t>اللامعلمية</a:t>
                      </a:r>
                      <a:endParaRPr kumimoji="0" lang="ar-SA" sz="2000" b="0" i="0" u="none" strike="noStrike" cap="none" normalizeH="0" baseline="0" dirty="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2</a:t>
                      </a:r>
                      <a:endParaRPr kumimoji="0" lang="ar-SA" sz="2000" b="0" i="0" u="none" strike="noStrike" cap="none" normalizeH="0" baseline="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يشترط توفر معلومات عن توزيع  المجتمع</a:t>
                      </a:r>
                      <a:endParaRPr kumimoji="0" lang="ar-SA" sz="2000" b="0" i="0" u="none" strike="noStrike" cap="none" normalizeH="0" baseline="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لا يشترط افتراضات او معلومات حول توزيع المجتمع</a:t>
                      </a:r>
                      <a:endParaRPr kumimoji="0" lang="ar-SA" sz="2000" b="0" i="0" u="none" strike="noStrike" cap="none" normalizeH="0" baseline="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3</a:t>
                      </a:r>
                      <a:endParaRPr kumimoji="0" lang="ar-SA" sz="2000" b="0" i="0" u="none" strike="noStrike" cap="none" normalizeH="0" baseline="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تستخدم في التوزيعات المقيدة بالاعتدالية</a:t>
                      </a:r>
                      <a:endParaRPr kumimoji="0" lang="ar-SA" sz="2000" b="0" i="0" u="none" strike="noStrike" cap="none" normalizeH="0" baseline="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تستخدم في حالة التوزيعات الحرة غير المقيدة</a:t>
                      </a:r>
                      <a:endParaRPr kumimoji="0" lang="ar-SA" sz="2000" b="0" i="0" u="none" strike="noStrike" cap="none" normalizeH="0" baseline="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975">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4</a:t>
                      </a:r>
                      <a:endParaRPr kumimoji="0" lang="ar-SA" sz="2000" b="0" i="0" u="none" strike="noStrike" cap="none" normalizeH="0" baseline="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تناسب البيانات الفترية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interval</a:t>
                      </a: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 والنسبية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ratio</a:t>
                      </a:r>
                      <a:endParaRPr kumimoji="0" lang="en-US" sz="2000" b="0" i="0" u="none" strike="noStrike" cap="none" normalizeH="0" baseline="0" dirty="0" smtClean="0">
                        <a:ln>
                          <a:noFill/>
                        </a:ln>
                        <a:solidFill>
                          <a:schemeClr val="tx1"/>
                        </a:solidFill>
                        <a:effectLst/>
                        <a:latin typeface="Calibri"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تناسب البيانات الاسمية </a:t>
                      </a:r>
                      <a:r>
                        <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nominal </a:t>
                      </a: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 والرتبية </a:t>
                      </a:r>
                      <a:r>
                        <a:rPr kumimoji="0" lang="en-US"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ordinal</a:t>
                      </a: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 كما يمكن استخدامها في حالة البيانات الفترية والنسبية</a:t>
                      </a:r>
                      <a:endParaRPr kumimoji="0" lang="ar-SA" sz="2000" b="0" i="0" u="none" strike="noStrike" cap="none" normalizeH="0" baseline="0" smtClean="0">
                        <a:ln>
                          <a:noFill/>
                        </a:ln>
                        <a:solidFill>
                          <a:schemeClr val="tx1"/>
                        </a:solidFill>
                        <a:effectLst/>
                        <a:latin typeface="Calibri"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2" charset="-78"/>
                        </a:rPr>
                        <a:t>5</a:t>
                      </a:r>
                      <a:endParaRPr kumimoji="0" lang="ar-SA" sz="2000" b="0" i="0" u="none" strike="noStrike" cap="none" normalizeH="0" baseline="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تشترط تجانس التباين في المجتمعات التي تسحب منها العينات</a:t>
                      </a:r>
                      <a:endParaRPr kumimoji="0" lang="ar-SA" sz="2000" b="0" i="0" u="none" strike="noStrike" cap="none" normalizeH="0" baseline="0" dirty="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لا تشترط تجانس التباين </a:t>
                      </a:r>
                      <a:endParaRPr kumimoji="0" lang="ar-SA" sz="2000" b="0" i="0" u="none" strike="noStrike" cap="none" normalizeH="0" baseline="0" dirty="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7188">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2" charset="-78"/>
                        </a:rPr>
                        <a:t>7</a:t>
                      </a:r>
                      <a:endParaRPr kumimoji="0" lang="ar-SA" sz="2000" b="0" i="0" u="none" strike="noStrike" cap="none" normalizeH="0" baseline="0" dirty="0" smtClean="0">
                        <a:ln>
                          <a:noFill/>
                        </a:ln>
                        <a:solidFill>
                          <a:schemeClr val="tx1"/>
                        </a:solidFill>
                        <a:effectLst/>
                        <a:latin typeface="Calibri" pitchFamily="34" charset="0"/>
                        <a:ea typeface="Times New Roman" pitchFamily="18" charset="0"/>
                        <a:cs typeface="Simplified Arabic" pitchFamily="2" charset="-7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pitchFamily="34" charset="0"/>
                        <a:buNone/>
                        <a:tabLst/>
                      </a:pPr>
                      <a:r>
                        <a:rPr kumimoji="0" lang="ar-SA" sz="2000" b="0" i="0" u="none" strike="noStrike" cap="none" normalizeH="0" baseline="0" dirty="0" smtClean="0">
                          <a:ln>
                            <a:noFill/>
                          </a:ln>
                          <a:solidFill>
                            <a:schemeClr val="tx1"/>
                          </a:solidFill>
                          <a:effectLst/>
                          <a:latin typeface="Calibri" pitchFamily="34" charset="0"/>
                          <a:cs typeface="Arial" pitchFamily="34" charset="0"/>
                        </a:rPr>
                        <a:t>تعتبر أكثر قوة في رفض الفرضية الصفرية عندما تكون خاطئة عند توافر الشروط المطلوبة للاختبارات المعلمية</a:t>
                      </a:r>
                      <a:endParaRPr kumimoji="0" lang="en-US" sz="2000" b="0" i="0" u="none" strike="noStrike" cap="none" normalizeH="0" baseline="0" dirty="0" smtClean="0">
                        <a:ln>
                          <a:noFill/>
                        </a:ln>
                        <a:solidFill>
                          <a:schemeClr val="tx1"/>
                        </a:solidFill>
                        <a:effectLst/>
                        <a:latin typeface="Calibri"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pitchFamily="34" charset="0"/>
                        <a:buNone/>
                        <a:tabLst/>
                      </a:pPr>
                      <a:r>
                        <a:rPr kumimoji="0" lang="ar-SA" sz="2000" b="0" i="0" u="none" strike="noStrike" cap="none" normalizeH="0" baseline="0" dirty="0" smtClean="0">
                          <a:ln>
                            <a:noFill/>
                          </a:ln>
                          <a:solidFill>
                            <a:schemeClr val="tx1"/>
                          </a:solidFill>
                          <a:effectLst/>
                          <a:latin typeface="Calibri" pitchFamily="34" charset="0"/>
                          <a:cs typeface="Arial" pitchFamily="34" charset="0"/>
                        </a:rPr>
                        <a:t>تعتبر اقل قوة وتزداد قوة الاختبار اللامعلمي بزيادة حجم العينة </a:t>
                      </a:r>
                      <a:endParaRPr kumimoji="0" lang="en-US" sz="2000" b="0" i="0" u="none" strike="noStrike" cap="none" normalizeH="0" baseline="0" dirty="0" smtClean="0">
                        <a:ln>
                          <a:noFill/>
                        </a:ln>
                        <a:solidFill>
                          <a:schemeClr val="tx1"/>
                        </a:solidFill>
                        <a:effectLst/>
                        <a:latin typeface="Calibri"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r" defTabSz="914400" rtl="1" eaLnBrk="1" fontAlgn="base" latinLnBrk="0" hangingPunct="1">
                        <a:lnSpc>
                          <a:spcPct val="100000"/>
                        </a:lnSpc>
                        <a:spcBef>
                          <a:spcPct val="20000"/>
                        </a:spcBef>
                        <a:spcAft>
                          <a:spcPct val="0"/>
                        </a:spcAft>
                        <a:buClrTx/>
                        <a:buSzTx/>
                        <a:buFont typeface="Arial" pitchFamily="34" charset="0"/>
                        <a:buNone/>
                        <a:tabLst/>
                      </a:pPr>
                      <a:r>
                        <a:rPr kumimoji="0" lang="ar-SA" sz="2400" b="0" i="0" u="none" strike="noStrike" cap="none" normalizeH="0" baseline="0" smtClean="0">
                          <a:ln>
                            <a:noFill/>
                          </a:ln>
                          <a:solidFill>
                            <a:schemeClr val="tx1"/>
                          </a:solidFill>
                          <a:effectLst/>
                          <a:latin typeface="Calibri" pitchFamily="34" charset="0"/>
                          <a:cs typeface="Arial" pitchFamily="34" charset="0"/>
                        </a:rPr>
                        <a:t>8</a:t>
                      </a:r>
                      <a:endParaRPr kumimoji="0" lang="en-US" sz="2400" b="0" i="0" u="none" strike="noStrike" cap="none" normalizeH="0" baseline="0" smtClean="0">
                        <a:ln>
                          <a:noFill/>
                        </a:ln>
                        <a:solidFill>
                          <a:schemeClr val="tx1"/>
                        </a:solidFill>
                        <a:effectLst/>
                        <a:latin typeface="Calibri"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pitchFamily="34" charset="0"/>
                        <a:buNone/>
                        <a:tabLst/>
                      </a:pPr>
                      <a:r>
                        <a:rPr kumimoji="0" lang="ar-SA" sz="2000" b="0" i="0" u="none" strike="noStrike" cap="none" normalizeH="0" baseline="0" dirty="0" smtClean="0">
                          <a:ln>
                            <a:noFill/>
                          </a:ln>
                          <a:solidFill>
                            <a:schemeClr val="tx1"/>
                          </a:solidFill>
                          <a:effectLst/>
                          <a:latin typeface="Calibri" pitchFamily="34" charset="0"/>
                          <a:cs typeface="Arial" pitchFamily="34" charset="0"/>
                        </a:rPr>
                        <a:t>تستخدم جميع المعلومات في العينة</a:t>
                      </a:r>
                      <a:endParaRPr kumimoji="0" lang="en-US" sz="2000" b="0" i="0" u="none" strike="noStrike" cap="none" normalizeH="0" baseline="0" dirty="0" smtClean="0">
                        <a:ln>
                          <a:noFill/>
                        </a:ln>
                        <a:solidFill>
                          <a:schemeClr val="tx1"/>
                        </a:solidFill>
                        <a:effectLst/>
                        <a:latin typeface="Calibri"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pitchFamily="34" charset="0"/>
                        <a:buNone/>
                        <a:tabLst/>
                      </a:pPr>
                      <a:r>
                        <a:rPr kumimoji="0" lang="ar-SA" sz="2000" b="0" i="0" u="none" strike="noStrike" cap="none" normalizeH="0" baseline="0" dirty="0" smtClean="0">
                          <a:ln>
                            <a:noFill/>
                          </a:ln>
                          <a:solidFill>
                            <a:schemeClr val="tx1"/>
                          </a:solidFill>
                          <a:effectLst/>
                          <a:latin typeface="Calibri" pitchFamily="34" charset="0"/>
                          <a:cs typeface="Arial" pitchFamily="34" charset="0"/>
                        </a:rPr>
                        <a:t>لا تستخدم جميع المعلومات في العينة حيث أن الدرجات الخام يتم تحويلها إلى رتب </a:t>
                      </a:r>
                      <a:r>
                        <a:rPr kumimoji="0" lang="en-US" sz="2000" b="0" i="0" u="none" strike="noStrike" cap="none" normalizeH="0" baseline="0" dirty="0" smtClean="0">
                          <a:ln>
                            <a:noFill/>
                          </a:ln>
                          <a:solidFill>
                            <a:schemeClr val="tx1"/>
                          </a:solidFill>
                          <a:effectLst/>
                          <a:latin typeface="Calibri" pitchFamily="34" charset="0"/>
                          <a:cs typeface="Arial" pitchFamily="34" charset="0"/>
                        </a:rPr>
                        <a:t>ranks</a:t>
                      </a:r>
                      <a:r>
                        <a:rPr kumimoji="0" lang="ar-SA" sz="2000" b="0" i="0" u="none" strike="noStrike" cap="none" normalizeH="0" baseline="0" dirty="0" smtClean="0">
                          <a:ln>
                            <a:noFill/>
                          </a:ln>
                          <a:solidFill>
                            <a:schemeClr val="tx1"/>
                          </a:solidFill>
                          <a:effectLst/>
                          <a:latin typeface="Calibri" pitchFamily="34" charset="0"/>
                          <a:cs typeface="Arial" pitchFamily="34" charset="0"/>
                        </a:rPr>
                        <a:t> أو إشارات </a:t>
                      </a:r>
                      <a:r>
                        <a:rPr kumimoji="0" lang="en-US" sz="2000" b="0" i="0" u="none" strike="noStrike" cap="none" normalizeH="0" baseline="0" dirty="0" smtClean="0">
                          <a:ln>
                            <a:noFill/>
                          </a:ln>
                          <a:solidFill>
                            <a:schemeClr val="tx1"/>
                          </a:solidFill>
                          <a:effectLst/>
                          <a:latin typeface="Calibri" pitchFamily="34" charset="0"/>
                          <a:cs typeface="Arial" pitchFamily="34" charset="0"/>
                        </a:rPr>
                        <a:t>signs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 name="عنصر نائب لرقم الشريحة 2"/>
          <p:cNvSpPr txBox="1">
            <a:spLocks noGrp="1"/>
          </p:cNvSpPr>
          <p:nvPr/>
        </p:nvSpPr>
        <p:spPr>
          <a:xfrm>
            <a:off x="457200" y="6356350"/>
            <a:ext cx="2133600" cy="365125"/>
          </a:xfrm>
          <a:prstGeom prst="rect">
            <a:avLst/>
          </a:prstGeom>
          <a:noFill/>
        </p:spPr>
        <p:txBody>
          <a:bodyPr rtlCol="1" anchor="ctr"/>
          <a:lstStyle/>
          <a:p>
            <a:pPr fontAlgn="auto">
              <a:spcBef>
                <a:spcPts val="0"/>
              </a:spcBef>
              <a:spcAft>
                <a:spcPts val="0"/>
              </a:spcAft>
              <a:defRPr/>
            </a:pPr>
            <a:fld id="{D3C34A1F-A0FD-4011-A15B-24C456A1C429}" type="slidenum">
              <a:rPr lang="ar-SA" sz="1200">
                <a:solidFill>
                  <a:schemeClr val="tx1">
                    <a:tint val="75000"/>
                  </a:schemeClr>
                </a:solidFill>
                <a:latin typeface="+mn-lt"/>
                <a:cs typeface="+mn-cs"/>
              </a:rPr>
              <a:pPr fontAlgn="auto">
                <a:spcBef>
                  <a:spcPts val="0"/>
                </a:spcBef>
                <a:spcAft>
                  <a:spcPts val="0"/>
                </a:spcAft>
                <a:defRPr/>
              </a:pPr>
              <a:t>23</a:t>
            </a:fld>
            <a:endParaRPr lang="ar-SA" sz="1200">
              <a:solidFill>
                <a:schemeClr val="tx1">
                  <a:tint val="75000"/>
                </a:schemeClr>
              </a:solidFill>
              <a:latin typeface="+mn-lt"/>
              <a:cs typeface="+mn-cs"/>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عنصر نائب للتذييل 4"/>
          <p:cNvSpPr>
            <a:spLocks noGrp="1"/>
          </p:cNvSpPr>
          <p:nvPr>
            <p:ph type="ftr" sz="quarter" idx="11"/>
          </p:nvPr>
        </p:nvSpPr>
        <p:spPr>
          <a:noFill/>
          <a:ln>
            <a:miter lim="800000"/>
            <a:headEnd/>
            <a:tailEnd/>
          </a:ln>
        </p:spPr>
        <p:txBody>
          <a:bodyPr/>
          <a:lstStyle/>
          <a:p>
            <a:r>
              <a:rPr lang="ar-SA" smtClean="0"/>
              <a:t>التحليل الاحصائي واختبار الفروض د. ماجد الفرا</a:t>
            </a:r>
            <a:endParaRPr lang="en-US" smtClean="0"/>
          </a:p>
        </p:txBody>
      </p:sp>
      <p:sp>
        <p:nvSpPr>
          <p:cNvPr id="37891" name="عنصر نائب لرقم الشريحة 5"/>
          <p:cNvSpPr>
            <a:spLocks noGrp="1"/>
          </p:cNvSpPr>
          <p:nvPr>
            <p:ph type="sldNum" sz="quarter" idx="12"/>
          </p:nvPr>
        </p:nvSpPr>
        <p:spPr>
          <a:noFill/>
          <a:ln>
            <a:miter lim="800000"/>
            <a:headEnd/>
            <a:tailEnd/>
          </a:ln>
        </p:spPr>
        <p:txBody>
          <a:bodyPr/>
          <a:lstStyle/>
          <a:p>
            <a:fld id="{CB87D231-3362-4D66-BDCE-8EEA9AE475E3}" type="slidenum">
              <a:rPr lang="en-US" smtClean="0"/>
              <a:pPr/>
              <a:t>24</a:t>
            </a:fld>
            <a:endParaRPr lang="en-US" smtClean="0"/>
          </a:p>
        </p:txBody>
      </p:sp>
      <p:sp>
        <p:nvSpPr>
          <p:cNvPr id="37892" name="Rectangle 2"/>
          <p:cNvSpPr>
            <a:spLocks noGrp="1" noChangeArrowheads="1"/>
          </p:cNvSpPr>
          <p:nvPr>
            <p:ph type="title"/>
          </p:nvPr>
        </p:nvSpPr>
        <p:spPr/>
        <p:txBody>
          <a:bodyPr/>
          <a:lstStyle/>
          <a:p>
            <a:pPr eaLnBrk="1" hangingPunct="1"/>
            <a:r>
              <a:rPr lang="ar-SA" sz="3400" smtClean="0"/>
              <a:t>الجداول المتقاطعة: </a:t>
            </a:r>
            <a:r>
              <a:rPr lang="en-US" sz="3400" smtClean="0"/>
              <a:t>Cross-tabulations (contingency tables)</a:t>
            </a:r>
          </a:p>
        </p:txBody>
      </p:sp>
      <p:sp>
        <p:nvSpPr>
          <p:cNvPr id="37893" name="Rectangle 3"/>
          <p:cNvSpPr>
            <a:spLocks noGrp="1" noChangeArrowheads="1"/>
          </p:cNvSpPr>
          <p:nvPr>
            <p:ph type="body" idx="1"/>
          </p:nvPr>
        </p:nvSpPr>
        <p:spPr/>
        <p:txBody>
          <a:bodyPr/>
          <a:lstStyle/>
          <a:p>
            <a:pPr marL="571500" indent="-571500" algn="r" rtl="1" eaLnBrk="1" hangingPunct="1">
              <a:lnSpc>
                <a:spcPct val="90000"/>
              </a:lnSpc>
              <a:buFont typeface="Wingdings" pitchFamily="2" charset="2"/>
              <a:buNone/>
            </a:pPr>
            <a:r>
              <a:rPr lang="ar-SA" sz="2100" smtClean="0"/>
              <a:t>قد تواجه الباحث الأسئلة التالية:</a:t>
            </a:r>
          </a:p>
          <a:p>
            <a:pPr marL="571500" indent="-571500" algn="r" rtl="1" eaLnBrk="1" hangingPunct="1">
              <a:lnSpc>
                <a:spcPct val="90000"/>
              </a:lnSpc>
              <a:buFont typeface="Wingdings" pitchFamily="2" charset="2"/>
              <a:buAutoNum type="arabicPeriod"/>
            </a:pPr>
            <a:r>
              <a:rPr lang="ar-SA" sz="2100" smtClean="0"/>
              <a:t>كم عدد العملاء الذكور الذين يتصفون بالذكاء؟</a:t>
            </a:r>
          </a:p>
          <a:p>
            <a:pPr marL="571500" indent="-571500" algn="r" rtl="1" eaLnBrk="1" hangingPunct="1">
              <a:lnSpc>
                <a:spcPct val="90000"/>
              </a:lnSpc>
              <a:buFont typeface="Wingdings" pitchFamily="2" charset="2"/>
              <a:buAutoNum type="arabicPeriod"/>
            </a:pPr>
            <a:r>
              <a:rPr lang="ar-SA" sz="2100" smtClean="0"/>
              <a:t>ما </a:t>
            </a:r>
            <a:r>
              <a:rPr lang="ar-SA" sz="2100" smtClean="0">
                <a:solidFill>
                  <a:srgbClr val="FF0000"/>
                </a:solidFill>
              </a:rPr>
              <a:t>هي العلاقة </a:t>
            </a:r>
            <a:r>
              <a:rPr lang="ar-SA" sz="2100" smtClean="0"/>
              <a:t>بين تكرار شراء السلعة (عالي-متوسط-منخفض) ومستوى الدخل (عالي – متوسط-منخفض)؟</a:t>
            </a:r>
          </a:p>
          <a:p>
            <a:pPr marL="571500" indent="-571500" algn="r" rtl="1" eaLnBrk="1" hangingPunct="1">
              <a:lnSpc>
                <a:spcPct val="90000"/>
              </a:lnSpc>
              <a:buFont typeface="Wingdings" pitchFamily="2" charset="2"/>
              <a:buAutoNum type="arabicPeriod"/>
            </a:pPr>
            <a:r>
              <a:rPr lang="ar-SA" sz="2100" smtClean="0"/>
              <a:t>ما هي العلاقة بين السن ومستوى التعليم وشراء المنتج؟</a:t>
            </a:r>
          </a:p>
          <a:p>
            <a:pPr marL="571500" indent="-571500" algn="r" rtl="1" eaLnBrk="1" hangingPunct="1">
              <a:lnSpc>
                <a:spcPct val="90000"/>
              </a:lnSpc>
              <a:buFont typeface="Wingdings" pitchFamily="2" charset="2"/>
              <a:buNone/>
            </a:pPr>
            <a:r>
              <a:rPr lang="ar-SA" sz="2100" smtClean="0"/>
              <a:t>يمكن الاجابة على هذه الأسئلة من خلال الجداول المتقاطعة. </a:t>
            </a:r>
          </a:p>
          <a:p>
            <a:pPr marL="571500" indent="-571500" algn="r" rtl="1" eaLnBrk="1" hangingPunct="1">
              <a:lnSpc>
                <a:spcPct val="90000"/>
              </a:lnSpc>
              <a:buFont typeface="Wingdings" pitchFamily="2" charset="2"/>
              <a:buNone/>
            </a:pPr>
            <a:r>
              <a:rPr lang="ar-SA" sz="2100" smtClean="0"/>
              <a:t>نموذج من تحليل احصائي.</a:t>
            </a:r>
          </a:p>
          <a:p>
            <a:pPr marL="571500" indent="-571500" algn="r" rtl="1" eaLnBrk="1" hangingPunct="1">
              <a:lnSpc>
                <a:spcPct val="90000"/>
              </a:lnSpc>
            </a:pPr>
            <a:r>
              <a:rPr lang="ar-SA" sz="2100" smtClean="0"/>
              <a:t>تحفظات:</a:t>
            </a:r>
          </a:p>
          <a:p>
            <a:pPr marL="571500" indent="-571500" algn="r" rtl="1" eaLnBrk="1" hangingPunct="1">
              <a:lnSpc>
                <a:spcPct val="90000"/>
              </a:lnSpc>
              <a:buFontTx/>
              <a:buChar char="-"/>
            </a:pPr>
            <a:r>
              <a:rPr lang="ar-SA" sz="2100" smtClean="0"/>
              <a:t>يجب وجود 5 حالات في كل خلية على الأقل.</a:t>
            </a:r>
          </a:p>
          <a:p>
            <a:pPr marL="571500" indent="-571500" algn="r" rtl="1" eaLnBrk="1" hangingPunct="1">
              <a:lnSpc>
                <a:spcPct val="90000"/>
              </a:lnSpc>
              <a:buFontTx/>
              <a:buChar char="-"/>
            </a:pPr>
            <a:r>
              <a:rPr lang="ar-SA" sz="2100" smtClean="0"/>
              <a:t>تفحص الارتباط وليس السببية.</a:t>
            </a:r>
          </a:p>
          <a:p>
            <a:pPr marL="571500" indent="-571500" algn="r" rtl="1" eaLnBrk="1" hangingPunct="1">
              <a:lnSpc>
                <a:spcPct val="90000"/>
              </a:lnSpc>
              <a:buFontTx/>
              <a:buChar char="-"/>
            </a:pPr>
            <a:r>
              <a:rPr lang="ar-SA" sz="2100" smtClean="0"/>
              <a:t>يكثر استخدام </a:t>
            </a:r>
            <a:r>
              <a:rPr lang="en-US" sz="2100" smtClean="0"/>
              <a:t>Chi-Square</a:t>
            </a:r>
            <a:r>
              <a:rPr lang="ar-SA" sz="2100" smtClean="0"/>
              <a:t> لقياس معنوية الارتباط بين المشاهدات.</a:t>
            </a:r>
            <a:r>
              <a:rPr lang="en-US" sz="2100" smtClean="0"/>
              <a:t>  </a:t>
            </a:r>
            <a:r>
              <a:rPr lang="ar-SA" sz="2100" smtClean="0"/>
              <a:t> وكذلك   </a:t>
            </a:r>
            <a:r>
              <a:rPr lang="en-US" sz="2100" smtClean="0"/>
              <a:t>Likelihood Ratio</a:t>
            </a:r>
            <a:r>
              <a:rPr lang="ar-SA" sz="2100" smtClean="0"/>
              <a:t> </a:t>
            </a:r>
            <a:endParaRPr lang="en-US" sz="2100" smtClean="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عنصر نائب للتذييل 4"/>
          <p:cNvSpPr>
            <a:spLocks noGrp="1"/>
          </p:cNvSpPr>
          <p:nvPr>
            <p:ph type="ftr" sz="quarter" idx="11"/>
          </p:nvPr>
        </p:nvSpPr>
        <p:spPr>
          <a:noFill/>
          <a:ln>
            <a:miter lim="800000"/>
            <a:headEnd/>
            <a:tailEnd/>
          </a:ln>
        </p:spPr>
        <p:txBody>
          <a:bodyPr/>
          <a:lstStyle/>
          <a:p>
            <a:r>
              <a:rPr lang="ar-SA" smtClean="0"/>
              <a:t>التحليل الاحصائي واختبار الفروض د. ماجد الفرا</a:t>
            </a:r>
            <a:endParaRPr lang="en-US" smtClean="0"/>
          </a:p>
        </p:txBody>
      </p:sp>
      <p:sp>
        <p:nvSpPr>
          <p:cNvPr id="38915" name="عنصر نائب لرقم الشريحة 5"/>
          <p:cNvSpPr>
            <a:spLocks noGrp="1"/>
          </p:cNvSpPr>
          <p:nvPr>
            <p:ph type="sldNum" sz="quarter" idx="12"/>
          </p:nvPr>
        </p:nvSpPr>
        <p:spPr>
          <a:noFill/>
          <a:ln>
            <a:miter lim="800000"/>
            <a:headEnd/>
            <a:tailEnd/>
          </a:ln>
        </p:spPr>
        <p:txBody>
          <a:bodyPr/>
          <a:lstStyle/>
          <a:p>
            <a:fld id="{B2508F79-37C8-4280-B82B-4963EF2BF67D}" type="slidenum">
              <a:rPr lang="en-US" smtClean="0"/>
              <a:pPr/>
              <a:t>25</a:t>
            </a:fld>
            <a:endParaRPr lang="en-US" smtClean="0"/>
          </a:p>
        </p:txBody>
      </p:sp>
      <p:sp>
        <p:nvSpPr>
          <p:cNvPr id="38916" name="Rectangle 2"/>
          <p:cNvSpPr>
            <a:spLocks noGrp="1" noChangeArrowheads="1"/>
          </p:cNvSpPr>
          <p:nvPr>
            <p:ph type="title"/>
          </p:nvPr>
        </p:nvSpPr>
        <p:spPr/>
        <p:txBody>
          <a:bodyPr/>
          <a:lstStyle/>
          <a:p>
            <a:pPr eaLnBrk="1" hangingPunct="1"/>
            <a:r>
              <a:rPr lang="ar-SA" smtClean="0"/>
              <a:t>اختبار الفروض الخاصة بالاختلافات</a:t>
            </a:r>
            <a:endParaRPr lang="en-US" smtClean="0"/>
          </a:p>
        </p:txBody>
      </p:sp>
      <p:sp>
        <p:nvSpPr>
          <p:cNvPr id="38917" name="Rectangle 3"/>
          <p:cNvSpPr>
            <a:spLocks noGrp="1" noChangeArrowheads="1"/>
          </p:cNvSpPr>
          <p:nvPr>
            <p:ph type="body" idx="1"/>
          </p:nvPr>
        </p:nvSpPr>
        <p:spPr/>
        <p:txBody>
          <a:bodyPr/>
          <a:lstStyle/>
          <a:p>
            <a:pPr algn="r" rtl="1" eaLnBrk="1" hangingPunct="1">
              <a:lnSpc>
                <a:spcPct val="90000"/>
              </a:lnSpc>
            </a:pPr>
            <a:r>
              <a:rPr lang="ar-SA" sz="2100" smtClean="0"/>
              <a:t>الاختبارات البارامترية: </a:t>
            </a:r>
            <a:r>
              <a:rPr lang="en-US" sz="2100" smtClean="0"/>
              <a:t>Parametric</a:t>
            </a:r>
            <a:endParaRPr lang="ar-SA" sz="2100" smtClean="0"/>
          </a:p>
          <a:p>
            <a:pPr algn="r" rtl="1" eaLnBrk="1" hangingPunct="1">
              <a:lnSpc>
                <a:spcPct val="90000"/>
              </a:lnSpc>
              <a:buFont typeface="Wingdings" pitchFamily="2" charset="2"/>
              <a:buNone/>
            </a:pPr>
            <a:r>
              <a:rPr lang="ar-SA" sz="2100" smtClean="0"/>
              <a:t>وتشمل اختبارات : </a:t>
            </a:r>
            <a:r>
              <a:rPr lang="en-US" sz="2100" smtClean="0"/>
              <a:t>t, z</a:t>
            </a:r>
            <a:r>
              <a:rPr lang="ar-SA" sz="2100" smtClean="0"/>
              <a:t> .</a:t>
            </a:r>
          </a:p>
          <a:p>
            <a:pPr algn="r" rtl="1" eaLnBrk="1" hangingPunct="1">
              <a:lnSpc>
                <a:spcPct val="90000"/>
              </a:lnSpc>
            </a:pPr>
            <a:r>
              <a:rPr lang="ar-SA" sz="2100" smtClean="0"/>
              <a:t>الاختبارات الغير البارامترية: </a:t>
            </a:r>
            <a:r>
              <a:rPr lang="en-US" sz="2100" smtClean="0"/>
              <a:t>Non-Parametric</a:t>
            </a:r>
            <a:r>
              <a:rPr lang="ar-SA" sz="2100" smtClean="0"/>
              <a:t> </a:t>
            </a:r>
          </a:p>
          <a:p>
            <a:pPr algn="r" rtl="1" eaLnBrk="1" hangingPunct="1">
              <a:lnSpc>
                <a:spcPct val="90000"/>
              </a:lnSpc>
              <a:buFont typeface="Wingdings" pitchFamily="2" charset="2"/>
              <a:buNone/>
            </a:pPr>
            <a:r>
              <a:rPr lang="ar-SA" sz="2100" smtClean="0"/>
              <a:t>وتشمل الاختبارات التالية:</a:t>
            </a:r>
          </a:p>
          <a:p>
            <a:pPr algn="r" rtl="1" eaLnBrk="1" hangingPunct="1">
              <a:lnSpc>
                <a:spcPct val="90000"/>
              </a:lnSpc>
              <a:buFont typeface="Wingdings" pitchFamily="2" charset="2"/>
              <a:buNone/>
            </a:pPr>
            <a:r>
              <a:rPr lang="ar-SA" sz="2100" b="1" smtClean="0"/>
              <a:t>عند وجود عينة واحدة</a:t>
            </a:r>
            <a:r>
              <a:rPr lang="ar-SA" sz="2100" smtClean="0"/>
              <a:t> يمكن استخدام الاختبارات التالية:</a:t>
            </a:r>
          </a:p>
          <a:p>
            <a:pPr algn="r" rtl="1" eaLnBrk="1" hangingPunct="1">
              <a:lnSpc>
                <a:spcPct val="90000"/>
              </a:lnSpc>
              <a:buFontTx/>
              <a:buChar char="-"/>
            </a:pPr>
            <a:r>
              <a:rPr lang="ar-SA" sz="2100" smtClean="0"/>
              <a:t>اختبار </a:t>
            </a:r>
            <a:r>
              <a:rPr lang="en-US" sz="2100" smtClean="0"/>
              <a:t>K-S</a:t>
            </a:r>
            <a:r>
              <a:rPr lang="ar-SA" sz="2100" smtClean="0"/>
              <a:t> ويكتب أحيانا </a:t>
            </a:r>
            <a:r>
              <a:rPr lang="en-US" sz="2100" smtClean="0"/>
              <a:t>k</a:t>
            </a:r>
            <a:r>
              <a:rPr lang="ar-SA" sz="2100" smtClean="0"/>
              <a:t> فط.</a:t>
            </a:r>
            <a:endParaRPr lang="en-US" sz="2100" smtClean="0"/>
          </a:p>
          <a:p>
            <a:pPr algn="r" rtl="1" eaLnBrk="1" hangingPunct="1">
              <a:lnSpc>
                <a:spcPct val="90000"/>
              </a:lnSpc>
              <a:buFontTx/>
              <a:buChar char="-"/>
            </a:pPr>
            <a:r>
              <a:rPr lang="ar-SA" sz="2100" smtClean="0"/>
              <a:t>اختبار </a:t>
            </a:r>
            <a:r>
              <a:rPr lang="en-US" sz="2100" smtClean="0"/>
              <a:t>Binominal</a:t>
            </a:r>
            <a:r>
              <a:rPr lang="ar-BH" sz="2100" smtClean="0"/>
              <a:t>: اختبار الاشارة</a:t>
            </a:r>
            <a:endParaRPr lang="ar-SA" sz="2100" smtClean="0"/>
          </a:p>
          <a:p>
            <a:pPr algn="r" rtl="1" eaLnBrk="1" hangingPunct="1">
              <a:lnSpc>
                <a:spcPct val="90000"/>
              </a:lnSpc>
              <a:buFontTx/>
              <a:buNone/>
            </a:pPr>
            <a:r>
              <a:rPr lang="ar-SA" sz="2400" b="1" smtClean="0"/>
              <a:t>عند وجود عينتين: </a:t>
            </a:r>
          </a:p>
          <a:p>
            <a:pPr algn="r" rtl="1" eaLnBrk="1" hangingPunct="1">
              <a:lnSpc>
                <a:spcPct val="90000"/>
              </a:lnSpc>
              <a:buFontTx/>
              <a:buNone/>
            </a:pPr>
            <a:r>
              <a:rPr lang="ar-SA" sz="2100" smtClean="0"/>
              <a:t>1- عينات مستتقلة: مربع كاي، مانن-وتنى </a:t>
            </a:r>
            <a:r>
              <a:rPr lang="en-US" sz="2100" smtClean="0"/>
              <a:t>(U)</a:t>
            </a:r>
            <a:r>
              <a:rPr lang="ar-SA" sz="2100" smtClean="0"/>
              <a:t> (يستخدم وتني في حالة حجم عينة أقل من 30).</a:t>
            </a:r>
          </a:p>
          <a:p>
            <a:pPr algn="r" rtl="1" eaLnBrk="1" hangingPunct="1">
              <a:lnSpc>
                <a:spcPct val="90000"/>
              </a:lnSpc>
              <a:buFontTx/>
              <a:buNone/>
            </a:pPr>
            <a:r>
              <a:rPr lang="ar-SA" sz="2100" smtClean="0"/>
              <a:t>2-عينتين:</a:t>
            </a:r>
            <a:r>
              <a:rPr lang="en-US" sz="2100" smtClean="0"/>
              <a:t>Wilcoxon, K-S, McNemar, K-Square</a:t>
            </a:r>
            <a:r>
              <a:rPr lang="ar-SA" sz="2100" smtClean="0"/>
              <a:t> ،.</a:t>
            </a:r>
            <a:endParaRPr lang="en-US" sz="210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0" y="274638"/>
            <a:ext cx="8229600" cy="868362"/>
          </a:xfrm>
        </p:spPr>
        <p:txBody>
          <a:bodyPr/>
          <a:lstStyle/>
          <a:p>
            <a:r>
              <a:rPr lang="ar-SA" b="1" dirty="0" smtClean="0">
                <a:solidFill>
                  <a:srgbClr val="FF0000"/>
                </a:solidFill>
              </a:rPr>
              <a:t>دراسة </a:t>
            </a:r>
            <a:r>
              <a:rPr lang="ar-SA" b="1" dirty="0" smtClean="0">
                <a:solidFill>
                  <a:srgbClr val="FF0000"/>
                </a:solidFill>
              </a:rPr>
              <a:t>المشكلة</a:t>
            </a:r>
            <a:endParaRPr lang="en-US" b="1" dirty="0" smtClean="0">
              <a:solidFill>
                <a:srgbClr val="FF0000"/>
              </a:solidFill>
              <a:cs typeface="Times New Roman" pitchFamily="18" charset="0"/>
            </a:endParaRPr>
          </a:p>
        </p:txBody>
      </p:sp>
      <p:sp>
        <p:nvSpPr>
          <p:cNvPr id="11267" name="Rectangle 3"/>
          <p:cNvSpPr>
            <a:spLocks noGrp="1" noChangeArrowheads="1"/>
          </p:cNvSpPr>
          <p:nvPr>
            <p:ph type="body" idx="4294967295"/>
          </p:nvPr>
        </p:nvSpPr>
        <p:spPr>
          <a:xfrm>
            <a:off x="0" y="1219200"/>
            <a:ext cx="8839200" cy="5410200"/>
          </a:xfrm>
        </p:spPr>
        <p:txBody>
          <a:bodyPr>
            <a:noAutofit/>
          </a:bodyPr>
          <a:lstStyle/>
          <a:p>
            <a:pPr algn="r" rtl="1"/>
            <a:r>
              <a:rPr lang="ar-SA" sz="3600" dirty="0" smtClean="0">
                <a:cs typeface="Simplified Arabic" pitchFamily="18" charset="-78"/>
              </a:rPr>
              <a:t>نظراً لصعوبة الوصول إلى من تركوا العمل. </a:t>
            </a:r>
          </a:p>
          <a:p>
            <a:pPr algn="just" rtl="1"/>
            <a:r>
              <a:rPr lang="ar-SA" sz="3600" dirty="0" smtClean="0">
                <a:cs typeface="Simplified Arabic" pitchFamily="18" charset="-78"/>
              </a:rPr>
              <a:t>اقترح فريق البحث الاتصال بالعمالة الحالية، وبناء على المعلومات التي سيحصلون عليها منهم، والدراسات </a:t>
            </a:r>
            <a:r>
              <a:rPr lang="ar-SA" sz="3600" dirty="0" smtClean="0">
                <a:cs typeface="Simplified Arabic" pitchFamily="18" charset="-78"/>
              </a:rPr>
              <a:t>السابقة، </a:t>
            </a:r>
            <a:r>
              <a:rPr lang="ar-SA" sz="3600" dirty="0" smtClean="0">
                <a:cs typeface="Simplified Arabic" pitchFamily="18" charset="-78"/>
              </a:rPr>
              <a:t>فإنهم سيتعرفون على العوامل التي تولد الرغبة لدى العاملين في البقاء في </a:t>
            </a:r>
            <a:r>
              <a:rPr lang="ar-SA" sz="3600" dirty="0" err="1" smtClean="0">
                <a:cs typeface="Simplified Arabic" pitchFamily="18" charset="-78"/>
              </a:rPr>
              <a:t>ال</a:t>
            </a:r>
            <a:r>
              <a:rPr lang="ar-DZ" sz="3600" dirty="0" smtClean="0">
                <a:cs typeface="Simplified Arabic" pitchFamily="18" charset="-78"/>
              </a:rPr>
              <a:t>مؤسس</a:t>
            </a:r>
            <a:r>
              <a:rPr lang="ar-SA" sz="3600" dirty="0" smtClean="0">
                <a:cs typeface="Simplified Arabic" pitchFamily="18" charset="-78"/>
              </a:rPr>
              <a:t>ة</a:t>
            </a:r>
            <a:r>
              <a:rPr lang="ar-SA" sz="3600" dirty="0" smtClean="0">
                <a:cs typeface="Simplified Arabic" pitchFamily="18" charset="-78"/>
              </a:rPr>
              <a:t>، أو ترك العمل </a:t>
            </a:r>
            <a:r>
              <a:rPr lang="ar-SA" sz="3600" dirty="0" err="1" smtClean="0">
                <a:cs typeface="Simplified Arabic" pitchFamily="18" charset="-78"/>
              </a:rPr>
              <a:t>بها</a:t>
            </a:r>
            <a:r>
              <a:rPr lang="ar-SA" sz="3600" dirty="0" smtClean="0">
                <a:cs typeface="Simplified Arabic" pitchFamily="18" charset="-78"/>
              </a:rPr>
              <a:t> .</a:t>
            </a:r>
          </a:p>
          <a:p>
            <a:pPr algn="just" rtl="1"/>
            <a:r>
              <a:rPr lang="ar-SA" sz="3600" dirty="0" smtClean="0">
                <a:cs typeface="Simplified Arabic" pitchFamily="18" charset="-78"/>
              </a:rPr>
              <a:t>نظراً لأن البحوث السابقة أشارت إلى أن </a:t>
            </a:r>
            <a:r>
              <a:rPr lang="ar-DZ" sz="3600" dirty="0" smtClean="0">
                <a:cs typeface="Simplified Arabic" pitchFamily="18" charset="-78"/>
              </a:rPr>
              <a:t>رغبة</a:t>
            </a:r>
            <a:r>
              <a:rPr lang="ar-SA" sz="3600" dirty="0" smtClean="0">
                <a:cs typeface="Simplified Arabic" pitchFamily="18" charset="-78"/>
              </a:rPr>
              <a:t> </a:t>
            </a:r>
            <a:r>
              <a:rPr lang="ar-SA" sz="3600" dirty="0" smtClean="0">
                <a:cs typeface="Simplified Arabic" pitchFamily="18" charset="-78"/>
              </a:rPr>
              <a:t>ترك العمل </a:t>
            </a:r>
            <a:r>
              <a:rPr lang="ar-DZ" sz="3600" dirty="0" smtClean="0">
                <a:cs typeface="Simplified Arabic" pitchFamily="18" charset="-78"/>
              </a:rPr>
              <a:t>له مؤشرات تتعلق بالعمل </a:t>
            </a:r>
            <a:r>
              <a:rPr lang="ar-DZ" sz="3600" dirty="0" err="1" smtClean="0">
                <a:cs typeface="Simplified Arabic" pitchFamily="18" charset="-78"/>
              </a:rPr>
              <a:t>و</a:t>
            </a:r>
            <a:r>
              <a:rPr lang="ar-SA" sz="3600" dirty="0" smtClean="0">
                <a:cs typeface="Simplified Arabic" pitchFamily="18" charset="-78"/>
              </a:rPr>
              <a:t>مؤشر</a:t>
            </a:r>
            <a:r>
              <a:rPr lang="ar-DZ" sz="3600" dirty="0" err="1" smtClean="0">
                <a:cs typeface="Simplified Arabic" pitchFamily="18" charset="-78"/>
              </a:rPr>
              <a:t>ات</a:t>
            </a:r>
            <a:r>
              <a:rPr lang="ar-DZ" sz="3600" dirty="0" smtClean="0">
                <a:cs typeface="Simplified Arabic" pitchFamily="18" charset="-78"/>
              </a:rPr>
              <a:t> </a:t>
            </a:r>
            <a:r>
              <a:rPr lang="ar-DZ" sz="3600" dirty="0" err="1" smtClean="0">
                <a:cs typeface="Simplified Arabic" pitchFamily="18" charset="-78"/>
              </a:rPr>
              <a:t>ديموغرافية</a:t>
            </a:r>
            <a:r>
              <a:rPr lang="ar-DZ" sz="3600" dirty="0" smtClean="0">
                <a:cs typeface="Simplified Arabic" pitchFamily="18" charset="-78"/>
              </a:rPr>
              <a:t> ارتأت فرقة البحث إلى استخدام المقابلات كأداة أولية للدراسة</a:t>
            </a:r>
            <a:r>
              <a:rPr lang="ar-SA" sz="3600" dirty="0" smtClean="0">
                <a:cs typeface="Simplified Arabic" pitchFamily="18" charset="-78"/>
              </a:rPr>
              <a:t> .</a:t>
            </a:r>
            <a:endParaRPr lang="en-US" sz="3600" dirty="0" smtClean="0">
              <a:cs typeface="Simplified Arabic" pitchFamily="18"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fade">
                                      <p:cBhvr>
                                        <p:cTn id="7" dur="800" decel="100000"/>
                                        <p:tgtEl>
                                          <p:spTgt spid="11266"/>
                                        </p:tgtEl>
                                      </p:cBhvr>
                                    </p:animEffect>
                                    <p:anim calcmode="lin" valueType="num">
                                      <p:cBhvr>
                                        <p:cTn id="8" dur="800" decel="100000" fill="hold"/>
                                        <p:tgtEl>
                                          <p:spTgt spid="11266"/>
                                        </p:tgtEl>
                                        <p:attrNameLst>
                                          <p:attrName>style.rotation</p:attrName>
                                        </p:attrNameLst>
                                      </p:cBhvr>
                                      <p:tavLst>
                                        <p:tav tm="0">
                                          <p:val>
                                            <p:fltVal val="-90"/>
                                          </p:val>
                                        </p:tav>
                                        <p:tav tm="100000">
                                          <p:val>
                                            <p:fltVal val="0"/>
                                          </p:val>
                                        </p:tav>
                                      </p:tavLst>
                                    </p:anim>
                                    <p:anim calcmode="lin" valueType="num">
                                      <p:cBhvr>
                                        <p:cTn id="9" dur="800" decel="100000" fill="hold"/>
                                        <p:tgtEl>
                                          <p:spTgt spid="11266"/>
                                        </p:tgtEl>
                                        <p:attrNameLst>
                                          <p:attrName>ppt_x</p:attrName>
                                        </p:attrNameLst>
                                      </p:cBhvr>
                                      <p:tavLst>
                                        <p:tav tm="0">
                                          <p:val>
                                            <p:strVal val="#ppt_x+0.4"/>
                                          </p:val>
                                        </p:tav>
                                        <p:tav tm="100000">
                                          <p:val>
                                            <p:strVal val="#ppt_x-0.05"/>
                                          </p:val>
                                        </p:tav>
                                      </p:tavLst>
                                    </p:anim>
                                    <p:anim calcmode="lin" valueType="num">
                                      <p:cBhvr>
                                        <p:cTn id="10" dur="800" decel="100000" fill="hold"/>
                                        <p:tgtEl>
                                          <p:spTgt spid="1126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126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1266"/>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1267">
                                            <p:txEl>
                                              <p:pRg st="0" end="0"/>
                                            </p:txEl>
                                          </p:spTgt>
                                        </p:tgtEl>
                                        <p:attrNameLst>
                                          <p:attrName>style.visibility</p:attrName>
                                        </p:attrNameLst>
                                      </p:cBhvr>
                                      <p:to>
                                        <p:strVal val="visible"/>
                                      </p:to>
                                    </p:set>
                                    <p:animEffect transition="in" filter="fade">
                                      <p:cBhvr>
                                        <p:cTn id="17" dur="1000"/>
                                        <p:tgtEl>
                                          <p:spTgt spid="11267">
                                            <p:txEl>
                                              <p:pRg st="0" end="0"/>
                                            </p:txEl>
                                          </p:spTgt>
                                        </p:tgtEl>
                                      </p:cBhvr>
                                    </p:animEffect>
                                    <p:anim calcmode="lin" valueType="num">
                                      <p:cBhvr>
                                        <p:cTn id="1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12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1267">
                                            <p:txEl>
                                              <p:pRg st="1" end="1"/>
                                            </p:txEl>
                                          </p:spTgt>
                                        </p:tgtEl>
                                        <p:attrNameLst>
                                          <p:attrName>style.visibility</p:attrName>
                                        </p:attrNameLst>
                                      </p:cBhvr>
                                      <p:to>
                                        <p:strVal val="visible"/>
                                      </p:to>
                                    </p:set>
                                    <p:animEffect transition="in" filter="fade">
                                      <p:cBhvr>
                                        <p:cTn id="24" dur="1000"/>
                                        <p:tgtEl>
                                          <p:spTgt spid="11267">
                                            <p:txEl>
                                              <p:pRg st="1" end="1"/>
                                            </p:txEl>
                                          </p:spTgt>
                                        </p:tgtEl>
                                      </p:cBhvr>
                                    </p:animEffect>
                                    <p:anim calcmode="lin" valueType="num">
                                      <p:cBhvr>
                                        <p:cTn id="25"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11267">
                                            <p:txEl>
                                              <p:pRg st="2" end="2"/>
                                            </p:txEl>
                                          </p:spTgt>
                                        </p:tgtEl>
                                        <p:attrNameLst>
                                          <p:attrName>style.visibility</p:attrName>
                                        </p:attrNameLst>
                                      </p:cBhvr>
                                      <p:to>
                                        <p:strVal val="visible"/>
                                      </p:to>
                                    </p:set>
                                    <p:animEffect transition="in" filter="fade">
                                      <p:cBhvr>
                                        <p:cTn id="31" dur="1000"/>
                                        <p:tgtEl>
                                          <p:spTgt spid="11267">
                                            <p:txEl>
                                              <p:pRg st="2" end="2"/>
                                            </p:txEl>
                                          </p:spTgt>
                                        </p:tgtEl>
                                      </p:cBhvr>
                                    </p:animEffect>
                                    <p:anim calcmode="lin" valueType="num">
                                      <p:cBhvr>
                                        <p:cTn id="32"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6642" name="Rectangle 2"/>
          <p:cNvSpPr>
            <a:spLocks noGrp="1" noChangeArrowheads="1"/>
          </p:cNvSpPr>
          <p:nvPr>
            <p:ph type="title" idx="4294967295"/>
          </p:nvPr>
        </p:nvSpPr>
        <p:spPr>
          <a:xfrm>
            <a:off x="0" y="274638"/>
            <a:ext cx="8229600" cy="487362"/>
          </a:xfrm>
        </p:spPr>
        <p:txBody>
          <a:bodyPr>
            <a:normAutofit fontScale="90000"/>
          </a:bodyPr>
          <a:lstStyle/>
          <a:p>
            <a:pPr>
              <a:defRPr/>
            </a:pPr>
            <a:r>
              <a:rPr lang="ar-SA" b="1" smtClean="0">
                <a:solidFill>
                  <a:srgbClr val="FF0000"/>
                </a:solidFill>
              </a:rPr>
              <a:t>1- المقابلات غير المهيكلة</a:t>
            </a:r>
            <a:endParaRPr lang="en-US" b="1" smtClean="0">
              <a:solidFill>
                <a:srgbClr val="FF0000"/>
              </a:solidFill>
              <a:cs typeface="Times New Roman" pitchFamily="18" charset="0"/>
            </a:endParaRPr>
          </a:p>
        </p:txBody>
      </p:sp>
      <p:sp>
        <p:nvSpPr>
          <p:cNvPr id="12291" name="Rectangle 3"/>
          <p:cNvSpPr>
            <a:spLocks noGrp="1" noChangeArrowheads="1"/>
          </p:cNvSpPr>
          <p:nvPr>
            <p:ph type="body" idx="4294967295"/>
          </p:nvPr>
        </p:nvSpPr>
        <p:spPr>
          <a:xfrm>
            <a:off x="0" y="1357298"/>
            <a:ext cx="9144000" cy="5500702"/>
          </a:xfrm>
        </p:spPr>
        <p:txBody>
          <a:bodyPr/>
          <a:lstStyle/>
          <a:p>
            <a:pPr algn="just" rtl="1"/>
            <a:r>
              <a:rPr lang="ar-SA" sz="2800" dirty="0" smtClean="0">
                <a:cs typeface="Simplified Arabic" pitchFamily="18" charset="-78"/>
              </a:rPr>
              <a:t>قام فريق البحث بإجراء مقابلات غير مهيكلة مع 50 عامل من أقسام </a:t>
            </a:r>
            <a:r>
              <a:rPr lang="ar-SA" sz="2800" dirty="0" err="1" smtClean="0">
                <a:cs typeface="Simplified Arabic" pitchFamily="18" charset="-78"/>
              </a:rPr>
              <a:t>ا</a:t>
            </a:r>
            <a:r>
              <a:rPr lang="ar-DZ" sz="2800" dirty="0" smtClean="0">
                <a:cs typeface="Simplified Arabic" pitchFamily="18" charset="-78"/>
              </a:rPr>
              <a:t>لمؤسس</a:t>
            </a:r>
            <a:r>
              <a:rPr lang="ar-SA" sz="2800" dirty="0" smtClean="0">
                <a:cs typeface="Simplified Arabic" pitchFamily="18" charset="-78"/>
              </a:rPr>
              <a:t>ة </a:t>
            </a:r>
            <a:r>
              <a:rPr lang="ar-SA" sz="2800" dirty="0" smtClean="0">
                <a:cs typeface="Simplified Arabic" pitchFamily="18" charset="-78"/>
              </a:rPr>
              <a:t>المختلفة .</a:t>
            </a:r>
          </a:p>
          <a:p>
            <a:pPr algn="just" rtl="1"/>
            <a:r>
              <a:rPr lang="ar-SA" sz="2800" dirty="0" smtClean="0">
                <a:cs typeface="Simplified Arabic" pitchFamily="18" charset="-78"/>
              </a:rPr>
              <a:t>الجملة التي افتتح </a:t>
            </a:r>
            <a:r>
              <a:rPr lang="ar-SA" sz="2800" dirty="0" err="1" smtClean="0">
                <a:cs typeface="Simplified Arabic" pitchFamily="18" charset="-78"/>
              </a:rPr>
              <a:t>بها</a:t>
            </a:r>
            <a:r>
              <a:rPr lang="ar-SA" sz="2800" dirty="0" smtClean="0">
                <a:cs typeface="Simplified Arabic" pitchFamily="18" charset="-78"/>
              </a:rPr>
              <a:t> فريق العمل مقابلاتهم : </a:t>
            </a:r>
          </a:p>
          <a:p>
            <a:pPr algn="just" rtl="1">
              <a:buFont typeface="Arial" charset="0"/>
              <a:buNone/>
            </a:pPr>
            <a:r>
              <a:rPr lang="ar-SA" sz="2800" b="1" dirty="0" smtClean="0">
                <a:cs typeface="Simplified Arabic" pitchFamily="18" charset="-78"/>
              </a:rPr>
              <a:t>(نحن هنا لنتعرف على خبراتك الجيدة والسيئة في حياتك العملية أخبرنا عن الأشياء التي تعتبرها مهمة في وظيفتك مثل تلك المتصلة بالعمل وبيئة العمل والمنظمة ونظام الإشراف وغير ذلك مما تفكر فيه وتعتقد أن له صلة </a:t>
            </a:r>
            <a:r>
              <a:rPr lang="ar-SA" sz="2800" b="1" dirty="0" smtClean="0">
                <a:cs typeface="Simplified Arabic" pitchFamily="18" charset="-78"/>
              </a:rPr>
              <a:t>بعملك)</a:t>
            </a:r>
            <a:endParaRPr lang="ar-SA" sz="2800" b="1" dirty="0" smtClean="0">
              <a:cs typeface="Simplified Arabic" pitchFamily="18" charset="-78"/>
            </a:endParaRPr>
          </a:p>
          <a:p>
            <a:pPr algn="just" rtl="1"/>
            <a:r>
              <a:rPr lang="ar-DZ" sz="2800" dirty="0" smtClean="0">
                <a:cs typeface="Simplified Arabic" pitchFamily="18" charset="-78"/>
              </a:rPr>
              <a:t>أ</a:t>
            </a:r>
            <a:r>
              <a:rPr lang="ar-SA" sz="2800" dirty="0" smtClean="0">
                <a:cs typeface="Simplified Arabic" pitchFamily="18" charset="-78"/>
              </a:rPr>
              <a:t>خبر </a:t>
            </a:r>
            <a:r>
              <a:rPr lang="ar-SA" sz="2800" dirty="0" smtClean="0">
                <a:cs typeface="Simplified Arabic" pitchFamily="18" charset="-78"/>
              </a:rPr>
              <a:t>فريق البحث العاملين أنهم إذا وضعوا أيديهم على أسباب القضايا المطروحة، فإنهم سيكونون قادرين على أن يقدموا للإدارة توصيات تساعد على تحسين العمل في المنظمة .</a:t>
            </a:r>
          </a:p>
          <a:p>
            <a:pPr algn="just" rtl="1"/>
            <a:r>
              <a:rPr lang="ar-SA" sz="2800" dirty="0" smtClean="0">
                <a:cs typeface="Simplified Arabic" pitchFamily="18" charset="-78"/>
              </a:rPr>
              <a:t>كل مقابلة استغرقت 45 دقيقة، </a:t>
            </a:r>
            <a:r>
              <a:rPr lang="ar-DZ" sz="2800" dirty="0" smtClean="0">
                <a:cs typeface="Simplified Arabic" pitchFamily="18" charset="-78"/>
              </a:rPr>
              <a:t>حيث </a:t>
            </a:r>
            <a:r>
              <a:rPr lang="ar-DZ" sz="2800" dirty="0" err="1" smtClean="0">
                <a:cs typeface="Simplified Arabic" pitchFamily="18" charset="-78"/>
              </a:rPr>
              <a:t>ت</a:t>
            </a:r>
            <a:r>
              <a:rPr lang="ar-SA" sz="2800" dirty="0" smtClean="0">
                <a:cs typeface="Simplified Arabic" pitchFamily="18" charset="-78"/>
              </a:rPr>
              <a:t>م </a:t>
            </a:r>
            <a:r>
              <a:rPr lang="ar-SA" sz="2800" dirty="0" smtClean="0">
                <a:cs typeface="Simplified Arabic" pitchFamily="18" charset="-78"/>
              </a:rPr>
              <a:t>جدولة كل ما دار في </a:t>
            </a:r>
            <a:r>
              <a:rPr lang="ar-SA" sz="2800" dirty="0" smtClean="0">
                <a:cs typeface="Simplified Arabic" pitchFamily="18" charset="-78"/>
              </a:rPr>
              <a:t>المقابلات</a:t>
            </a:r>
            <a:r>
              <a:rPr lang="ar-DZ" sz="2800" dirty="0" smtClean="0">
                <a:cs typeface="Simplified Arabic" pitchFamily="18" charset="-78"/>
              </a:rPr>
              <a:t> من خلال ” دليل المقابلة</a:t>
            </a:r>
            <a:r>
              <a:rPr lang="ar-SA" sz="2800" dirty="0" smtClean="0">
                <a:cs typeface="Simplified Arabic" pitchFamily="18" charset="-78"/>
              </a:rPr>
              <a:t> </a:t>
            </a:r>
            <a:r>
              <a:rPr lang="ar-DZ" sz="2800" dirty="0" smtClean="0">
                <a:cs typeface="Simplified Arabic" pitchFamily="18" charset="-78"/>
              </a:rPr>
              <a:t>”</a:t>
            </a:r>
            <a:endParaRPr lang="en-US" sz="2800" dirty="0" smtClean="0">
              <a:cs typeface="Simplified Arabic" pitchFamily="18"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496642"/>
                                        </p:tgtEl>
                                        <p:attrNameLst>
                                          <p:attrName>style.visibility</p:attrName>
                                        </p:attrNameLst>
                                      </p:cBhvr>
                                      <p:to>
                                        <p:strVal val="visible"/>
                                      </p:to>
                                    </p:set>
                                    <p:animEffect transition="in" filter="fade">
                                      <p:cBhvr>
                                        <p:cTn id="7" dur="800" decel="100000"/>
                                        <p:tgtEl>
                                          <p:spTgt spid="496642"/>
                                        </p:tgtEl>
                                      </p:cBhvr>
                                    </p:animEffect>
                                    <p:anim calcmode="lin" valueType="num">
                                      <p:cBhvr>
                                        <p:cTn id="8" dur="800" decel="100000" fill="hold"/>
                                        <p:tgtEl>
                                          <p:spTgt spid="496642"/>
                                        </p:tgtEl>
                                        <p:attrNameLst>
                                          <p:attrName>style.rotation</p:attrName>
                                        </p:attrNameLst>
                                      </p:cBhvr>
                                      <p:tavLst>
                                        <p:tav tm="0">
                                          <p:val>
                                            <p:fltVal val="-90"/>
                                          </p:val>
                                        </p:tav>
                                        <p:tav tm="100000">
                                          <p:val>
                                            <p:fltVal val="0"/>
                                          </p:val>
                                        </p:tav>
                                      </p:tavLst>
                                    </p:anim>
                                    <p:anim calcmode="lin" valueType="num">
                                      <p:cBhvr>
                                        <p:cTn id="9" dur="800" decel="100000" fill="hold"/>
                                        <p:tgtEl>
                                          <p:spTgt spid="496642"/>
                                        </p:tgtEl>
                                        <p:attrNameLst>
                                          <p:attrName>ppt_x</p:attrName>
                                        </p:attrNameLst>
                                      </p:cBhvr>
                                      <p:tavLst>
                                        <p:tav tm="0">
                                          <p:val>
                                            <p:strVal val="#ppt_x+0.4"/>
                                          </p:val>
                                        </p:tav>
                                        <p:tav tm="100000">
                                          <p:val>
                                            <p:strVal val="#ppt_x-0.05"/>
                                          </p:val>
                                        </p:tav>
                                      </p:tavLst>
                                    </p:anim>
                                    <p:anim calcmode="lin" valueType="num">
                                      <p:cBhvr>
                                        <p:cTn id="10" dur="800" decel="100000" fill="hold"/>
                                        <p:tgtEl>
                                          <p:spTgt spid="49664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9664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9664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2291">
                                            <p:txEl>
                                              <p:pRg st="0" end="0"/>
                                            </p:txEl>
                                          </p:spTgt>
                                        </p:tgtEl>
                                        <p:attrNameLst>
                                          <p:attrName>style.visibility</p:attrName>
                                        </p:attrNameLst>
                                      </p:cBhvr>
                                      <p:to>
                                        <p:strVal val="visible"/>
                                      </p:to>
                                    </p:set>
                                    <p:animEffect transition="in" filter="fade">
                                      <p:cBhvr>
                                        <p:cTn id="17" dur="1000"/>
                                        <p:tgtEl>
                                          <p:spTgt spid="12291">
                                            <p:txEl>
                                              <p:pRg st="0" end="0"/>
                                            </p:txEl>
                                          </p:spTgt>
                                        </p:tgtEl>
                                      </p:cBhvr>
                                    </p:animEffect>
                                    <p:anim calcmode="lin" valueType="num">
                                      <p:cBhvr>
                                        <p:cTn id="18"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2291">
                                            <p:txEl>
                                              <p:pRg st="1" end="1"/>
                                            </p:txEl>
                                          </p:spTgt>
                                        </p:tgtEl>
                                        <p:attrNameLst>
                                          <p:attrName>style.visibility</p:attrName>
                                        </p:attrNameLst>
                                      </p:cBhvr>
                                      <p:to>
                                        <p:strVal val="visible"/>
                                      </p:to>
                                    </p:set>
                                    <p:animEffect transition="in" filter="fade">
                                      <p:cBhvr>
                                        <p:cTn id="24" dur="1000"/>
                                        <p:tgtEl>
                                          <p:spTgt spid="12291">
                                            <p:txEl>
                                              <p:pRg st="1" end="1"/>
                                            </p:txEl>
                                          </p:spTgt>
                                        </p:tgtEl>
                                      </p:cBhvr>
                                    </p:animEffect>
                                    <p:anim calcmode="lin" valueType="num">
                                      <p:cBhvr>
                                        <p:cTn id="25"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122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12291">
                                            <p:txEl>
                                              <p:pRg st="2" end="2"/>
                                            </p:txEl>
                                          </p:spTgt>
                                        </p:tgtEl>
                                        <p:attrNameLst>
                                          <p:attrName>style.visibility</p:attrName>
                                        </p:attrNameLst>
                                      </p:cBhvr>
                                      <p:to>
                                        <p:strVal val="visible"/>
                                      </p:to>
                                    </p:set>
                                    <p:animEffect transition="in" filter="fade">
                                      <p:cBhvr>
                                        <p:cTn id="31" dur="1000"/>
                                        <p:tgtEl>
                                          <p:spTgt spid="12291">
                                            <p:txEl>
                                              <p:pRg st="2" end="2"/>
                                            </p:txEl>
                                          </p:spTgt>
                                        </p:tgtEl>
                                      </p:cBhvr>
                                    </p:animEffect>
                                    <p:anim calcmode="lin" valueType="num">
                                      <p:cBhvr>
                                        <p:cTn id="32"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122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12291">
                                            <p:txEl>
                                              <p:pRg st="3" end="3"/>
                                            </p:txEl>
                                          </p:spTgt>
                                        </p:tgtEl>
                                        <p:attrNameLst>
                                          <p:attrName>style.visibility</p:attrName>
                                        </p:attrNameLst>
                                      </p:cBhvr>
                                      <p:to>
                                        <p:strVal val="visible"/>
                                      </p:to>
                                    </p:set>
                                    <p:animEffect transition="in" filter="fade">
                                      <p:cBhvr>
                                        <p:cTn id="38" dur="1000"/>
                                        <p:tgtEl>
                                          <p:spTgt spid="12291">
                                            <p:txEl>
                                              <p:pRg st="3" end="3"/>
                                            </p:txEl>
                                          </p:spTgt>
                                        </p:tgtEl>
                                      </p:cBhvr>
                                    </p:animEffect>
                                    <p:anim calcmode="lin" valueType="num">
                                      <p:cBhvr>
                                        <p:cTn id="39" dur="10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122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grpId="0" nodeType="clickEffect">
                                  <p:stCondLst>
                                    <p:cond delay="0"/>
                                  </p:stCondLst>
                                  <p:childTnLst>
                                    <p:set>
                                      <p:cBhvr>
                                        <p:cTn id="44" dur="1" fill="hold">
                                          <p:stCondLst>
                                            <p:cond delay="0"/>
                                          </p:stCondLst>
                                        </p:cTn>
                                        <p:tgtEl>
                                          <p:spTgt spid="12291">
                                            <p:txEl>
                                              <p:pRg st="4" end="4"/>
                                            </p:txEl>
                                          </p:spTgt>
                                        </p:tgtEl>
                                        <p:attrNameLst>
                                          <p:attrName>style.visibility</p:attrName>
                                        </p:attrNameLst>
                                      </p:cBhvr>
                                      <p:to>
                                        <p:strVal val="visible"/>
                                      </p:to>
                                    </p:set>
                                    <p:animEffect transition="in" filter="fade">
                                      <p:cBhvr>
                                        <p:cTn id="45" dur="1000"/>
                                        <p:tgtEl>
                                          <p:spTgt spid="12291">
                                            <p:txEl>
                                              <p:pRg st="4" end="4"/>
                                            </p:txEl>
                                          </p:spTgt>
                                        </p:tgtEl>
                                      </p:cBhvr>
                                    </p:animEffect>
                                    <p:anim calcmode="lin" valueType="num">
                                      <p:cBhvr>
                                        <p:cTn id="46" dur="10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1229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6642" grpId="0"/>
      <p:bldP spid="12291"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7666" name="Rectangle 2"/>
          <p:cNvSpPr>
            <a:spLocks noGrp="1" noChangeArrowheads="1"/>
          </p:cNvSpPr>
          <p:nvPr>
            <p:ph type="title" idx="4294967295"/>
          </p:nvPr>
        </p:nvSpPr>
        <p:spPr>
          <a:xfrm>
            <a:off x="304800" y="762000"/>
            <a:ext cx="8229600" cy="487362"/>
          </a:xfrm>
        </p:spPr>
        <p:txBody>
          <a:bodyPr>
            <a:noAutofit/>
          </a:bodyPr>
          <a:lstStyle/>
          <a:p>
            <a:pPr>
              <a:defRPr/>
            </a:pPr>
            <a:r>
              <a:rPr lang="ar-SA" sz="3600" b="1" dirty="0" err="1" smtClean="0">
                <a:solidFill>
                  <a:srgbClr val="FF0000"/>
                </a:solidFill>
                <a:cs typeface="Simplified Arabic" pitchFamily="18" charset="-78"/>
              </a:rPr>
              <a:t>ال</a:t>
            </a:r>
            <a:r>
              <a:rPr lang="ar-DZ" sz="3600" b="1" dirty="0" smtClean="0">
                <a:solidFill>
                  <a:srgbClr val="FF0000"/>
                </a:solidFill>
                <a:cs typeface="Simplified Arabic" pitchFamily="18" charset="-78"/>
              </a:rPr>
              <a:t>موضوعات</a:t>
            </a:r>
            <a:r>
              <a:rPr lang="ar-SA" sz="3600" b="1" dirty="0" smtClean="0">
                <a:solidFill>
                  <a:srgbClr val="FF0000"/>
                </a:solidFill>
                <a:cs typeface="Simplified Arabic" pitchFamily="18" charset="-78"/>
              </a:rPr>
              <a:t> </a:t>
            </a:r>
            <a:r>
              <a:rPr lang="ar-SA" sz="3600" b="1" dirty="0" smtClean="0">
                <a:solidFill>
                  <a:srgbClr val="FF0000"/>
                </a:solidFill>
                <a:cs typeface="Simplified Arabic" pitchFamily="18" charset="-78"/>
              </a:rPr>
              <a:t>التي تكررت </a:t>
            </a:r>
            <a:r>
              <a:rPr lang="ar-DZ" sz="3600" b="1" dirty="0" smtClean="0">
                <a:solidFill>
                  <a:srgbClr val="FF0000"/>
                </a:solidFill>
                <a:cs typeface="Simplified Arabic" pitchFamily="18" charset="-78"/>
              </a:rPr>
              <a:t>في </a:t>
            </a:r>
            <a:r>
              <a:rPr lang="ar-DZ" sz="3600" b="1" dirty="0" smtClean="0">
                <a:solidFill>
                  <a:srgbClr val="FF0000"/>
                </a:solidFill>
                <a:cs typeface="Simplified Arabic" pitchFamily="18" charset="-78"/>
              </a:rPr>
              <a:t>مقابلات </a:t>
            </a:r>
            <a:r>
              <a:rPr lang="ar-SA" sz="3600" b="1" dirty="0" smtClean="0">
                <a:solidFill>
                  <a:srgbClr val="FF0000"/>
                </a:solidFill>
                <a:cs typeface="Simplified Arabic" pitchFamily="18" charset="-78"/>
              </a:rPr>
              <a:t>العاملين</a:t>
            </a:r>
            <a:endParaRPr lang="en-US" sz="3600" b="1" dirty="0" smtClean="0">
              <a:solidFill>
                <a:srgbClr val="FF0000"/>
              </a:solidFill>
              <a:cs typeface="Simplified Arabic" pitchFamily="18" charset="-78"/>
            </a:endParaRPr>
          </a:p>
        </p:txBody>
      </p:sp>
      <p:sp>
        <p:nvSpPr>
          <p:cNvPr id="13315" name="Rectangle 3"/>
          <p:cNvSpPr>
            <a:spLocks noGrp="1" noChangeArrowheads="1"/>
          </p:cNvSpPr>
          <p:nvPr>
            <p:ph type="body" idx="4294967295"/>
          </p:nvPr>
        </p:nvSpPr>
        <p:spPr>
          <a:xfrm>
            <a:off x="0" y="1557338"/>
            <a:ext cx="8839200" cy="4568825"/>
          </a:xfrm>
        </p:spPr>
        <p:txBody>
          <a:bodyPr>
            <a:noAutofit/>
          </a:bodyPr>
          <a:lstStyle/>
          <a:p>
            <a:pPr algn="just" rtl="1"/>
            <a:r>
              <a:rPr lang="ar-SA" b="1" dirty="0" smtClean="0">
                <a:cs typeface="Simplified Arabic" pitchFamily="18" charset="-78"/>
              </a:rPr>
              <a:t>الوظائف معقدة ولا بريق لها</a:t>
            </a:r>
          </a:p>
          <a:p>
            <a:pPr algn="just" rtl="1"/>
            <a:r>
              <a:rPr lang="ar-SA" b="1" dirty="0" smtClean="0">
                <a:cs typeface="Simplified Arabic" pitchFamily="18" charset="-78"/>
              </a:rPr>
              <a:t>عدم إعطاء العامل حرية كاملة لأداء عمله بالطريقة التي يريدها</a:t>
            </a:r>
          </a:p>
          <a:p>
            <a:pPr algn="just" rtl="1"/>
            <a:r>
              <a:rPr lang="ar-SA" b="1" dirty="0" smtClean="0">
                <a:cs typeface="Simplified Arabic" pitchFamily="18" charset="-78"/>
              </a:rPr>
              <a:t>عدم حصول العاملين على أجور عادلة</a:t>
            </a:r>
          </a:p>
          <a:p>
            <a:pPr algn="just" rtl="1">
              <a:buNone/>
            </a:pPr>
            <a:r>
              <a:rPr lang="ar-DZ" b="1" dirty="0" smtClean="0">
                <a:cs typeface="Simplified Arabic" pitchFamily="18" charset="-78"/>
              </a:rPr>
              <a:t>- </a:t>
            </a:r>
            <a:r>
              <a:rPr lang="ar-SA" b="1" dirty="0" smtClean="0">
                <a:cs typeface="Simplified Arabic" pitchFamily="18" charset="-78"/>
              </a:rPr>
              <a:t>من </a:t>
            </a:r>
            <a:r>
              <a:rPr lang="ar-SA" b="1" dirty="0" smtClean="0">
                <a:cs typeface="Simplified Arabic" pitchFamily="18" charset="-78"/>
              </a:rPr>
              <a:t>مراجعة الدراسات السابقة تبين أن معدل الرضا الوظيفي يؤثر أيضاً على نية العمال لترك العمل.</a:t>
            </a:r>
          </a:p>
          <a:p>
            <a:pPr algn="just" rtl="1">
              <a:buNone/>
            </a:pPr>
            <a:r>
              <a:rPr lang="ar-DZ" b="1" dirty="0" smtClean="0">
                <a:cs typeface="Simplified Arabic" pitchFamily="18" charset="-78"/>
              </a:rPr>
              <a:t>- </a:t>
            </a:r>
            <a:r>
              <a:rPr lang="ar-SA" b="1" dirty="0" smtClean="0">
                <a:cs typeface="Simplified Arabic" pitchFamily="18" charset="-78"/>
              </a:rPr>
              <a:t>من </a:t>
            </a:r>
            <a:r>
              <a:rPr lang="ar-SA" b="1" dirty="0" smtClean="0">
                <a:cs typeface="Simplified Arabic" pitchFamily="18" charset="-78"/>
              </a:rPr>
              <a:t>كل ذلك تم تنمية إطار نظري للبحث، كما تمت تنمية خمسة فروض للبحث.</a:t>
            </a:r>
          </a:p>
          <a:p>
            <a:pPr algn="just" rtl="1"/>
            <a:r>
              <a:rPr lang="ar-SA" b="1" dirty="0" smtClean="0">
                <a:cs typeface="Simplified Arabic" pitchFamily="18" charset="-78"/>
              </a:rPr>
              <a:t>المرحلة </a:t>
            </a:r>
            <a:r>
              <a:rPr lang="ar-SA" b="1" dirty="0" smtClean="0">
                <a:cs typeface="Simplified Arabic" pitchFamily="18" charset="-78"/>
              </a:rPr>
              <a:t>التالية</a:t>
            </a:r>
            <a:r>
              <a:rPr lang="ar-DZ" b="1" dirty="0" smtClean="0">
                <a:cs typeface="Simplified Arabic" pitchFamily="18" charset="-78"/>
              </a:rPr>
              <a:t>: </a:t>
            </a:r>
            <a:r>
              <a:rPr lang="ar-SA" b="1" dirty="0" smtClean="0">
                <a:cs typeface="Simplified Arabic" pitchFamily="18" charset="-78"/>
              </a:rPr>
              <a:t>تم </a:t>
            </a:r>
            <a:r>
              <a:rPr lang="ar-SA" b="1" dirty="0" smtClean="0">
                <a:cs typeface="Simplified Arabic" pitchFamily="18" charset="-78"/>
              </a:rPr>
              <a:t>فيها تصميم </a:t>
            </a:r>
            <a:r>
              <a:rPr lang="ar-SA" b="1" dirty="0" err="1" smtClean="0">
                <a:cs typeface="Simplified Arabic" pitchFamily="18" charset="-78"/>
              </a:rPr>
              <a:t>اس</a:t>
            </a:r>
            <a:r>
              <a:rPr lang="ar-DZ" b="1" dirty="0" smtClean="0">
                <a:cs typeface="Simplified Arabic" pitchFamily="18" charset="-78"/>
              </a:rPr>
              <a:t>تبيان</a:t>
            </a:r>
            <a:r>
              <a:rPr lang="ar-SA" b="1" dirty="0" smtClean="0">
                <a:cs typeface="Simplified Arabic" pitchFamily="18" charset="-78"/>
              </a:rPr>
              <a:t> </a:t>
            </a:r>
            <a:r>
              <a:rPr lang="ar-SA" b="1" dirty="0" smtClean="0">
                <a:cs typeface="Simplified Arabic" pitchFamily="18" charset="-78"/>
              </a:rPr>
              <a:t>جيداً تم </a:t>
            </a:r>
            <a:r>
              <a:rPr lang="ar-SA" b="1" dirty="0" smtClean="0">
                <a:solidFill>
                  <a:schemeClr val="accent1">
                    <a:lumMod val="60000"/>
                    <a:lumOff val="40000"/>
                  </a:schemeClr>
                </a:solidFill>
                <a:cs typeface="Simplified Arabic" pitchFamily="18" charset="-78"/>
              </a:rPr>
              <a:t>اختبار صلاحيته وثبات نتائجه لقياس متغيرات البحث . </a:t>
            </a:r>
          </a:p>
          <a:p>
            <a:pPr algn="just" rtl="1"/>
            <a:endParaRPr lang="en-US" b="1" dirty="0" smtClean="0">
              <a:cs typeface="Simplified Arabic" pitchFamily="18"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497666"/>
                                        </p:tgtEl>
                                        <p:attrNameLst>
                                          <p:attrName>style.visibility</p:attrName>
                                        </p:attrNameLst>
                                      </p:cBhvr>
                                      <p:to>
                                        <p:strVal val="visible"/>
                                      </p:to>
                                    </p:set>
                                    <p:animEffect transition="in" filter="fade">
                                      <p:cBhvr>
                                        <p:cTn id="7" dur="800" decel="100000"/>
                                        <p:tgtEl>
                                          <p:spTgt spid="497666"/>
                                        </p:tgtEl>
                                      </p:cBhvr>
                                    </p:animEffect>
                                    <p:anim calcmode="lin" valueType="num">
                                      <p:cBhvr>
                                        <p:cTn id="8" dur="800" decel="100000" fill="hold"/>
                                        <p:tgtEl>
                                          <p:spTgt spid="497666"/>
                                        </p:tgtEl>
                                        <p:attrNameLst>
                                          <p:attrName>style.rotation</p:attrName>
                                        </p:attrNameLst>
                                      </p:cBhvr>
                                      <p:tavLst>
                                        <p:tav tm="0">
                                          <p:val>
                                            <p:fltVal val="-90"/>
                                          </p:val>
                                        </p:tav>
                                        <p:tav tm="100000">
                                          <p:val>
                                            <p:fltVal val="0"/>
                                          </p:val>
                                        </p:tav>
                                      </p:tavLst>
                                    </p:anim>
                                    <p:anim calcmode="lin" valueType="num">
                                      <p:cBhvr>
                                        <p:cTn id="9" dur="800" decel="100000" fill="hold"/>
                                        <p:tgtEl>
                                          <p:spTgt spid="497666"/>
                                        </p:tgtEl>
                                        <p:attrNameLst>
                                          <p:attrName>ppt_x</p:attrName>
                                        </p:attrNameLst>
                                      </p:cBhvr>
                                      <p:tavLst>
                                        <p:tav tm="0">
                                          <p:val>
                                            <p:strVal val="#ppt_x+0.4"/>
                                          </p:val>
                                        </p:tav>
                                        <p:tav tm="100000">
                                          <p:val>
                                            <p:strVal val="#ppt_x-0.05"/>
                                          </p:val>
                                        </p:tav>
                                      </p:tavLst>
                                    </p:anim>
                                    <p:anim calcmode="lin" valueType="num">
                                      <p:cBhvr>
                                        <p:cTn id="10" dur="800" decel="100000" fill="hold"/>
                                        <p:tgtEl>
                                          <p:spTgt spid="49766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9766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97666"/>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3315">
                                            <p:txEl>
                                              <p:pRg st="0" end="0"/>
                                            </p:txEl>
                                          </p:spTgt>
                                        </p:tgtEl>
                                        <p:attrNameLst>
                                          <p:attrName>style.visibility</p:attrName>
                                        </p:attrNameLst>
                                      </p:cBhvr>
                                      <p:to>
                                        <p:strVal val="visible"/>
                                      </p:to>
                                    </p:set>
                                    <p:animEffect transition="in" filter="fade">
                                      <p:cBhvr>
                                        <p:cTn id="17" dur="1000"/>
                                        <p:tgtEl>
                                          <p:spTgt spid="13315">
                                            <p:txEl>
                                              <p:pRg st="0" end="0"/>
                                            </p:txEl>
                                          </p:spTgt>
                                        </p:tgtEl>
                                      </p:cBhvr>
                                    </p:animEffect>
                                    <p:anim calcmode="lin" valueType="num">
                                      <p:cBhvr>
                                        <p:cTn id="1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3315">
                                            <p:txEl>
                                              <p:pRg st="1" end="1"/>
                                            </p:txEl>
                                          </p:spTgt>
                                        </p:tgtEl>
                                        <p:attrNameLst>
                                          <p:attrName>style.visibility</p:attrName>
                                        </p:attrNameLst>
                                      </p:cBhvr>
                                      <p:to>
                                        <p:strVal val="visible"/>
                                      </p:to>
                                    </p:set>
                                    <p:animEffect transition="in" filter="fade">
                                      <p:cBhvr>
                                        <p:cTn id="24" dur="1000"/>
                                        <p:tgtEl>
                                          <p:spTgt spid="13315">
                                            <p:txEl>
                                              <p:pRg st="1" end="1"/>
                                            </p:txEl>
                                          </p:spTgt>
                                        </p:tgtEl>
                                      </p:cBhvr>
                                    </p:animEffect>
                                    <p:anim calcmode="lin" valueType="num">
                                      <p:cBhvr>
                                        <p:cTn id="2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13315">
                                            <p:txEl>
                                              <p:pRg st="2" end="2"/>
                                            </p:txEl>
                                          </p:spTgt>
                                        </p:tgtEl>
                                        <p:attrNameLst>
                                          <p:attrName>style.visibility</p:attrName>
                                        </p:attrNameLst>
                                      </p:cBhvr>
                                      <p:to>
                                        <p:strVal val="visible"/>
                                      </p:to>
                                    </p:set>
                                    <p:animEffect transition="in" filter="fade">
                                      <p:cBhvr>
                                        <p:cTn id="31" dur="1000"/>
                                        <p:tgtEl>
                                          <p:spTgt spid="13315">
                                            <p:txEl>
                                              <p:pRg st="2" end="2"/>
                                            </p:txEl>
                                          </p:spTgt>
                                        </p:tgtEl>
                                      </p:cBhvr>
                                    </p:animEffect>
                                    <p:anim calcmode="lin" valueType="num">
                                      <p:cBhvr>
                                        <p:cTn id="3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13315">
                                            <p:txEl>
                                              <p:pRg st="3" end="3"/>
                                            </p:txEl>
                                          </p:spTgt>
                                        </p:tgtEl>
                                        <p:attrNameLst>
                                          <p:attrName>style.visibility</p:attrName>
                                        </p:attrNameLst>
                                      </p:cBhvr>
                                      <p:to>
                                        <p:strVal val="visible"/>
                                      </p:to>
                                    </p:set>
                                    <p:animEffect transition="in" filter="fade">
                                      <p:cBhvr>
                                        <p:cTn id="38" dur="1000"/>
                                        <p:tgtEl>
                                          <p:spTgt spid="13315">
                                            <p:txEl>
                                              <p:pRg st="3" end="3"/>
                                            </p:txEl>
                                          </p:spTgt>
                                        </p:tgtEl>
                                      </p:cBhvr>
                                    </p:animEffect>
                                    <p:anim calcmode="lin" valueType="num">
                                      <p:cBhvr>
                                        <p:cTn id="39"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grpId="0" nodeType="clickEffect">
                                  <p:stCondLst>
                                    <p:cond delay="0"/>
                                  </p:stCondLst>
                                  <p:childTnLst>
                                    <p:set>
                                      <p:cBhvr>
                                        <p:cTn id="44" dur="1" fill="hold">
                                          <p:stCondLst>
                                            <p:cond delay="0"/>
                                          </p:stCondLst>
                                        </p:cTn>
                                        <p:tgtEl>
                                          <p:spTgt spid="13315">
                                            <p:txEl>
                                              <p:pRg st="4" end="4"/>
                                            </p:txEl>
                                          </p:spTgt>
                                        </p:tgtEl>
                                        <p:attrNameLst>
                                          <p:attrName>style.visibility</p:attrName>
                                        </p:attrNameLst>
                                      </p:cBhvr>
                                      <p:to>
                                        <p:strVal val="visible"/>
                                      </p:to>
                                    </p:set>
                                    <p:animEffect transition="in" filter="fade">
                                      <p:cBhvr>
                                        <p:cTn id="45" dur="1000"/>
                                        <p:tgtEl>
                                          <p:spTgt spid="13315">
                                            <p:txEl>
                                              <p:pRg st="4" end="4"/>
                                            </p:txEl>
                                          </p:spTgt>
                                        </p:tgtEl>
                                      </p:cBhvr>
                                    </p:animEffect>
                                    <p:anim calcmode="lin" valueType="num">
                                      <p:cBhvr>
                                        <p:cTn id="46" dur="10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1331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7" presetClass="entr" presetSubtype="0" fill="hold" grpId="0" nodeType="clickEffect">
                                  <p:stCondLst>
                                    <p:cond delay="0"/>
                                  </p:stCondLst>
                                  <p:childTnLst>
                                    <p:set>
                                      <p:cBhvr>
                                        <p:cTn id="51" dur="1" fill="hold">
                                          <p:stCondLst>
                                            <p:cond delay="0"/>
                                          </p:stCondLst>
                                        </p:cTn>
                                        <p:tgtEl>
                                          <p:spTgt spid="13315">
                                            <p:txEl>
                                              <p:pRg st="5" end="5"/>
                                            </p:txEl>
                                          </p:spTgt>
                                        </p:tgtEl>
                                        <p:attrNameLst>
                                          <p:attrName>style.visibility</p:attrName>
                                        </p:attrNameLst>
                                      </p:cBhvr>
                                      <p:to>
                                        <p:strVal val="visible"/>
                                      </p:to>
                                    </p:set>
                                    <p:animEffect transition="in" filter="fade">
                                      <p:cBhvr>
                                        <p:cTn id="52" dur="1000"/>
                                        <p:tgtEl>
                                          <p:spTgt spid="13315">
                                            <p:txEl>
                                              <p:pRg st="5" end="5"/>
                                            </p:txEl>
                                          </p:spTgt>
                                        </p:tgtEl>
                                      </p:cBhvr>
                                    </p:animEffect>
                                    <p:anim calcmode="lin" valueType="num">
                                      <p:cBhvr>
                                        <p:cTn id="53" dur="1000" fill="hold"/>
                                        <p:tgtEl>
                                          <p:spTgt spid="13315">
                                            <p:txEl>
                                              <p:pRg st="5" end="5"/>
                                            </p:txEl>
                                          </p:spTgt>
                                        </p:tgtEl>
                                        <p:attrNameLst>
                                          <p:attrName>ppt_x</p:attrName>
                                        </p:attrNameLst>
                                      </p:cBhvr>
                                      <p:tavLst>
                                        <p:tav tm="0">
                                          <p:val>
                                            <p:strVal val="#ppt_x"/>
                                          </p:val>
                                        </p:tav>
                                        <p:tav tm="100000">
                                          <p:val>
                                            <p:strVal val="#ppt_x"/>
                                          </p:val>
                                        </p:tav>
                                      </p:tavLst>
                                    </p:anim>
                                    <p:anim calcmode="lin" valueType="num">
                                      <p:cBhvr>
                                        <p:cTn id="54" dur="1000" fill="hold"/>
                                        <p:tgtEl>
                                          <p:spTgt spid="1331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7666" grpId="0"/>
      <p:bldP spid="1331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8690" name="Rectangle 2"/>
          <p:cNvSpPr>
            <a:spLocks noGrp="1" noChangeArrowheads="1"/>
          </p:cNvSpPr>
          <p:nvPr>
            <p:ph type="title" idx="4294967295"/>
          </p:nvPr>
        </p:nvSpPr>
        <p:spPr>
          <a:xfrm>
            <a:off x="0" y="274638"/>
            <a:ext cx="8229600" cy="411162"/>
          </a:xfrm>
        </p:spPr>
        <p:txBody>
          <a:bodyPr>
            <a:normAutofit fontScale="90000"/>
          </a:bodyPr>
          <a:lstStyle/>
          <a:p>
            <a:pPr>
              <a:defRPr/>
            </a:pPr>
            <a:r>
              <a:rPr lang="ar-SA" b="1" smtClean="0">
                <a:solidFill>
                  <a:srgbClr val="FF0000"/>
                </a:solidFill>
              </a:rPr>
              <a:t>متغيرات البحث</a:t>
            </a:r>
            <a:endParaRPr lang="en-US" b="1" smtClean="0">
              <a:solidFill>
                <a:srgbClr val="FF0000"/>
              </a:solidFill>
              <a:cs typeface="Times New Roman" pitchFamily="18" charset="0"/>
            </a:endParaRPr>
          </a:p>
        </p:txBody>
      </p:sp>
      <p:sp>
        <p:nvSpPr>
          <p:cNvPr id="14339" name="Rectangle 3"/>
          <p:cNvSpPr>
            <a:spLocks noGrp="1" noChangeArrowheads="1"/>
          </p:cNvSpPr>
          <p:nvPr>
            <p:ph type="body" idx="4294967295"/>
          </p:nvPr>
        </p:nvSpPr>
        <p:spPr>
          <a:xfrm>
            <a:off x="0" y="838200"/>
            <a:ext cx="8915400" cy="6019800"/>
          </a:xfrm>
        </p:spPr>
        <p:txBody>
          <a:bodyPr>
            <a:normAutofit lnSpcReduction="10000"/>
          </a:bodyPr>
          <a:lstStyle/>
          <a:p>
            <a:pPr algn="r" rtl="1"/>
            <a:r>
              <a:rPr lang="ar-SA" b="1" dirty="0" smtClean="0">
                <a:solidFill>
                  <a:srgbClr val="FF0000"/>
                </a:solidFill>
                <a:cs typeface="Simplified Arabic" pitchFamily="18" charset="-78"/>
              </a:rPr>
              <a:t>المتغيرات المستقلة :</a:t>
            </a:r>
          </a:p>
          <a:p>
            <a:pPr lvl="1" algn="r" rtl="1"/>
            <a:r>
              <a:rPr lang="ar-SA" b="1" dirty="0" smtClean="0">
                <a:cs typeface="Simplified Arabic" pitchFamily="18" charset="-78"/>
              </a:rPr>
              <a:t>خصائص </a:t>
            </a:r>
            <a:r>
              <a:rPr lang="ar-SA" b="1" dirty="0" smtClean="0">
                <a:cs typeface="Simplified Arabic" pitchFamily="18" charset="-78"/>
              </a:rPr>
              <a:t>الوظيفة</a:t>
            </a:r>
            <a:r>
              <a:rPr lang="ar-DZ" b="1" dirty="0" smtClean="0">
                <a:cs typeface="Simplified Arabic" pitchFamily="18" charset="-78"/>
              </a:rPr>
              <a:t>،</a:t>
            </a:r>
            <a:endParaRPr lang="ar-SA" b="1" dirty="0" smtClean="0">
              <a:cs typeface="Simplified Arabic" pitchFamily="18" charset="-78"/>
            </a:endParaRPr>
          </a:p>
          <a:p>
            <a:pPr lvl="1" algn="r" rtl="1"/>
            <a:r>
              <a:rPr lang="ar-SA" b="1" dirty="0" smtClean="0">
                <a:cs typeface="Simplified Arabic" pitchFamily="18" charset="-78"/>
              </a:rPr>
              <a:t>الشعور بالظلم أو عدم </a:t>
            </a:r>
            <a:r>
              <a:rPr lang="ar-SA" b="1" dirty="0" smtClean="0">
                <a:cs typeface="Simplified Arabic" pitchFamily="18" charset="-78"/>
              </a:rPr>
              <a:t>العدالة</a:t>
            </a:r>
            <a:r>
              <a:rPr lang="ar-DZ" b="1" dirty="0" smtClean="0">
                <a:cs typeface="Simplified Arabic" pitchFamily="18" charset="-78"/>
              </a:rPr>
              <a:t>،</a:t>
            </a:r>
            <a:endParaRPr lang="ar-SA" b="1" dirty="0" smtClean="0">
              <a:cs typeface="Simplified Arabic" pitchFamily="18" charset="-78"/>
            </a:endParaRPr>
          </a:p>
          <a:p>
            <a:pPr lvl="1" algn="r" rtl="1"/>
            <a:r>
              <a:rPr lang="ar-SA" b="1" dirty="0" smtClean="0">
                <a:cs typeface="Simplified Arabic" pitchFamily="18" charset="-78"/>
              </a:rPr>
              <a:t>الشعور </a:t>
            </a:r>
            <a:r>
              <a:rPr lang="ar-SA" b="1" dirty="0" err="1" smtClean="0">
                <a:cs typeface="Simplified Arabic" pitchFamily="18" charset="-78"/>
              </a:rPr>
              <a:t>با</a:t>
            </a:r>
            <a:r>
              <a:rPr lang="ar-DZ" b="1" dirty="0" smtClean="0">
                <a:cs typeface="Simplified Arabic" pitchFamily="18" charset="-78"/>
              </a:rPr>
              <a:t>لتعب،</a:t>
            </a:r>
            <a:endParaRPr lang="ar-SA" b="1" dirty="0" smtClean="0">
              <a:cs typeface="Simplified Arabic" pitchFamily="18" charset="-78"/>
            </a:endParaRPr>
          </a:p>
          <a:p>
            <a:pPr lvl="1" algn="r" rtl="1"/>
            <a:r>
              <a:rPr lang="ar-SA" b="1" dirty="0" smtClean="0">
                <a:cs typeface="Simplified Arabic" pitchFamily="18" charset="-78"/>
              </a:rPr>
              <a:t>الرضا </a:t>
            </a:r>
            <a:r>
              <a:rPr lang="ar-SA" b="1" dirty="0" smtClean="0">
                <a:cs typeface="Simplified Arabic" pitchFamily="18" charset="-78"/>
              </a:rPr>
              <a:t>الوظيفي</a:t>
            </a:r>
            <a:r>
              <a:rPr lang="ar-DZ" b="1" dirty="0" smtClean="0">
                <a:cs typeface="Simplified Arabic" pitchFamily="18" charset="-78"/>
              </a:rPr>
              <a:t>،</a:t>
            </a:r>
            <a:endParaRPr lang="ar-SA" b="1" dirty="0" smtClean="0">
              <a:cs typeface="Simplified Arabic" pitchFamily="18" charset="-78"/>
            </a:endParaRPr>
          </a:p>
          <a:p>
            <a:pPr algn="r" rtl="1"/>
            <a:r>
              <a:rPr lang="ar-SA" b="1" dirty="0" smtClean="0">
                <a:solidFill>
                  <a:srgbClr val="FF0000"/>
                </a:solidFill>
                <a:cs typeface="Simplified Arabic" pitchFamily="18" charset="-78"/>
              </a:rPr>
              <a:t>المتغير التابع : </a:t>
            </a:r>
            <a:r>
              <a:rPr lang="ar-SA" b="1" dirty="0" err="1" smtClean="0">
                <a:cs typeface="Simplified Arabic" pitchFamily="18" charset="-78"/>
              </a:rPr>
              <a:t>ال</a:t>
            </a:r>
            <a:r>
              <a:rPr lang="ar-DZ" b="1" dirty="0" smtClean="0">
                <a:cs typeface="Simplified Arabic" pitchFamily="18" charset="-78"/>
              </a:rPr>
              <a:t>رغبة في </a:t>
            </a:r>
            <a:r>
              <a:rPr lang="ar-SA" b="1" dirty="0" smtClean="0">
                <a:cs typeface="Simplified Arabic" pitchFamily="18" charset="-78"/>
              </a:rPr>
              <a:t>ترك العمل</a:t>
            </a:r>
          </a:p>
          <a:p>
            <a:pPr algn="r" rtl="1"/>
            <a:r>
              <a:rPr lang="ar-SA" b="1" dirty="0" smtClean="0">
                <a:solidFill>
                  <a:srgbClr val="FF0000"/>
                </a:solidFill>
              </a:rPr>
              <a:t>المتغيرات </a:t>
            </a:r>
            <a:r>
              <a:rPr lang="ar-SA" b="1" dirty="0" err="1" smtClean="0">
                <a:solidFill>
                  <a:srgbClr val="FF0000"/>
                </a:solidFill>
              </a:rPr>
              <a:t>الديموغرافية</a:t>
            </a:r>
            <a:r>
              <a:rPr lang="ar-SA" b="1" dirty="0" smtClean="0">
                <a:solidFill>
                  <a:srgbClr val="FF0000"/>
                </a:solidFill>
              </a:rPr>
              <a:t> :</a:t>
            </a:r>
          </a:p>
          <a:p>
            <a:pPr lvl="1" algn="r" rtl="1"/>
            <a:r>
              <a:rPr lang="ar-SA" b="1" dirty="0" err="1" smtClean="0"/>
              <a:t>ال</a:t>
            </a:r>
            <a:r>
              <a:rPr lang="ar-DZ" b="1" dirty="0" smtClean="0"/>
              <a:t>سن</a:t>
            </a:r>
            <a:r>
              <a:rPr lang="ar-SA" b="1" dirty="0" smtClean="0"/>
              <a:t> والتعليم وال</a:t>
            </a:r>
            <a:r>
              <a:rPr lang="ar-DZ" b="1" dirty="0" smtClean="0"/>
              <a:t>جنس</a:t>
            </a:r>
            <a:r>
              <a:rPr lang="ar-SA" b="1" dirty="0" smtClean="0"/>
              <a:t> ومدة العمل بال</a:t>
            </a:r>
            <a:r>
              <a:rPr lang="ar-DZ" b="1" dirty="0" smtClean="0"/>
              <a:t>مؤسس</a:t>
            </a:r>
            <a:r>
              <a:rPr lang="ar-SA" b="1" dirty="0" smtClean="0"/>
              <a:t>ة </a:t>
            </a:r>
            <a:r>
              <a:rPr lang="ar-SA" b="1" dirty="0" err="1" smtClean="0"/>
              <a:t>و</a:t>
            </a:r>
            <a:r>
              <a:rPr lang="ar-DZ" b="1" dirty="0" smtClean="0"/>
              <a:t>نوع</a:t>
            </a:r>
            <a:r>
              <a:rPr lang="ar-SA" b="1" dirty="0" smtClean="0"/>
              <a:t> الوظيفة ووردية العمل .</a:t>
            </a:r>
          </a:p>
          <a:p>
            <a:pPr lvl="1" algn="just" rtl="1">
              <a:buFont typeface="Arial" charset="0"/>
              <a:buNone/>
            </a:pPr>
            <a:r>
              <a:rPr lang="ar-SA" b="1" dirty="0" smtClean="0"/>
              <a:t>وزع </a:t>
            </a:r>
            <a:r>
              <a:rPr lang="ar-SA" b="1" dirty="0" err="1" smtClean="0"/>
              <a:t>الاست</a:t>
            </a:r>
            <a:r>
              <a:rPr lang="ar-DZ" b="1" dirty="0" smtClean="0"/>
              <a:t>بيان</a:t>
            </a:r>
            <a:r>
              <a:rPr lang="ar-SA" b="1" dirty="0" smtClean="0"/>
              <a:t> على عينة عشوائية طبقية عددها </a:t>
            </a:r>
            <a:r>
              <a:rPr lang="ar-DZ" b="1" dirty="0" smtClean="0"/>
              <a:t>....</a:t>
            </a:r>
            <a:r>
              <a:rPr lang="ar-SA" b="1" dirty="0" smtClean="0"/>
              <a:t> عاملاً ، وقد تم إدخال البيانات للحاسب وتحليلها واستخدامها لاختبار صحة الفروض التالية :</a:t>
            </a:r>
          </a:p>
          <a:p>
            <a:pPr lvl="1" algn="r" rtl="1">
              <a:buFont typeface="Arial" charset="0"/>
              <a:buNone/>
            </a:pPr>
            <a:endParaRPr lang="ar-SA" dirty="0" smtClean="0"/>
          </a:p>
          <a:p>
            <a:pPr algn="r" rtl="1"/>
            <a:endParaRPr lang="ar-SA" dirty="0" smtClean="0">
              <a:cs typeface="Simplified Arabic" pitchFamily="18" charset="-78"/>
            </a:endParaRPr>
          </a:p>
          <a:p>
            <a:pPr lvl="1" algn="r" rtl="1">
              <a:buFont typeface="Wingdings" pitchFamily="2" charset="2"/>
              <a:buNone/>
            </a:pPr>
            <a:endParaRPr lang="ar-SA" dirty="0" smtClean="0">
              <a:cs typeface="Simplified Arabic" pitchFamily="18" charset="-78"/>
            </a:endParaRPr>
          </a:p>
          <a:p>
            <a:pPr lvl="1" algn="r" rtl="1"/>
            <a:endParaRPr lang="en-US" dirty="0" smtClean="0">
              <a:cs typeface="Simplified Arabic" pitchFamily="18"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498690"/>
                                        </p:tgtEl>
                                        <p:attrNameLst>
                                          <p:attrName>style.visibility</p:attrName>
                                        </p:attrNameLst>
                                      </p:cBhvr>
                                      <p:to>
                                        <p:strVal val="visible"/>
                                      </p:to>
                                    </p:set>
                                    <p:animEffect transition="in" filter="fade">
                                      <p:cBhvr>
                                        <p:cTn id="7" dur="800" decel="100000"/>
                                        <p:tgtEl>
                                          <p:spTgt spid="498690"/>
                                        </p:tgtEl>
                                      </p:cBhvr>
                                    </p:animEffect>
                                    <p:anim calcmode="lin" valueType="num">
                                      <p:cBhvr>
                                        <p:cTn id="8" dur="800" decel="100000" fill="hold"/>
                                        <p:tgtEl>
                                          <p:spTgt spid="498690"/>
                                        </p:tgtEl>
                                        <p:attrNameLst>
                                          <p:attrName>style.rotation</p:attrName>
                                        </p:attrNameLst>
                                      </p:cBhvr>
                                      <p:tavLst>
                                        <p:tav tm="0">
                                          <p:val>
                                            <p:fltVal val="-90"/>
                                          </p:val>
                                        </p:tav>
                                        <p:tav tm="100000">
                                          <p:val>
                                            <p:fltVal val="0"/>
                                          </p:val>
                                        </p:tav>
                                      </p:tavLst>
                                    </p:anim>
                                    <p:anim calcmode="lin" valueType="num">
                                      <p:cBhvr>
                                        <p:cTn id="9" dur="800" decel="100000" fill="hold"/>
                                        <p:tgtEl>
                                          <p:spTgt spid="498690"/>
                                        </p:tgtEl>
                                        <p:attrNameLst>
                                          <p:attrName>ppt_x</p:attrName>
                                        </p:attrNameLst>
                                      </p:cBhvr>
                                      <p:tavLst>
                                        <p:tav tm="0">
                                          <p:val>
                                            <p:strVal val="#ppt_x+0.4"/>
                                          </p:val>
                                        </p:tav>
                                        <p:tav tm="100000">
                                          <p:val>
                                            <p:strVal val="#ppt_x-0.05"/>
                                          </p:val>
                                        </p:tav>
                                      </p:tavLst>
                                    </p:anim>
                                    <p:anim calcmode="lin" valueType="num">
                                      <p:cBhvr>
                                        <p:cTn id="10" dur="800" decel="100000" fill="hold"/>
                                        <p:tgtEl>
                                          <p:spTgt spid="49869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9869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98690"/>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4339">
                                            <p:txEl>
                                              <p:pRg st="0" end="0"/>
                                            </p:txEl>
                                          </p:spTgt>
                                        </p:tgtEl>
                                        <p:attrNameLst>
                                          <p:attrName>style.visibility</p:attrName>
                                        </p:attrNameLst>
                                      </p:cBhvr>
                                      <p:to>
                                        <p:strVal val="visible"/>
                                      </p:to>
                                    </p:set>
                                    <p:animEffect transition="in" filter="fade">
                                      <p:cBhvr>
                                        <p:cTn id="17" dur="1000"/>
                                        <p:tgtEl>
                                          <p:spTgt spid="14339">
                                            <p:txEl>
                                              <p:pRg st="0" end="0"/>
                                            </p:txEl>
                                          </p:spTgt>
                                        </p:tgtEl>
                                      </p:cBhvr>
                                    </p:animEffect>
                                    <p:anim calcmode="lin" valueType="num">
                                      <p:cBhvr>
                                        <p:cTn id="18"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4339">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4339">
                                            <p:txEl>
                                              <p:pRg st="1" end="1"/>
                                            </p:txEl>
                                          </p:spTgt>
                                        </p:tgtEl>
                                        <p:attrNameLst>
                                          <p:attrName>style.visibility</p:attrName>
                                        </p:attrNameLst>
                                      </p:cBhvr>
                                      <p:to>
                                        <p:strVal val="visible"/>
                                      </p:to>
                                    </p:set>
                                    <p:animEffect transition="in" filter="fade">
                                      <p:cBhvr>
                                        <p:cTn id="22" dur="1000"/>
                                        <p:tgtEl>
                                          <p:spTgt spid="14339">
                                            <p:txEl>
                                              <p:pRg st="1" end="1"/>
                                            </p:txEl>
                                          </p:spTgt>
                                        </p:tgtEl>
                                      </p:cBhvr>
                                    </p:animEffect>
                                    <p:anim calcmode="lin" valueType="num">
                                      <p:cBhvr>
                                        <p:cTn id="23" dur="10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14339">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14339">
                                            <p:txEl>
                                              <p:pRg st="2" end="2"/>
                                            </p:txEl>
                                          </p:spTgt>
                                        </p:tgtEl>
                                        <p:attrNameLst>
                                          <p:attrName>style.visibility</p:attrName>
                                        </p:attrNameLst>
                                      </p:cBhvr>
                                      <p:to>
                                        <p:strVal val="visible"/>
                                      </p:to>
                                    </p:set>
                                    <p:animEffect transition="in" filter="fade">
                                      <p:cBhvr>
                                        <p:cTn id="27" dur="1000"/>
                                        <p:tgtEl>
                                          <p:spTgt spid="14339">
                                            <p:txEl>
                                              <p:pRg st="2" end="2"/>
                                            </p:txEl>
                                          </p:spTgt>
                                        </p:tgtEl>
                                      </p:cBhvr>
                                    </p:animEffect>
                                    <p:anim calcmode="lin" valueType="num">
                                      <p:cBhvr>
                                        <p:cTn id="28"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14339">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14339">
                                            <p:txEl>
                                              <p:pRg st="3" end="3"/>
                                            </p:txEl>
                                          </p:spTgt>
                                        </p:tgtEl>
                                        <p:attrNameLst>
                                          <p:attrName>style.visibility</p:attrName>
                                        </p:attrNameLst>
                                      </p:cBhvr>
                                      <p:to>
                                        <p:strVal val="visible"/>
                                      </p:to>
                                    </p:set>
                                    <p:animEffect transition="in" filter="fade">
                                      <p:cBhvr>
                                        <p:cTn id="32" dur="1000"/>
                                        <p:tgtEl>
                                          <p:spTgt spid="14339">
                                            <p:txEl>
                                              <p:pRg st="3" end="3"/>
                                            </p:txEl>
                                          </p:spTgt>
                                        </p:tgtEl>
                                      </p:cBhvr>
                                    </p:animEffect>
                                    <p:anim calcmode="lin" valueType="num">
                                      <p:cBhvr>
                                        <p:cTn id="33" dur="10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14339">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14339">
                                            <p:txEl>
                                              <p:pRg st="4" end="4"/>
                                            </p:txEl>
                                          </p:spTgt>
                                        </p:tgtEl>
                                        <p:attrNameLst>
                                          <p:attrName>style.visibility</p:attrName>
                                        </p:attrNameLst>
                                      </p:cBhvr>
                                      <p:to>
                                        <p:strVal val="visible"/>
                                      </p:to>
                                    </p:set>
                                    <p:animEffect transition="in" filter="fade">
                                      <p:cBhvr>
                                        <p:cTn id="37" dur="1000"/>
                                        <p:tgtEl>
                                          <p:spTgt spid="14339">
                                            <p:txEl>
                                              <p:pRg st="4" end="4"/>
                                            </p:txEl>
                                          </p:spTgt>
                                        </p:tgtEl>
                                      </p:cBhvr>
                                    </p:animEffect>
                                    <p:anim calcmode="lin" valueType="num">
                                      <p:cBhvr>
                                        <p:cTn id="38" dur="10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1433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14339">
                                            <p:txEl>
                                              <p:pRg st="5" end="5"/>
                                            </p:txEl>
                                          </p:spTgt>
                                        </p:tgtEl>
                                        <p:attrNameLst>
                                          <p:attrName>style.visibility</p:attrName>
                                        </p:attrNameLst>
                                      </p:cBhvr>
                                      <p:to>
                                        <p:strVal val="visible"/>
                                      </p:to>
                                    </p:set>
                                    <p:animEffect transition="in" filter="fade">
                                      <p:cBhvr>
                                        <p:cTn id="44" dur="1000"/>
                                        <p:tgtEl>
                                          <p:spTgt spid="14339">
                                            <p:txEl>
                                              <p:pRg st="5" end="5"/>
                                            </p:txEl>
                                          </p:spTgt>
                                        </p:tgtEl>
                                      </p:cBhvr>
                                    </p:animEffect>
                                    <p:anim calcmode="lin" valueType="num">
                                      <p:cBhvr>
                                        <p:cTn id="45" dur="10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p:cTn id="46" dur="1000" fill="hold"/>
                                        <p:tgtEl>
                                          <p:spTgt spid="1433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7" presetClass="entr" presetSubtype="0" fill="hold" grpId="0" nodeType="clickEffect">
                                  <p:stCondLst>
                                    <p:cond delay="0"/>
                                  </p:stCondLst>
                                  <p:childTnLst>
                                    <p:set>
                                      <p:cBhvr>
                                        <p:cTn id="50" dur="1" fill="hold">
                                          <p:stCondLst>
                                            <p:cond delay="0"/>
                                          </p:stCondLst>
                                        </p:cTn>
                                        <p:tgtEl>
                                          <p:spTgt spid="14339">
                                            <p:txEl>
                                              <p:pRg st="6" end="6"/>
                                            </p:txEl>
                                          </p:spTgt>
                                        </p:tgtEl>
                                        <p:attrNameLst>
                                          <p:attrName>style.visibility</p:attrName>
                                        </p:attrNameLst>
                                      </p:cBhvr>
                                      <p:to>
                                        <p:strVal val="visible"/>
                                      </p:to>
                                    </p:set>
                                    <p:animEffect transition="in" filter="fade">
                                      <p:cBhvr>
                                        <p:cTn id="51" dur="1000"/>
                                        <p:tgtEl>
                                          <p:spTgt spid="14339">
                                            <p:txEl>
                                              <p:pRg st="6" end="6"/>
                                            </p:txEl>
                                          </p:spTgt>
                                        </p:tgtEl>
                                      </p:cBhvr>
                                    </p:animEffect>
                                    <p:anim calcmode="lin" valueType="num">
                                      <p:cBhvr>
                                        <p:cTn id="52" dur="1000" fill="hold"/>
                                        <p:tgtEl>
                                          <p:spTgt spid="14339">
                                            <p:txEl>
                                              <p:pRg st="6" end="6"/>
                                            </p:txEl>
                                          </p:spTgt>
                                        </p:tgtEl>
                                        <p:attrNameLst>
                                          <p:attrName>ppt_x</p:attrName>
                                        </p:attrNameLst>
                                      </p:cBhvr>
                                      <p:tavLst>
                                        <p:tav tm="0">
                                          <p:val>
                                            <p:strVal val="#ppt_x"/>
                                          </p:val>
                                        </p:tav>
                                        <p:tav tm="100000">
                                          <p:val>
                                            <p:strVal val="#ppt_x"/>
                                          </p:val>
                                        </p:tav>
                                      </p:tavLst>
                                    </p:anim>
                                    <p:anim calcmode="lin" valueType="num">
                                      <p:cBhvr>
                                        <p:cTn id="53" dur="1000" fill="hold"/>
                                        <p:tgtEl>
                                          <p:spTgt spid="14339">
                                            <p:txEl>
                                              <p:pRg st="6" end="6"/>
                                            </p:txEl>
                                          </p:spTgt>
                                        </p:tgtEl>
                                        <p:attrNameLst>
                                          <p:attrName>ppt_y</p:attrName>
                                        </p:attrNameLst>
                                      </p:cBhvr>
                                      <p:tavLst>
                                        <p:tav tm="0">
                                          <p:val>
                                            <p:strVal val="#ppt_y-.1"/>
                                          </p:val>
                                        </p:tav>
                                        <p:tav tm="100000">
                                          <p:val>
                                            <p:strVal val="#ppt_y"/>
                                          </p:val>
                                        </p:tav>
                                      </p:tavLst>
                                    </p:anim>
                                  </p:childTnLst>
                                </p:cTn>
                              </p:par>
                              <p:par>
                                <p:cTn id="54" presetID="47" presetClass="entr" presetSubtype="0" fill="hold" grpId="0" nodeType="withEffect">
                                  <p:stCondLst>
                                    <p:cond delay="0"/>
                                  </p:stCondLst>
                                  <p:childTnLst>
                                    <p:set>
                                      <p:cBhvr>
                                        <p:cTn id="55" dur="1" fill="hold">
                                          <p:stCondLst>
                                            <p:cond delay="0"/>
                                          </p:stCondLst>
                                        </p:cTn>
                                        <p:tgtEl>
                                          <p:spTgt spid="14339">
                                            <p:txEl>
                                              <p:pRg st="7" end="7"/>
                                            </p:txEl>
                                          </p:spTgt>
                                        </p:tgtEl>
                                        <p:attrNameLst>
                                          <p:attrName>style.visibility</p:attrName>
                                        </p:attrNameLst>
                                      </p:cBhvr>
                                      <p:to>
                                        <p:strVal val="visible"/>
                                      </p:to>
                                    </p:set>
                                    <p:animEffect transition="in" filter="fade">
                                      <p:cBhvr>
                                        <p:cTn id="56" dur="1000"/>
                                        <p:tgtEl>
                                          <p:spTgt spid="14339">
                                            <p:txEl>
                                              <p:pRg st="7" end="7"/>
                                            </p:txEl>
                                          </p:spTgt>
                                        </p:tgtEl>
                                      </p:cBhvr>
                                    </p:animEffect>
                                    <p:anim calcmode="lin" valueType="num">
                                      <p:cBhvr>
                                        <p:cTn id="57" dur="1000" fill="hold"/>
                                        <p:tgtEl>
                                          <p:spTgt spid="14339">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4339">
                                            <p:txEl>
                                              <p:pRg st="7" end="7"/>
                                            </p:txEl>
                                          </p:spTgt>
                                        </p:tgtEl>
                                        <p:attrNameLst>
                                          <p:attrName>ppt_y</p:attrName>
                                        </p:attrNameLst>
                                      </p:cBhvr>
                                      <p:tavLst>
                                        <p:tav tm="0">
                                          <p:val>
                                            <p:strVal val="#ppt_y-.1"/>
                                          </p:val>
                                        </p:tav>
                                        <p:tav tm="100000">
                                          <p:val>
                                            <p:strVal val="#ppt_y"/>
                                          </p:val>
                                        </p:tav>
                                      </p:tavLst>
                                    </p:anim>
                                  </p:childTnLst>
                                </p:cTn>
                              </p:par>
                              <p:par>
                                <p:cTn id="59" presetID="47" presetClass="entr" presetSubtype="0" fill="hold" grpId="0" nodeType="withEffect">
                                  <p:stCondLst>
                                    <p:cond delay="0"/>
                                  </p:stCondLst>
                                  <p:childTnLst>
                                    <p:set>
                                      <p:cBhvr>
                                        <p:cTn id="60" dur="1" fill="hold">
                                          <p:stCondLst>
                                            <p:cond delay="0"/>
                                          </p:stCondLst>
                                        </p:cTn>
                                        <p:tgtEl>
                                          <p:spTgt spid="14339">
                                            <p:txEl>
                                              <p:pRg st="8" end="8"/>
                                            </p:txEl>
                                          </p:spTgt>
                                        </p:tgtEl>
                                        <p:attrNameLst>
                                          <p:attrName>style.visibility</p:attrName>
                                        </p:attrNameLst>
                                      </p:cBhvr>
                                      <p:to>
                                        <p:strVal val="visible"/>
                                      </p:to>
                                    </p:set>
                                    <p:animEffect transition="in" filter="fade">
                                      <p:cBhvr>
                                        <p:cTn id="61" dur="1000"/>
                                        <p:tgtEl>
                                          <p:spTgt spid="14339">
                                            <p:txEl>
                                              <p:pRg st="8" end="8"/>
                                            </p:txEl>
                                          </p:spTgt>
                                        </p:tgtEl>
                                      </p:cBhvr>
                                    </p:animEffect>
                                    <p:anim calcmode="lin" valueType="num">
                                      <p:cBhvr>
                                        <p:cTn id="62" dur="1000" fill="hold"/>
                                        <p:tgtEl>
                                          <p:spTgt spid="14339">
                                            <p:txEl>
                                              <p:pRg st="8" end="8"/>
                                            </p:txEl>
                                          </p:spTgt>
                                        </p:tgtEl>
                                        <p:attrNameLst>
                                          <p:attrName>ppt_x</p:attrName>
                                        </p:attrNameLst>
                                      </p:cBhvr>
                                      <p:tavLst>
                                        <p:tav tm="0">
                                          <p:val>
                                            <p:strVal val="#ppt_x"/>
                                          </p:val>
                                        </p:tav>
                                        <p:tav tm="100000">
                                          <p:val>
                                            <p:strVal val="#ppt_x"/>
                                          </p:val>
                                        </p:tav>
                                      </p:tavLst>
                                    </p:anim>
                                    <p:anim calcmode="lin" valueType="num">
                                      <p:cBhvr>
                                        <p:cTn id="63" dur="1000" fill="hold"/>
                                        <p:tgtEl>
                                          <p:spTgt spid="14339">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8690" grpId="0"/>
      <p:bldP spid="1433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228600" y="152400"/>
            <a:ext cx="8229600" cy="762000"/>
          </a:xfrm>
        </p:spPr>
        <p:txBody>
          <a:bodyPr/>
          <a:lstStyle/>
          <a:p>
            <a:r>
              <a:rPr lang="ar-SA" b="1" smtClean="0">
                <a:solidFill>
                  <a:srgbClr val="FF0000"/>
                </a:solidFill>
              </a:rPr>
              <a:t>فروض البحث</a:t>
            </a:r>
            <a:endParaRPr lang="en-US" b="1" smtClean="0">
              <a:solidFill>
                <a:srgbClr val="FF0000"/>
              </a:solidFill>
              <a:cs typeface="Times New Roman" pitchFamily="18" charset="0"/>
            </a:endParaRPr>
          </a:p>
        </p:txBody>
      </p:sp>
      <p:sp>
        <p:nvSpPr>
          <p:cNvPr id="15363" name="Rectangle 3"/>
          <p:cNvSpPr>
            <a:spLocks noGrp="1" noChangeArrowheads="1"/>
          </p:cNvSpPr>
          <p:nvPr>
            <p:ph type="body" idx="4294967295"/>
          </p:nvPr>
        </p:nvSpPr>
        <p:spPr>
          <a:xfrm>
            <a:off x="0" y="990600"/>
            <a:ext cx="9144000" cy="4705350"/>
          </a:xfrm>
        </p:spPr>
        <p:txBody>
          <a:bodyPr>
            <a:noAutofit/>
          </a:bodyPr>
          <a:lstStyle/>
          <a:p>
            <a:pPr marL="990600" lvl="1" indent="-533400" algn="just" rtl="1">
              <a:lnSpc>
                <a:spcPct val="90000"/>
              </a:lnSpc>
              <a:buNone/>
            </a:pPr>
            <a:r>
              <a:rPr lang="ar-DZ" sz="3200" dirty="0" smtClean="0">
                <a:cs typeface="Simplified Arabic" pitchFamily="18" charset="-78"/>
              </a:rPr>
              <a:t>ف1: </a:t>
            </a:r>
            <a:r>
              <a:rPr lang="ar-SA" sz="3200" dirty="0" smtClean="0">
                <a:cs typeface="Simplified Arabic" pitchFamily="18" charset="-78"/>
              </a:rPr>
              <a:t>يزيد </a:t>
            </a:r>
            <a:r>
              <a:rPr lang="ar-SA" sz="3200" dirty="0" smtClean="0">
                <a:cs typeface="Simplified Arabic" pitchFamily="18" charset="-78"/>
              </a:rPr>
              <a:t>إدراك </a:t>
            </a:r>
            <a:r>
              <a:rPr lang="ar-SA" sz="3200" dirty="0" err="1" smtClean="0">
                <a:cs typeface="Simplified Arabic" pitchFamily="18" charset="-78"/>
              </a:rPr>
              <a:t>ال</a:t>
            </a:r>
            <a:r>
              <a:rPr lang="ar-DZ" sz="3200" dirty="0" smtClean="0">
                <a:cs typeface="Simplified Arabic" pitchFamily="18" charset="-78"/>
              </a:rPr>
              <a:t>ذكور</a:t>
            </a:r>
            <a:r>
              <a:rPr lang="ar-SA" sz="3200" dirty="0" smtClean="0">
                <a:cs typeface="Simplified Arabic" pitchFamily="18" charset="-78"/>
              </a:rPr>
              <a:t> </a:t>
            </a:r>
            <a:r>
              <a:rPr lang="ar-SA" sz="3200" dirty="0" smtClean="0">
                <a:cs typeface="Simplified Arabic" pitchFamily="18" charset="-78"/>
              </a:rPr>
              <a:t>لعدم العدالة عن إدراك </a:t>
            </a:r>
            <a:r>
              <a:rPr lang="ar-SA" sz="3200" dirty="0" err="1" smtClean="0">
                <a:cs typeface="Simplified Arabic" pitchFamily="18" charset="-78"/>
              </a:rPr>
              <a:t>ا</a:t>
            </a:r>
            <a:r>
              <a:rPr lang="ar-DZ" sz="3200" dirty="0" smtClean="0">
                <a:cs typeface="Simplified Arabic" pitchFamily="18" charset="-78"/>
              </a:rPr>
              <a:t>لإناث</a:t>
            </a:r>
            <a:r>
              <a:rPr lang="ar-SA" sz="3200" dirty="0" smtClean="0">
                <a:cs typeface="Simplified Arabic" pitchFamily="18" charset="-78"/>
              </a:rPr>
              <a:t>.</a:t>
            </a:r>
            <a:endParaRPr lang="ar-SA" sz="3200" dirty="0" smtClean="0">
              <a:cs typeface="Simplified Arabic" pitchFamily="18" charset="-78"/>
            </a:endParaRPr>
          </a:p>
          <a:p>
            <a:pPr marL="990600" lvl="1" indent="-533400" algn="just" rtl="1">
              <a:lnSpc>
                <a:spcPct val="90000"/>
              </a:lnSpc>
              <a:buNone/>
            </a:pPr>
            <a:r>
              <a:rPr lang="ar-DZ" sz="3200" dirty="0" smtClean="0">
                <a:cs typeface="Simplified Arabic" pitchFamily="18" charset="-78"/>
              </a:rPr>
              <a:t>ف2: </a:t>
            </a:r>
            <a:r>
              <a:rPr lang="ar-SA" sz="3200" dirty="0" smtClean="0">
                <a:cs typeface="Simplified Arabic" pitchFamily="18" charset="-78"/>
              </a:rPr>
              <a:t>يرتبط </a:t>
            </a:r>
            <a:r>
              <a:rPr lang="ar-SA" sz="3200" dirty="0" smtClean="0">
                <a:cs typeface="Simplified Arabic" pitchFamily="18" charset="-78"/>
              </a:rPr>
              <a:t>شعور العاملين بالرضا الوظيفي بالوردية التي يعملون </a:t>
            </a:r>
            <a:r>
              <a:rPr lang="ar-SA" sz="3200" dirty="0" err="1" smtClean="0">
                <a:cs typeface="Simplified Arabic" pitchFamily="18" charset="-78"/>
              </a:rPr>
              <a:t>بها</a:t>
            </a:r>
            <a:r>
              <a:rPr lang="ar-SA" sz="3200" dirty="0" smtClean="0">
                <a:cs typeface="Simplified Arabic" pitchFamily="18" charset="-78"/>
              </a:rPr>
              <a:t>.</a:t>
            </a:r>
          </a:p>
          <a:p>
            <a:pPr marL="990600" lvl="1" indent="-533400" algn="just" rtl="1">
              <a:lnSpc>
                <a:spcPct val="90000"/>
              </a:lnSpc>
              <a:buNone/>
            </a:pPr>
            <a:r>
              <a:rPr lang="ar-DZ" sz="3200" dirty="0" smtClean="0">
                <a:cs typeface="Simplified Arabic" pitchFamily="18" charset="-78"/>
              </a:rPr>
              <a:t>ف3: </a:t>
            </a:r>
            <a:r>
              <a:rPr lang="ar-SA" sz="3200" dirty="0" smtClean="0">
                <a:cs typeface="Simplified Arabic" pitchFamily="18" charset="-78"/>
              </a:rPr>
              <a:t>يختلف </a:t>
            </a:r>
            <a:r>
              <a:rPr lang="ar-SA" sz="3200" dirty="0" smtClean="0">
                <a:cs typeface="Simplified Arabic" pitchFamily="18" charset="-78"/>
              </a:rPr>
              <a:t>عزم العاملين على ترك العمل باختلاف مسمى الوظيفة التي يشغلونها.</a:t>
            </a:r>
          </a:p>
          <a:p>
            <a:pPr marL="990600" lvl="1" indent="-533400" algn="just" rtl="1">
              <a:lnSpc>
                <a:spcPct val="90000"/>
              </a:lnSpc>
              <a:buNone/>
            </a:pPr>
            <a:r>
              <a:rPr lang="ar-DZ" sz="3200" dirty="0" smtClean="0">
                <a:cs typeface="Simplified Arabic" pitchFamily="18" charset="-78"/>
              </a:rPr>
              <a:t>ف4: </a:t>
            </a:r>
            <a:r>
              <a:rPr lang="ar-SA" sz="3200" dirty="0" smtClean="0">
                <a:cs typeface="Simplified Arabic" pitchFamily="18" charset="-78"/>
              </a:rPr>
              <a:t>هناك </a:t>
            </a:r>
            <a:r>
              <a:rPr lang="ar-SA" sz="3200" dirty="0" smtClean="0">
                <a:cs typeface="Simplified Arabic" pitchFamily="18" charset="-78"/>
              </a:rPr>
              <a:t>علاقة قوية بين الوردية التي يعمل </a:t>
            </a:r>
            <a:r>
              <a:rPr lang="ar-SA" sz="3200" dirty="0" err="1" smtClean="0">
                <a:cs typeface="Simplified Arabic" pitchFamily="18" charset="-78"/>
              </a:rPr>
              <a:t>بها</a:t>
            </a:r>
            <a:r>
              <a:rPr lang="ar-SA" sz="3200" dirty="0" smtClean="0">
                <a:cs typeface="Simplified Arabic" pitchFamily="18" charset="-78"/>
              </a:rPr>
              <a:t> العامل (صباحية-مسائية-ليلية)، وبين العمل وقتاً كاملاً أو جزء من الوقت.</a:t>
            </a:r>
          </a:p>
          <a:p>
            <a:pPr marL="990600" lvl="1" indent="-533400" algn="just" rtl="1">
              <a:lnSpc>
                <a:spcPct val="90000"/>
              </a:lnSpc>
              <a:buNone/>
            </a:pPr>
            <a:r>
              <a:rPr lang="ar-DZ" sz="3200" dirty="0" smtClean="0">
                <a:cs typeface="Simplified Arabic" pitchFamily="18" charset="-78"/>
              </a:rPr>
              <a:t>ف5: </a:t>
            </a:r>
            <a:r>
              <a:rPr lang="ar-SA" sz="3200" dirty="0" smtClean="0">
                <a:cs typeface="Simplified Arabic" pitchFamily="18" charset="-78"/>
              </a:rPr>
              <a:t>تشرح </a:t>
            </a:r>
            <a:r>
              <a:rPr lang="ar-SA" sz="3200" dirty="0" smtClean="0">
                <a:cs typeface="Simplified Arabic" pitchFamily="18" charset="-78"/>
              </a:rPr>
              <a:t>المتغيرات المستقلة الأربعة </a:t>
            </a:r>
            <a:r>
              <a:rPr lang="ar-SA" sz="3200" b="1" i="1" dirty="0" smtClean="0">
                <a:cs typeface="Simplified Arabic" pitchFamily="18" charset="-78"/>
              </a:rPr>
              <a:t>(خصائص الوظيفة ، وإدراك عدم العدالة ،والشعور بأن العمل منهك ، والرضا الوظيفي )</a:t>
            </a:r>
            <a:r>
              <a:rPr lang="ar-SA" sz="3200" dirty="0" smtClean="0">
                <a:cs typeface="Simplified Arabic" pitchFamily="18" charset="-78"/>
              </a:rPr>
              <a:t> جزء كبير من الاختلافات بين العاملين في مجال العزم على ترك العمل </a:t>
            </a:r>
            <a:endParaRPr lang="en-US" sz="3200" dirty="0" smtClean="0">
              <a:cs typeface="Simplified Arabic" pitchFamily="18" charset="-78"/>
            </a:endParaRPr>
          </a:p>
          <a:p>
            <a:pPr marL="609600" indent="-609600" algn="just" rtl="1">
              <a:lnSpc>
                <a:spcPct val="90000"/>
              </a:lnSpc>
            </a:pPr>
            <a:endParaRPr lang="en-US" dirty="0" smtClean="0">
              <a:cs typeface="Simplified Arabic" pitchFamily="18"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800" decel="100000"/>
                                        <p:tgtEl>
                                          <p:spTgt spid="15362"/>
                                        </p:tgtEl>
                                      </p:cBhvr>
                                    </p:animEffect>
                                    <p:anim calcmode="lin" valueType="num">
                                      <p:cBhvr>
                                        <p:cTn id="8" dur="800" decel="100000" fill="hold"/>
                                        <p:tgtEl>
                                          <p:spTgt spid="15362"/>
                                        </p:tgtEl>
                                        <p:attrNameLst>
                                          <p:attrName>style.rotation</p:attrName>
                                        </p:attrNameLst>
                                      </p:cBhvr>
                                      <p:tavLst>
                                        <p:tav tm="0">
                                          <p:val>
                                            <p:fltVal val="-90"/>
                                          </p:val>
                                        </p:tav>
                                        <p:tav tm="100000">
                                          <p:val>
                                            <p:fltVal val="0"/>
                                          </p:val>
                                        </p:tav>
                                      </p:tavLst>
                                    </p:anim>
                                    <p:anim calcmode="lin" valueType="num">
                                      <p:cBhvr>
                                        <p:cTn id="9" dur="800" decel="100000" fill="hold"/>
                                        <p:tgtEl>
                                          <p:spTgt spid="15362"/>
                                        </p:tgtEl>
                                        <p:attrNameLst>
                                          <p:attrName>ppt_x</p:attrName>
                                        </p:attrNameLst>
                                      </p:cBhvr>
                                      <p:tavLst>
                                        <p:tav tm="0">
                                          <p:val>
                                            <p:strVal val="#ppt_x+0.4"/>
                                          </p:val>
                                        </p:tav>
                                        <p:tav tm="100000">
                                          <p:val>
                                            <p:strVal val="#ppt_x-0.05"/>
                                          </p:val>
                                        </p:tav>
                                      </p:tavLst>
                                    </p:anim>
                                    <p:anim calcmode="lin" valueType="num">
                                      <p:cBhvr>
                                        <p:cTn id="10" dur="800" decel="100000" fill="hold"/>
                                        <p:tgtEl>
                                          <p:spTgt spid="1536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536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536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5363">
                                            <p:txEl>
                                              <p:pRg st="0" end="0"/>
                                            </p:txEl>
                                          </p:spTgt>
                                        </p:tgtEl>
                                        <p:attrNameLst>
                                          <p:attrName>style.visibility</p:attrName>
                                        </p:attrNameLst>
                                      </p:cBhvr>
                                      <p:to>
                                        <p:strVal val="visible"/>
                                      </p:to>
                                    </p:set>
                                    <p:animEffect transition="in" filter="fade">
                                      <p:cBhvr>
                                        <p:cTn id="17" dur="1000"/>
                                        <p:tgtEl>
                                          <p:spTgt spid="15363">
                                            <p:txEl>
                                              <p:pRg st="0" end="0"/>
                                            </p:txEl>
                                          </p:spTgt>
                                        </p:tgtEl>
                                      </p:cBhvr>
                                    </p:animEffect>
                                    <p:anim calcmode="lin" valueType="num">
                                      <p:cBhvr>
                                        <p:cTn id="18" dur="10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536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15363">
                                            <p:txEl>
                                              <p:pRg st="1" end="1"/>
                                            </p:txEl>
                                          </p:spTgt>
                                        </p:tgtEl>
                                        <p:attrNameLst>
                                          <p:attrName>style.visibility</p:attrName>
                                        </p:attrNameLst>
                                      </p:cBhvr>
                                      <p:to>
                                        <p:strVal val="visible"/>
                                      </p:to>
                                    </p:set>
                                    <p:animEffect transition="in" filter="fade">
                                      <p:cBhvr>
                                        <p:cTn id="22" dur="1000"/>
                                        <p:tgtEl>
                                          <p:spTgt spid="15363">
                                            <p:txEl>
                                              <p:pRg st="1" end="1"/>
                                            </p:txEl>
                                          </p:spTgt>
                                        </p:tgtEl>
                                      </p:cBhvr>
                                    </p:animEffect>
                                    <p:anim calcmode="lin" valueType="num">
                                      <p:cBhvr>
                                        <p:cTn id="23" dur="10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1536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15363">
                                            <p:txEl>
                                              <p:pRg st="2" end="2"/>
                                            </p:txEl>
                                          </p:spTgt>
                                        </p:tgtEl>
                                        <p:attrNameLst>
                                          <p:attrName>style.visibility</p:attrName>
                                        </p:attrNameLst>
                                      </p:cBhvr>
                                      <p:to>
                                        <p:strVal val="visible"/>
                                      </p:to>
                                    </p:set>
                                    <p:animEffect transition="in" filter="fade">
                                      <p:cBhvr>
                                        <p:cTn id="27" dur="1000"/>
                                        <p:tgtEl>
                                          <p:spTgt spid="15363">
                                            <p:txEl>
                                              <p:pRg st="2" end="2"/>
                                            </p:txEl>
                                          </p:spTgt>
                                        </p:tgtEl>
                                      </p:cBhvr>
                                    </p:animEffect>
                                    <p:anim calcmode="lin" valueType="num">
                                      <p:cBhvr>
                                        <p:cTn id="28"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1536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15363">
                                            <p:txEl>
                                              <p:pRg st="3" end="3"/>
                                            </p:txEl>
                                          </p:spTgt>
                                        </p:tgtEl>
                                        <p:attrNameLst>
                                          <p:attrName>style.visibility</p:attrName>
                                        </p:attrNameLst>
                                      </p:cBhvr>
                                      <p:to>
                                        <p:strVal val="visible"/>
                                      </p:to>
                                    </p:set>
                                    <p:animEffect transition="in" filter="fade">
                                      <p:cBhvr>
                                        <p:cTn id="32" dur="1000"/>
                                        <p:tgtEl>
                                          <p:spTgt spid="15363">
                                            <p:txEl>
                                              <p:pRg st="3" end="3"/>
                                            </p:txEl>
                                          </p:spTgt>
                                        </p:tgtEl>
                                      </p:cBhvr>
                                    </p:animEffect>
                                    <p:anim calcmode="lin" valueType="num">
                                      <p:cBhvr>
                                        <p:cTn id="33" dur="10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1536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15363">
                                            <p:txEl>
                                              <p:pRg st="4" end="4"/>
                                            </p:txEl>
                                          </p:spTgt>
                                        </p:tgtEl>
                                        <p:attrNameLst>
                                          <p:attrName>style.visibility</p:attrName>
                                        </p:attrNameLst>
                                      </p:cBhvr>
                                      <p:to>
                                        <p:strVal val="visible"/>
                                      </p:to>
                                    </p:set>
                                    <p:animEffect transition="in" filter="fade">
                                      <p:cBhvr>
                                        <p:cTn id="37" dur="1000"/>
                                        <p:tgtEl>
                                          <p:spTgt spid="15363">
                                            <p:txEl>
                                              <p:pRg st="4" end="4"/>
                                            </p:txEl>
                                          </p:spTgt>
                                        </p:tgtEl>
                                      </p:cBhvr>
                                    </p:animEffect>
                                    <p:anim calcmode="lin" valueType="num">
                                      <p:cBhvr>
                                        <p:cTn id="38"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1536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SA" sz="3600" b="1" dirty="0"/>
              <a:t>الأساليب الإحصائية في البحث العلمي</a:t>
            </a:r>
            <a:endParaRPr lang="fr-FR" sz="3600" b="1" dirty="0"/>
          </a:p>
        </p:txBody>
      </p:sp>
      <p:sp>
        <p:nvSpPr>
          <p:cNvPr id="3" name="Espace réservé du contenu 2"/>
          <p:cNvSpPr>
            <a:spLocks noGrp="1"/>
          </p:cNvSpPr>
          <p:nvPr>
            <p:ph idx="1"/>
          </p:nvPr>
        </p:nvSpPr>
        <p:spPr>
          <a:xfrm>
            <a:off x="457200" y="1600200"/>
            <a:ext cx="8043890" cy="4525963"/>
          </a:xfrm>
        </p:spPr>
        <p:txBody>
          <a:bodyPr>
            <a:normAutofit/>
          </a:bodyPr>
          <a:lstStyle/>
          <a:p>
            <a:pPr algn="just" rtl="1">
              <a:buNone/>
            </a:pPr>
            <a:r>
              <a:rPr lang="ar-DZ" dirty="0" smtClean="0"/>
              <a:t>       يمكن تقسيم أسئلة البحث إلى ثلاثة أنواع رئيسية:</a:t>
            </a:r>
            <a:endParaRPr lang="fr-FR" dirty="0" smtClean="0"/>
          </a:p>
          <a:p>
            <a:pPr algn="just" rtl="1"/>
            <a:r>
              <a:rPr lang="ar-DZ" dirty="0" smtClean="0"/>
              <a:t>1-</a:t>
            </a:r>
            <a:r>
              <a:rPr lang="ar-DZ" b="1" dirty="0" smtClean="0"/>
              <a:t> أسئلة اختلاف: </a:t>
            </a:r>
            <a:r>
              <a:rPr lang="ar-DZ" dirty="0" smtClean="0"/>
              <a:t>تهدف إلى معرفة هل هناك فروق بين مجموعتين أو أكثر من مجموعات البحث.</a:t>
            </a:r>
            <a:endParaRPr lang="fr-FR" dirty="0" smtClean="0"/>
          </a:p>
          <a:p>
            <a:pPr algn="just" rtl="1"/>
            <a:r>
              <a:rPr lang="ar-DZ" dirty="0" smtClean="0"/>
              <a:t>2- </a:t>
            </a:r>
            <a:r>
              <a:rPr lang="ar-DZ" b="1" dirty="0" smtClean="0"/>
              <a:t>أسئلة </a:t>
            </a:r>
            <a:r>
              <a:rPr lang="ar-DZ" b="1" dirty="0" err="1" smtClean="0"/>
              <a:t>ارتباطية</a:t>
            </a:r>
            <a:r>
              <a:rPr lang="ar-DZ" b="1" dirty="0" smtClean="0"/>
              <a:t>: </a:t>
            </a:r>
            <a:r>
              <a:rPr lang="ar-DZ" dirty="0" smtClean="0"/>
              <a:t>تهدف إلى معرفة هل هناك ارتباط بين متغيرين أو أكثر من متغيرات البحث. </a:t>
            </a:r>
            <a:endParaRPr lang="fr-FR" dirty="0" smtClean="0"/>
          </a:p>
          <a:p>
            <a:pPr algn="just" rtl="1"/>
            <a:r>
              <a:rPr lang="ar-DZ" dirty="0" smtClean="0"/>
              <a:t>3- </a:t>
            </a:r>
            <a:r>
              <a:rPr lang="ar-DZ" b="1" dirty="0" smtClean="0"/>
              <a:t>أسئلة وصفية: </a:t>
            </a:r>
            <a:r>
              <a:rPr lang="ar-DZ" dirty="0" smtClean="0"/>
              <a:t>تهدف إلى وصف أو تلخيص البيانات بدون محاولة تعميم النتائج إلى مجتمعات أو أفراد أكبر. </a:t>
            </a:r>
            <a:endParaRPr lang="fr-FR" dirty="0" smtClean="0"/>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6000792"/>
          </a:xfrm>
        </p:spPr>
        <p:txBody>
          <a:bodyPr/>
          <a:lstStyle/>
          <a:p>
            <a:pPr algn="ctr" rtl="1">
              <a:buNone/>
            </a:pPr>
            <a:r>
              <a:rPr lang="ar-DZ" dirty="0" smtClean="0"/>
              <a:t>أنواع أسئلة البحث</a:t>
            </a:r>
            <a:endParaRPr lang="fr-FR" dirty="0"/>
          </a:p>
        </p:txBody>
      </p:sp>
      <p:sp>
        <p:nvSpPr>
          <p:cNvPr id="28" name="Espace réservé du pied de page 27"/>
          <p:cNvSpPr>
            <a:spLocks noGrp="1"/>
          </p:cNvSpPr>
          <p:nvPr>
            <p:ph type="ftr" sz="quarter" idx="11"/>
          </p:nvPr>
        </p:nvSpPr>
        <p:spPr/>
        <p:txBody>
          <a:bodyPr/>
          <a:lstStyle/>
          <a:p>
            <a:r>
              <a:rPr lang="ar-DZ" smtClean="0"/>
              <a:t>إعداد الدكتور أحسن طيار </a:t>
            </a:r>
            <a:endParaRPr lang="fr-FR"/>
          </a:p>
        </p:txBody>
      </p:sp>
      <p:sp>
        <p:nvSpPr>
          <p:cNvPr id="4" name="Rectangle à coins arrondis 3"/>
          <p:cNvSpPr/>
          <p:nvPr/>
        </p:nvSpPr>
        <p:spPr>
          <a:xfrm>
            <a:off x="6929454" y="1571612"/>
            <a:ext cx="1428760"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الهدف العام</a:t>
            </a:r>
            <a:endParaRPr lang="fr-FR" dirty="0"/>
          </a:p>
        </p:txBody>
      </p:sp>
      <p:sp>
        <p:nvSpPr>
          <p:cNvPr id="8" name="Rectangle à coins arrondis 7"/>
          <p:cNvSpPr/>
          <p:nvPr/>
        </p:nvSpPr>
        <p:spPr>
          <a:xfrm>
            <a:off x="3571868" y="1285860"/>
            <a:ext cx="185738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استكشاف العلاقات بين المتغيرات</a:t>
            </a:r>
            <a:endParaRPr lang="fr-FR" dirty="0"/>
          </a:p>
        </p:txBody>
      </p:sp>
      <p:sp>
        <p:nvSpPr>
          <p:cNvPr id="9" name="Rectangle à coins arrondis 8"/>
          <p:cNvSpPr/>
          <p:nvPr/>
        </p:nvSpPr>
        <p:spPr>
          <a:xfrm>
            <a:off x="785786" y="1571612"/>
            <a:ext cx="157163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الوصف (فقط)</a:t>
            </a:r>
            <a:endParaRPr lang="fr-FR" dirty="0"/>
          </a:p>
        </p:txBody>
      </p:sp>
      <p:sp>
        <p:nvSpPr>
          <p:cNvPr id="10" name="Rectangle à coins arrondis 9"/>
          <p:cNvSpPr/>
          <p:nvPr/>
        </p:nvSpPr>
        <p:spPr>
          <a:xfrm>
            <a:off x="6858016" y="2714620"/>
            <a:ext cx="1571636"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الهدف الخاص </a:t>
            </a:r>
            <a:endParaRPr lang="fr-FR" dirty="0"/>
          </a:p>
        </p:txBody>
      </p:sp>
      <p:sp>
        <p:nvSpPr>
          <p:cNvPr id="11" name="Rectangle à coins arrondis 10"/>
          <p:cNvSpPr/>
          <p:nvPr/>
        </p:nvSpPr>
        <p:spPr>
          <a:xfrm>
            <a:off x="4857752" y="2643182"/>
            <a:ext cx="150019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المقارنة بين المجموعات</a:t>
            </a:r>
            <a:endParaRPr lang="fr-FR" dirty="0"/>
          </a:p>
        </p:txBody>
      </p:sp>
      <p:sp>
        <p:nvSpPr>
          <p:cNvPr id="12" name="Rectangle à coins arrondis 11"/>
          <p:cNvSpPr/>
          <p:nvPr/>
        </p:nvSpPr>
        <p:spPr>
          <a:xfrm>
            <a:off x="2786050" y="2571744"/>
            <a:ext cx="1571636"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البحث عن قوة الارتباطات بين المتغيرات</a:t>
            </a:r>
            <a:endParaRPr lang="fr-FR" dirty="0"/>
          </a:p>
        </p:txBody>
      </p:sp>
      <p:sp>
        <p:nvSpPr>
          <p:cNvPr id="13" name="Rectangle à coins arrondis 12"/>
          <p:cNvSpPr/>
          <p:nvPr/>
        </p:nvSpPr>
        <p:spPr>
          <a:xfrm>
            <a:off x="928662" y="2643182"/>
            <a:ext cx="128588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تلخيص البيانات</a:t>
            </a:r>
            <a:endParaRPr lang="fr-FR" dirty="0"/>
          </a:p>
        </p:txBody>
      </p:sp>
      <p:sp>
        <p:nvSpPr>
          <p:cNvPr id="14" name="Rectangle à coins arrondis 13"/>
          <p:cNvSpPr/>
          <p:nvPr/>
        </p:nvSpPr>
        <p:spPr>
          <a:xfrm>
            <a:off x="6858016" y="3857628"/>
            <a:ext cx="150019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نوع السؤال أو الفرضية</a:t>
            </a:r>
            <a:endParaRPr lang="fr-FR" dirty="0"/>
          </a:p>
        </p:txBody>
      </p:sp>
      <p:sp>
        <p:nvSpPr>
          <p:cNvPr id="15" name="Rectangle à coins arrondis 14"/>
          <p:cNvSpPr/>
          <p:nvPr/>
        </p:nvSpPr>
        <p:spPr>
          <a:xfrm>
            <a:off x="4857752" y="3857628"/>
            <a:ext cx="150019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الاختلاف</a:t>
            </a:r>
            <a:endParaRPr lang="fr-FR" dirty="0"/>
          </a:p>
        </p:txBody>
      </p:sp>
      <p:sp>
        <p:nvSpPr>
          <p:cNvPr id="16" name="Rectangle à coins arrondis 15"/>
          <p:cNvSpPr/>
          <p:nvPr/>
        </p:nvSpPr>
        <p:spPr>
          <a:xfrm>
            <a:off x="2857488" y="3857628"/>
            <a:ext cx="150019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الارتباط</a:t>
            </a:r>
            <a:endParaRPr lang="fr-FR" dirty="0"/>
          </a:p>
        </p:txBody>
      </p:sp>
      <p:sp>
        <p:nvSpPr>
          <p:cNvPr id="17" name="Rectangle à coins arrondis 16"/>
          <p:cNvSpPr/>
          <p:nvPr/>
        </p:nvSpPr>
        <p:spPr>
          <a:xfrm>
            <a:off x="928662" y="3857628"/>
            <a:ext cx="128588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الوصف</a:t>
            </a:r>
            <a:endParaRPr lang="fr-FR" dirty="0"/>
          </a:p>
        </p:txBody>
      </p:sp>
      <p:sp>
        <p:nvSpPr>
          <p:cNvPr id="18" name="Rectangle à coins arrondis 17"/>
          <p:cNvSpPr/>
          <p:nvPr/>
        </p:nvSpPr>
        <p:spPr>
          <a:xfrm>
            <a:off x="6929454" y="5072074"/>
            <a:ext cx="1357322" cy="12144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الأنواع العامة للإحصاءات</a:t>
            </a:r>
            <a:endParaRPr lang="fr-FR" dirty="0"/>
          </a:p>
        </p:txBody>
      </p:sp>
      <p:sp>
        <p:nvSpPr>
          <p:cNvPr id="19" name="Rectangle à coins arrondis 18"/>
          <p:cNvSpPr/>
          <p:nvPr/>
        </p:nvSpPr>
        <p:spPr>
          <a:xfrm>
            <a:off x="4786314" y="5000636"/>
            <a:ext cx="1857388" cy="13573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الإحصاءات الاستدلالية  للاختلاف (اختبار ، تحليل التباين)</a:t>
            </a:r>
            <a:r>
              <a:rPr lang="fr-FR" dirty="0" smtClean="0"/>
              <a:t>T</a:t>
            </a:r>
            <a:endParaRPr lang="fr-FR" dirty="0"/>
          </a:p>
        </p:txBody>
      </p:sp>
      <p:sp>
        <p:nvSpPr>
          <p:cNvPr id="20" name="Rectangle à coins arrondis 19"/>
          <p:cNvSpPr/>
          <p:nvPr/>
        </p:nvSpPr>
        <p:spPr>
          <a:xfrm>
            <a:off x="2857488" y="4929198"/>
            <a:ext cx="1643074" cy="1428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الإحصاءات الاستدلالية للارتباط (الارتباط، الانحدار)</a:t>
            </a:r>
            <a:endParaRPr lang="fr-FR" dirty="0"/>
          </a:p>
        </p:txBody>
      </p:sp>
      <p:sp>
        <p:nvSpPr>
          <p:cNvPr id="21" name="Rectangle à coins arrondis 20"/>
          <p:cNvSpPr/>
          <p:nvPr/>
        </p:nvSpPr>
        <p:spPr>
          <a:xfrm>
            <a:off x="714348" y="5072074"/>
            <a:ext cx="1857388" cy="11430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الإحصاءات الوصفية (الوسط، النسبة، الرتبة)</a:t>
            </a:r>
            <a:endParaRPr lang="fr-FR" dirty="0"/>
          </a:p>
        </p:txBody>
      </p:sp>
      <p:cxnSp>
        <p:nvCxnSpPr>
          <p:cNvPr id="23" name="Connecteur droit avec flèche 22"/>
          <p:cNvCxnSpPr>
            <a:endCxn id="11" idx="0"/>
          </p:cNvCxnSpPr>
          <p:nvPr/>
        </p:nvCxnSpPr>
        <p:spPr>
          <a:xfrm>
            <a:off x="4572000" y="2285992"/>
            <a:ext cx="1035851"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a:endCxn id="12" idx="0"/>
          </p:cNvCxnSpPr>
          <p:nvPr/>
        </p:nvCxnSpPr>
        <p:spPr>
          <a:xfrm rot="10800000" flipV="1">
            <a:off x="3571868" y="2285992"/>
            <a:ext cx="92870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a:stCxn id="9" idx="2"/>
            <a:endCxn id="13" idx="0"/>
          </p:cNvCxnSpPr>
          <p:nvPr/>
        </p:nvCxnSpPr>
        <p:spPr>
          <a:xfrm rot="5400000">
            <a:off x="1321571" y="2393149"/>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a:stCxn id="13" idx="2"/>
            <a:endCxn id="17" idx="0"/>
          </p:cNvCxnSpPr>
          <p:nvPr/>
        </p:nvCxnSpPr>
        <p:spPr>
          <a:xfrm rot="5400000">
            <a:off x="1285852" y="357187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17" idx="2"/>
            <a:endCxn id="21" idx="0"/>
          </p:cNvCxnSpPr>
          <p:nvPr/>
        </p:nvCxnSpPr>
        <p:spPr>
          <a:xfrm rot="16200000" flipH="1">
            <a:off x="1321571" y="4750603"/>
            <a:ext cx="571504"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a:stCxn id="11" idx="2"/>
            <a:endCxn id="15" idx="0"/>
          </p:cNvCxnSpPr>
          <p:nvPr/>
        </p:nvCxnSpPr>
        <p:spPr>
          <a:xfrm rot="5400000">
            <a:off x="5393537" y="3643314"/>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Connecteur droit avec flèche 37"/>
          <p:cNvCxnSpPr>
            <a:stCxn id="15" idx="2"/>
            <a:endCxn id="19" idx="0"/>
          </p:cNvCxnSpPr>
          <p:nvPr/>
        </p:nvCxnSpPr>
        <p:spPr>
          <a:xfrm rot="16200000" flipH="1">
            <a:off x="5375677" y="4661305"/>
            <a:ext cx="571504" cy="1071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avec flèche 42"/>
          <p:cNvCxnSpPr>
            <a:stCxn id="16" idx="2"/>
            <a:endCxn id="20" idx="0"/>
          </p:cNvCxnSpPr>
          <p:nvPr/>
        </p:nvCxnSpPr>
        <p:spPr>
          <a:xfrm rot="16200000" flipH="1">
            <a:off x="3428992" y="4679165"/>
            <a:ext cx="428628"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a:stCxn id="12" idx="2"/>
            <a:endCxn id="16" idx="0"/>
          </p:cNvCxnSpPr>
          <p:nvPr/>
        </p:nvCxnSpPr>
        <p:spPr>
          <a:xfrm rot="16200000" flipH="1">
            <a:off x="3375413" y="3625454"/>
            <a:ext cx="428628"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additive="base">
                                        <p:cTn id="55" dur="500" fill="hold"/>
                                        <p:tgtEl>
                                          <p:spTgt spid="15"/>
                                        </p:tgtEl>
                                        <p:attrNameLst>
                                          <p:attrName>ppt_x</p:attrName>
                                        </p:attrNameLst>
                                      </p:cBhvr>
                                      <p:tavLst>
                                        <p:tav tm="0">
                                          <p:val>
                                            <p:strVal val="#ppt_x"/>
                                          </p:val>
                                        </p:tav>
                                        <p:tav tm="100000">
                                          <p:val>
                                            <p:strVal val="#ppt_x"/>
                                          </p:val>
                                        </p:tav>
                                      </p:tavLst>
                                    </p:anim>
                                    <p:anim calcmode="lin" valueType="num">
                                      <p:cBhvr additive="base">
                                        <p:cTn id="5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 calcmode="lin" valueType="num">
                                      <p:cBhvr additive="base">
                                        <p:cTn id="61" dur="500" fill="hold"/>
                                        <p:tgtEl>
                                          <p:spTgt spid="16"/>
                                        </p:tgtEl>
                                        <p:attrNameLst>
                                          <p:attrName>ppt_x</p:attrName>
                                        </p:attrNameLst>
                                      </p:cBhvr>
                                      <p:tavLst>
                                        <p:tav tm="0">
                                          <p:val>
                                            <p:strVal val="#ppt_x"/>
                                          </p:val>
                                        </p:tav>
                                        <p:tav tm="100000">
                                          <p:val>
                                            <p:strVal val="#ppt_x"/>
                                          </p:val>
                                        </p:tav>
                                      </p:tavLst>
                                    </p:anim>
                                    <p:anim calcmode="lin" valueType="num">
                                      <p:cBhvr additive="base">
                                        <p:cTn id="6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 calcmode="lin" valueType="num">
                                      <p:cBhvr additive="base">
                                        <p:cTn id="67" dur="500" fill="hold"/>
                                        <p:tgtEl>
                                          <p:spTgt spid="17"/>
                                        </p:tgtEl>
                                        <p:attrNameLst>
                                          <p:attrName>ppt_x</p:attrName>
                                        </p:attrNameLst>
                                      </p:cBhvr>
                                      <p:tavLst>
                                        <p:tav tm="0">
                                          <p:val>
                                            <p:strVal val="#ppt_x"/>
                                          </p:val>
                                        </p:tav>
                                        <p:tav tm="100000">
                                          <p:val>
                                            <p:strVal val="#ppt_x"/>
                                          </p:val>
                                        </p:tav>
                                      </p:tavLst>
                                    </p:anim>
                                    <p:anim calcmode="lin" valueType="num">
                                      <p:cBhvr additive="base">
                                        <p:cTn id="6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8"/>
                                        </p:tgtEl>
                                        <p:attrNameLst>
                                          <p:attrName>style.visibility</p:attrName>
                                        </p:attrNameLst>
                                      </p:cBhvr>
                                      <p:to>
                                        <p:strVal val="visible"/>
                                      </p:to>
                                    </p:set>
                                    <p:anim calcmode="lin" valueType="num">
                                      <p:cBhvr additive="base">
                                        <p:cTn id="73" dur="500" fill="hold"/>
                                        <p:tgtEl>
                                          <p:spTgt spid="18"/>
                                        </p:tgtEl>
                                        <p:attrNameLst>
                                          <p:attrName>ppt_x</p:attrName>
                                        </p:attrNameLst>
                                      </p:cBhvr>
                                      <p:tavLst>
                                        <p:tav tm="0">
                                          <p:val>
                                            <p:strVal val="#ppt_x"/>
                                          </p:val>
                                        </p:tav>
                                        <p:tav tm="100000">
                                          <p:val>
                                            <p:strVal val="#ppt_x"/>
                                          </p:val>
                                        </p:tav>
                                      </p:tavLst>
                                    </p:anim>
                                    <p:anim calcmode="lin" valueType="num">
                                      <p:cBhvr additive="base">
                                        <p:cTn id="7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9"/>
                                        </p:tgtEl>
                                        <p:attrNameLst>
                                          <p:attrName>style.visibility</p:attrName>
                                        </p:attrNameLst>
                                      </p:cBhvr>
                                      <p:to>
                                        <p:strVal val="visible"/>
                                      </p:to>
                                    </p:set>
                                    <p:anim calcmode="lin" valueType="num">
                                      <p:cBhvr additive="base">
                                        <p:cTn id="79" dur="500" fill="hold"/>
                                        <p:tgtEl>
                                          <p:spTgt spid="19"/>
                                        </p:tgtEl>
                                        <p:attrNameLst>
                                          <p:attrName>ppt_x</p:attrName>
                                        </p:attrNameLst>
                                      </p:cBhvr>
                                      <p:tavLst>
                                        <p:tav tm="0">
                                          <p:val>
                                            <p:strVal val="#ppt_x"/>
                                          </p:val>
                                        </p:tav>
                                        <p:tav tm="100000">
                                          <p:val>
                                            <p:strVal val="#ppt_x"/>
                                          </p:val>
                                        </p:tav>
                                      </p:tavLst>
                                    </p:anim>
                                    <p:anim calcmode="lin" valueType="num">
                                      <p:cBhvr additive="base">
                                        <p:cTn id="8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 calcmode="lin" valueType="num">
                                      <p:cBhvr additive="base">
                                        <p:cTn id="85" dur="500" fill="hold"/>
                                        <p:tgtEl>
                                          <p:spTgt spid="20"/>
                                        </p:tgtEl>
                                        <p:attrNameLst>
                                          <p:attrName>ppt_x</p:attrName>
                                        </p:attrNameLst>
                                      </p:cBhvr>
                                      <p:tavLst>
                                        <p:tav tm="0">
                                          <p:val>
                                            <p:strVal val="#ppt_x"/>
                                          </p:val>
                                        </p:tav>
                                        <p:tav tm="100000">
                                          <p:val>
                                            <p:strVal val="#ppt_x"/>
                                          </p:val>
                                        </p:tav>
                                      </p:tavLst>
                                    </p:anim>
                                    <p:anim calcmode="lin" valueType="num">
                                      <p:cBhvr additive="base">
                                        <p:cTn id="8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1"/>
                                        </p:tgtEl>
                                        <p:attrNameLst>
                                          <p:attrName>style.visibility</p:attrName>
                                        </p:attrNameLst>
                                      </p:cBhvr>
                                      <p:to>
                                        <p:strVal val="visible"/>
                                      </p:to>
                                    </p:set>
                                    <p:anim calcmode="lin" valueType="num">
                                      <p:cBhvr additive="base">
                                        <p:cTn id="91" dur="500" fill="hold"/>
                                        <p:tgtEl>
                                          <p:spTgt spid="21"/>
                                        </p:tgtEl>
                                        <p:attrNameLst>
                                          <p:attrName>ppt_x</p:attrName>
                                        </p:attrNameLst>
                                      </p:cBhvr>
                                      <p:tavLst>
                                        <p:tav tm="0">
                                          <p:val>
                                            <p:strVal val="#ppt_x"/>
                                          </p:val>
                                        </p:tav>
                                        <p:tav tm="100000">
                                          <p:val>
                                            <p:strVal val="#ppt_x"/>
                                          </p:val>
                                        </p:tav>
                                      </p:tavLst>
                                    </p:anim>
                                    <p:anim calcmode="lin" valueType="num">
                                      <p:cBhvr additive="base">
                                        <p:cTn id="9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1355</Words>
  <Application>Microsoft Office PowerPoint</Application>
  <PresentationFormat>Affichage à l'écran (4:3)</PresentationFormat>
  <Paragraphs>159</Paragraphs>
  <Slides>25</Slides>
  <Notes>12</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التحليل الوصفي للمعطيات</vt:lpstr>
      <vt:lpstr>نموذج عن دراسة أسباب الرغبة في ترك العمل في إحدى المؤسسات (علاقتها ببعض المتغيرات الأخرى)</vt:lpstr>
      <vt:lpstr>دراسة المشكلة</vt:lpstr>
      <vt:lpstr>1- المقابلات غير المهيكلة</vt:lpstr>
      <vt:lpstr>الموضوعات التي تكررت في مقابلات العاملين</vt:lpstr>
      <vt:lpstr>متغيرات البحث</vt:lpstr>
      <vt:lpstr>فروض البحث</vt:lpstr>
      <vt:lpstr>الأساليب الإحصائية في البحث العلمي</vt:lpstr>
      <vt:lpstr>Diapositive 9</vt:lpstr>
      <vt:lpstr>فروض البحث</vt:lpstr>
      <vt:lpstr>Diapositive 11</vt:lpstr>
      <vt:lpstr>Diapositive 12</vt:lpstr>
      <vt:lpstr>Diapositive 13</vt:lpstr>
      <vt:lpstr>نتائج التحليل وشرحها</vt:lpstr>
      <vt:lpstr>اختبار الفرضيات</vt:lpstr>
      <vt:lpstr>Diapositive 16</vt:lpstr>
      <vt:lpstr>Diapositive 17</vt:lpstr>
      <vt:lpstr>Diapositive 18</vt:lpstr>
      <vt:lpstr>Diapositive 19</vt:lpstr>
      <vt:lpstr>Diapositive 20</vt:lpstr>
      <vt:lpstr>خطوات اختبار الفروض</vt:lpstr>
      <vt:lpstr>صيغة نتيجة اختبار الفرضية الصفرية</vt:lpstr>
      <vt:lpstr>Diapositive 23</vt:lpstr>
      <vt:lpstr>الجداول المتقاطعة: Cross-tabulations (contingency tables)</vt:lpstr>
      <vt:lpstr>اختبار الفروض الخاصة بالاختلافات</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التحليل الوصفي للمعطيات</dc:title>
  <dc:creator>Windows User</dc:creator>
  <cp:lastModifiedBy>Windows User</cp:lastModifiedBy>
  <cp:revision>29</cp:revision>
  <dcterms:created xsi:type="dcterms:W3CDTF">2019-11-28T09:05:45Z</dcterms:created>
  <dcterms:modified xsi:type="dcterms:W3CDTF">2019-12-09T10:37:36Z</dcterms:modified>
</cp:coreProperties>
</file>