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fr-FR" alt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numCol="1" rtlCol="0"/>
          <a:lstStyle>
            <a:lvl1pPr algn="l">
              <a:defRPr sz="1200"/>
            </a:lvl1pPr>
          </a:lstStyle>
          <a:p>
            <a:endParaRPr lang="fr-FR" alt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numCol="1" rtlCol="0"/>
          <a:lstStyle>
            <a:lvl1pPr algn="r">
              <a:defRPr sz="1200"/>
            </a:lvl1pPr>
          </a:lstStyle>
          <a:p>
            <a:fld id="{92A0DF5E-E711-4CA0-BDD2-16F41978E85F}" type="datetimeFigureOut">
              <a:rPr lang="fr-FR" altLang="fr-FR" smtClean="0"/>
              <a:pPr/>
              <a:t>22/11/2024</a:t>
            </a:fld>
            <a:endParaRPr lang="fr-FR" alt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numCol="1" rtlCol="0" anchor="ctr"/>
          <a:lstStyle/>
          <a:p>
            <a:endParaRPr lang="fr-FR" alt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numCol="1" rtlCol="0">
            <a:normAutofit/>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numCol="1" rtlCol="0" anchor="b"/>
          <a:lstStyle>
            <a:lvl1pPr algn="l">
              <a:defRPr sz="1200"/>
            </a:lvl1pPr>
          </a:lstStyle>
          <a:p>
            <a:endParaRPr lang="fr-FR" alt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numCol="1" rtlCol="0" anchor="b"/>
          <a:lstStyle>
            <a:lvl1pPr algn="r">
              <a:defRPr sz="1200"/>
            </a:lvl1pPr>
          </a:lstStyle>
          <a:p>
            <a:fld id="{3A63623E-B1D5-4648-AD36-4B232FAA1962}" type="slidenum">
              <a:rPr lang="fr-FR" altLang="fr-FR" smtClean="0"/>
              <a:pPr/>
              <a:t>‹#›</a:t>
            </a:fld>
            <a:endParaRPr lang="fr-FR" altLang="fr-FR"/>
          </a:p>
        </p:txBody>
      </p:sp>
    </p:spTree>
    <p:extLst>
      <p:ext uri="{BB962C8B-B14F-4D97-AF65-F5344CB8AC3E}">
        <p14:creationId xmlns:p14="http://schemas.microsoft.com/office/powerpoint/2010/main" val="3361387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E41F449-848C-465E-954D-BD7000238C82}" type="slidenum">
              <a:rPr lang="es-ES" altLang="es-ES" smtClean="0">
                <a:latin typeface="Times New Roman" pitchFamily="18" charset="0"/>
              </a:rPr>
              <a:pPr/>
              <a:t>1</a:t>
            </a:fld>
            <a:endParaRPr lang="es-ES" altLang="es-ES" smtClean="0">
              <a:latin typeface="Times New Roman"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p>
            <a:endParaRPr lang="fr-FR" altLang="fr-FR" dirty="0" smtClean="0">
              <a:latin typeface="Times New Roman" pitchFamily="18" charset="0"/>
            </a:endParaRPr>
          </a:p>
        </p:txBody>
      </p:sp>
    </p:spTree>
    <p:extLst>
      <p:ext uri="{BB962C8B-B14F-4D97-AF65-F5344CB8AC3E}">
        <p14:creationId xmlns:p14="http://schemas.microsoft.com/office/powerpoint/2010/main" val="2868517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numCol="1">
            <a:normAutofit/>
          </a:bodyPr>
          <a:lstStyle/>
          <a:p>
            <a:endParaRPr lang="fr-FR" altLang="fr-FR"/>
          </a:p>
        </p:txBody>
      </p:sp>
      <p:sp>
        <p:nvSpPr>
          <p:cNvPr id="4" name="Espace réservé de l'en-tête 3"/>
          <p:cNvSpPr>
            <a:spLocks noGrp="1"/>
          </p:cNvSpPr>
          <p:nvPr>
            <p:ph type="hdr" sz="quarter" idx="10"/>
          </p:nvPr>
        </p:nvSpPr>
        <p:spPr/>
        <p:txBody>
          <a:bodyPr numCol="1"/>
          <a:lstStyle/>
          <a:p>
            <a:r>
              <a:rPr lang="ar-DZ" altLang="ar-DZ" smtClean="0"/>
              <a:t>التحليل الإحصائي لبيانات الاستبيان باستخدام برنامج </a:t>
            </a:r>
            <a:r>
              <a:rPr lang="fr-FR" altLang="fr-FR" smtClean="0"/>
              <a:t>SPSS</a:t>
            </a:r>
            <a:endParaRPr lang="fr-FR" altLang="fr-FR"/>
          </a:p>
        </p:txBody>
      </p:sp>
      <p:sp>
        <p:nvSpPr>
          <p:cNvPr id="5" name="Espace réservé du numéro de diapositive 4"/>
          <p:cNvSpPr>
            <a:spLocks noGrp="1"/>
          </p:cNvSpPr>
          <p:nvPr>
            <p:ph type="sldNum" sz="quarter" idx="11"/>
          </p:nvPr>
        </p:nvSpPr>
        <p:spPr/>
        <p:txBody>
          <a:bodyPr numCol="1"/>
          <a:lstStyle/>
          <a:p>
            <a:fld id="{60FA0E31-0507-43A7-B88C-1AF821150D53}" type="slidenum">
              <a:rPr lang="fr-FR" altLang="fr-FR" smtClean="0"/>
              <a:pPr/>
              <a:t>31</a:t>
            </a:fld>
            <a:endParaRPr lang="fr-FR" altLang="fr-FR"/>
          </a:p>
        </p:txBody>
      </p:sp>
    </p:spTree>
    <p:extLst>
      <p:ext uri="{BB962C8B-B14F-4D97-AF65-F5344CB8AC3E}">
        <p14:creationId xmlns:p14="http://schemas.microsoft.com/office/powerpoint/2010/main" val="3764750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numCol="1">
            <a:normAutofit/>
          </a:bodyPr>
          <a:lstStyle/>
          <a:p>
            <a:endParaRPr lang="fr-FR" altLang="fr-FR"/>
          </a:p>
        </p:txBody>
      </p:sp>
      <p:sp>
        <p:nvSpPr>
          <p:cNvPr id="4" name="Espace réservé du numéro de diapositive 3"/>
          <p:cNvSpPr>
            <a:spLocks noGrp="1"/>
          </p:cNvSpPr>
          <p:nvPr>
            <p:ph type="sldNum" sz="quarter" idx="10"/>
          </p:nvPr>
        </p:nvSpPr>
        <p:spPr/>
        <p:txBody>
          <a:bodyPr numCol="1"/>
          <a:lstStyle/>
          <a:p>
            <a:fld id="{60FA0E31-0507-43A7-B88C-1AF821150D53}" type="slidenum">
              <a:rPr lang="fr-FR" altLang="fr-FR" smtClean="0"/>
              <a:pPr/>
              <a:t>33</a:t>
            </a:fld>
            <a:endParaRPr lang="fr-FR" altLang="fr-FR"/>
          </a:p>
        </p:txBody>
      </p:sp>
      <p:sp>
        <p:nvSpPr>
          <p:cNvPr id="5" name="Espace réservé de l'en-tête 4"/>
          <p:cNvSpPr>
            <a:spLocks noGrp="1"/>
          </p:cNvSpPr>
          <p:nvPr>
            <p:ph type="hdr" sz="quarter" idx="11"/>
          </p:nvPr>
        </p:nvSpPr>
        <p:spPr/>
        <p:txBody>
          <a:bodyPr numCol="1"/>
          <a:lstStyle/>
          <a:p>
            <a:r>
              <a:rPr lang="ar-DZ" altLang="ar-DZ" smtClean="0"/>
              <a:t>التحليل الإحصائي لبيانات الاستبيان باستخدام برنامج </a:t>
            </a:r>
            <a:r>
              <a:rPr lang="fr-FR" altLang="fr-FR" smtClean="0"/>
              <a:t>SPSS</a:t>
            </a:r>
            <a:endParaRPr lang="fr-FR" altLang="fr-FR"/>
          </a:p>
        </p:txBody>
      </p:sp>
    </p:spTree>
    <p:extLst>
      <p:ext uri="{BB962C8B-B14F-4D97-AF65-F5344CB8AC3E}">
        <p14:creationId xmlns:p14="http://schemas.microsoft.com/office/powerpoint/2010/main" val="509852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numCol="1"/>
          <a:lstStyle/>
          <a:p>
            <a:r>
              <a:rPr lang="fr-FR" altLang="fr-FR" smtClean="0"/>
              <a:t>Cliquez pour modifier le style du titre</a:t>
            </a:r>
            <a:endParaRPr lang="fr-FR" altLang="fr-FR"/>
          </a:p>
        </p:txBody>
      </p:sp>
      <p:sp>
        <p:nvSpPr>
          <p:cNvPr id="3" name="Sous-titre 2"/>
          <p:cNvSpPr>
            <a:spLocks noGrp="1"/>
          </p:cNvSpPr>
          <p:nvPr>
            <p:ph type="subTitle" idx="1"/>
          </p:nvPr>
        </p:nvSpPr>
        <p:spPr>
          <a:xfrm>
            <a:off x="1371600" y="3886200"/>
            <a:ext cx="6400800" cy="1752600"/>
          </a:xfrm>
        </p:spPr>
        <p:txBody>
          <a:bodyPr numCol="1"/>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ltLang="fr-FR" smtClean="0"/>
              <a:t>Cliquez pour modifier le style des sous-titres du masque</a:t>
            </a:r>
            <a:endParaRPr lang="fr-FR" altLang="fr-FR"/>
          </a:p>
        </p:txBody>
      </p:sp>
      <p:sp>
        <p:nvSpPr>
          <p:cNvPr id="4" name="Espace réservé de la date 3"/>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11"/>
          </p:nvPr>
        </p:nvSpPr>
        <p:spPr/>
        <p:txBody>
          <a:bodyPr numCol="1"/>
          <a:lstStyle/>
          <a:p>
            <a:endParaRPr lang="fr-FR" altLang="fr-FR"/>
          </a:p>
        </p:txBody>
      </p:sp>
      <p:sp>
        <p:nvSpPr>
          <p:cNvPr id="6" name="Espace réservé du numéro de diapositive 5"/>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r>
              <a:rPr lang="fr-FR" altLang="fr-FR" smtClean="0"/>
              <a:t>Cliquez pour modifier le style du titre</a:t>
            </a:r>
            <a:endParaRPr lang="fr-FR" altLang="fr-FR"/>
          </a:p>
        </p:txBody>
      </p:sp>
      <p:sp>
        <p:nvSpPr>
          <p:cNvPr id="3" name="Espace réservé du texte vertical 2"/>
          <p:cNvSpPr>
            <a:spLocks noGrp="1"/>
          </p:cNvSpPr>
          <p:nvPr>
            <p:ph type="body" orient="vert" idx="1"/>
          </p:nvPr>
        </p:nvSpPr>
        <p:spPr/>
        <p:txBody>
          <a:bodyPr vert="eaVert" numCol="1"/>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e la date 3"/>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11"/>
          </p:nvPr>
        </p:nvSpPr>
        <p:spPr/>
        <p:txBody>
          <a:bodyPr numCol="1"/>
          <a:lstStyle/>
          <a:p>
            <a:endParaRPr lang="fr-FR" altLang="fr-FR"/>
          </a:p>
        </p:txBody>
      </p:sp>
      <p:sp>
        <p:nvSpPr>
          <p:cNvPr id="6" name="Espace réservé du numéro de diapositive 5"/>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numCol="1"/>
          <a:lstStyle/>
          <a:p>
            <a:r>
              <a:rPr lang="fr-FR" altLang="fr-FR" smtClean="0"/>
              <a:t>Cliquez pour modifier le style du titre</a:t>
            </a:r>
            <a:endParaRPr lang="fr-FR" altLang="fr-FR"/>
          </a:p>
        </p:txBody>
      </p:sp>
      <p:sp>
        <p:nvSpPr>
          <p:cNvPr id="3" name="Espace réservé du texte vertical 2"/>
          <p:cNvSpPr>
            <a:spLocks noGrp="1"/>
          </p:cNvSpPr>
          <p:nvPr>
            <p:ph type="body" orient="vert" idx="1"/>
          </p:nvPr>
        </p:nvSpPr>
        <p:spPr>
          <a:xfrm>
            <a:off x="457200" y="274638"/>
            <a:ext cx="6019800" cy="5851525"/>
          </a:xfrm>
        </p:spPr>
        <p:txBody>
          <a:bodyPr vert="eaVert" numCol="1"/>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e la date 3"/>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11"/>
          </p:nvPr>
        </p:nvSpPr>
        <p:spPr/>
        <p:txBody>
          <a:bodyPr numCol="1"/>
          <a:lstStyle/>
          <a:p>
            <a:endParaRPr lang="fr-FR" altLang="fr-FR"/>
          </a:p>
        </p:txBody>
      </p:sp>
      <p:sp>
        <p:nvSpPr>
          <p:cNvPr id="6" name="Espace réservé du numéro de diapositive 5"/>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r>
              <a:rPr lang="fr-FR" altLang="fr-FR" smtClean="0"/>
              <a:t>Cliquez pour modifier le style du titre</a:t>
            </a:r>
            <a:endParaRPr lang="fr-FR" altLang="fr-FR"/>
          </a:p>
        </p:txBody>
      </p:sp>
      <p:sp>
        <p:nvSpPr>
          <p:cNvPr id="3" name="Espace réservé du contenu 2"/>
          <p:cNvSpPr>
            <a:spLocks noGrp="1"/>
          </p:cNvSpPr>
          <p:nvPr>
            <p:ph idx="1"/>
          </p:nvPr>
        </p:nvSpPr>
        <p:spPr/>
        <p:txBody>
          <a:bodyPr numCol="1"/>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e la date 3"/>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11"/>
          </p:nvPr>
        </p:nvSpPr>
        <p:spPr/>
        <p:txBody>
          <a:bodyPr numCol="1"/>
          <a:lstStyle/>
          <a:p>
            <a:endParaRPr lang="fr-FR" altLang="fr-FR"/>
          </a:p>
        </p:txBody>
      </p:sp>
      <p:sp>
        <p:nvSpPr>
          <p:cNvPr id="6" name="Espace réservé du numéro de diapositive 5"/>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numCol="1" anchor="t"/>
          <a:lstStyle>
            <a:lvl1pPr algn="l">
              <a:defRPr sz="4000" b="1" cap="all"/>
            </a:lvl1pPr>
          </a:lstStyle>
          <a:p>
            <a:r>
              <a:rPr lang="fr-FR" altLang="fr-FR" smtClean="0"/>
              <a:t>Cliquez pour modifier le style du titre</a:t>
            </a:r>
            <a:endParaRPr lang="fr-FR" altLang="fr-FR"/>
          </a:p>
        </p:txBody>
      </p:sp>
      <p:sp>
        <p:nvSpPr>
          <p:cNvPr id="3" name="Espace réservé du texte 2"/>
          <p:cNvSpPr>
            <a:spLocks noGrp="1"/>
          </p:cNvSpPr>
          <p:nvPr>
            <p:ph type="body" idx="1"/>
          </p:nvPr>
        </p:nvSpPr>
        <p:spPr>
          <a:xfrm>
            <a:off x="722313" y="2906713"/>
            <a:ext cx="7772400" cy="1500187"/>
          </a:xfrm>
        </p:spPr>
        <p:txBody>
          <a:bodyPr numCol="1"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ltLang="fr-FR" smtClean="0"/>
              <a:t>Cliquez pour modifier les styles du texte du masque</a:t>
            </a:r>
          </a:p>
        </p:txBody>
      </p:sp>
      <p:sp>
        <p:nvSpPr>
          <p:cNvPr id="4" name="Espace réservé de la date 3"/>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11"/>
          </p:nvPr>
        </p:nvSpPr>
        <p:spPr/>
        <p:txBody>
          <a:bodyPr numCol="1"/>
          <a:lstStyle/>
          <a:p>
            <a:endParaRPr lang="fr-FR" altLang="fr-FR"/>
          </a:p>
        </p:txBody>
      </p:sp>
      <p:sp>
        <p:nvSpPr>
          <p:cNvPr id="6" name="Espace réservé du numéro de diapositive 5"/>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r>
              <a:rPr lang="fr-FR" altLang="fr-FR" smtClean="0"/>
              <a:t>Cliquez pour modifier le style du titre</a:t>
            </a:r>
            <a:endParaRPr lang="fr-FR" altLang="fr-FR"/>
          </a:p>
        </p:txBody>
      </p:sp>
      <p:sp>
        <p:nvSpPr>
          <p:cNvPr id="3" name="Espace réservé du contenu 2"/>
          <p:cNvSpPr>
            <a:spLocks noGrp="1"/>
          </p:cNvSpPr>
          <p:nvPr>
            <p:ph sz="half" idx="1"/>
          </p:nvPr>
        </p:nvSpPr>
        <p:spPr>
          <a:xfrm>
            <a:off x="457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u contenu 3"/>
          <p:cNvSpPr>
            <a:spLocks noGrp="1"/>
          </p:cNvSpPr>
          <p:nvPr>
            <p:ph sz="half" idx="2"/>
          </p:nvPr>
        </p:nvSpPr>
        <p:spPr>
          <a:xfrm>
            <a:off x="4648200" y="1600200"/>
            <a:ext cx="4038600" cy="4525963"/>
          </a:xfrm>
        </p:spPr>
        <p:txBody>
          <a:bodyPr numCol="1"/>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5" name="Espace réservé de la date 4"/>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6" name="Espace réservé du pied de page 5"/>
          <p:cNvSpPr>
            <a:spLocks noGrp="1"/>
          </p:cNvSpPr>
          <p:nvPr>
            <p:ph type="ftr" sz="quarter" idx="11"/>
          </p:nvPr>
        </p:nvSpPr>
        <p:spPr/>
        <p:txBody>
          <a:bodyPr numCol="1"/>
          <a:lstStyle/>
          <a:p>
            <a:endParaRPr lang="fr-FR" altLang="fr-FR"/>
          </a:p>
        </p:txBody>
      </p:sp>
      <p:sp>
        <p:nvSpPr>
          <p:cNvPr id="7" name="Espace réservé du numéro de diapositive 6"/>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lvl1pPr>
              <a:defRPr/>
            </a:lvl1pPr>
          </a:lstStyle>
          <a:p>
            <a:r>
              <a:rPr lang="fr-FR" altLang="fr-FR" smtClean="0"/>
              <a:t>Cliquez pour modifier le style du titre</a:t>
            </a:r>
            <a:endParaRPr lang="fr-FR" altLang="fr-FR"/>
          </a:p>
        </p:txBody>
      </p:sp>
      <p:sp>
        <p:nvSpPr>
          <p:cNvPr id="3" name="Espace réservé du texte 2"/>
          <p:cNvSpPr>
            <a:spLocks noGrp="1"/>
          </p:cNvSpPr>
          <p:nvPr>
            <p:ph type="body" idx="1"/>
          </p:nvPr>
        </p:nvSpPr>
        <p:spPr>
          <a:xfrm>
            <a:off x="457200" y="1535113"/>
            <a:ext cx="4040188" cy="63976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5" name="Espace réservé du texte 4"/>
          <p:cNvSpPr>
            <a:spLocks noGrp="1"/>
          </p:cNvSpPr>
          <p:nvPr>
            <p:ph type="body" sz="quarter" idx="3"/>
          </p:nvPr>
        </p:nvSpPr>
        <p:spPr>
          <a:xfrm>
            <a:off x="4645025" y="1535113"/>
            <a:ext cx="4041775" cy="639762"/>
          </a:xfrm>
        </p:spPr>
        <p:txBody>
          <a:bodyPr numCol="1"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numCol="1"/>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7" name="Espace réservé de la date 6"/>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8" name="Espace réservé du pied de page 7"/>
          <p:cNvSpPr>
            <a:spLocks noGrp="1"/>
          </p:cNvSpPr>
          <p:nvPr>
            <p:ph type="ftr" sz="quarter" idx="11"/>
          </p:nvPr>
        </p:nvSpPr>
        <p:spPr/>
        <p:txBody>
          <a:bodyPr numCol="1"/>
          <a:lstStyle/>
          <a:p>
            <a:endParaRPr lang="fr-FR" altLang="fr-FR"/>
          </a:p>
        </p:txBody>
      </p:sp>
      <p:sp>
        <p:nvSpPr>
          <p:cNvPr id="9" name="Espace réservé du numéro de diapositive 8"/>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r>
              <a:rPr lang="fr-FR" altLang="fr-FR" smtClean="0"/>
              <a:t>Cliquez pour modifier le style du titre</a:t>
            </a:r>
            <a:endParaRPr lang="fr-FR" altLang="fr-FR"/>
          </a:p>
        </p:txBody>
      </p:sp>
      <p:sp>
        <p:nvSpPr>
          <p:cNvPr id="3" name="Espace réservé de la date 2"/>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4" name="Espace réservé du pied de page 3"/>
          <p:cNvSpPr>
            <a:spLocks noGrp="1"/>
          </p:cNvSpPr>
          <p:nvPr>
            <p:ph type="ftr" sz="quarter" idx="11"/>
          </p:nvPr>
        </p:nvSpPr>
        <p:spPr/>
        <p:txBody>
          <a:bodyPr numCol="1"/>
          <a:lstStyle/>
          <a:p>
            <a:endParaRPr lang="fr-FR" altLang="fr-FR"/>
          </a:p>
        </p:txBody>
      </p:sp>
      <p:sp>
        <p:nvSpPr>
          <p:cNvPr id="5" name="Espace réservé du numéro de diapositive 4"/>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3" name="Espace réservé du pied de page 2"/>
          <p:cNvSpPr>
            <a:spLocks noGrp="1"/>
          </p:cNvSpPr>
          <p:nvPr>
            <p:ph type="ftr" sz="quarter" idx="11"/>
          </p:nvPr>
        </p:nvSpPr>
        <p:spPr/>
        <p:txBody>
          <a:bodyPr numCol="1"/>
          <a:lstStyle/>
          <a:p>
            <a:endParaRPr lang="fr-FR" altLang="fr-FR"/>
          </a:p>
        </p:txBody>
      </p:sp>
      <p:sp>
        <p:nvSpPr>
          <p:cNvPr id="4" name="Espace réservé du numéro de diapositive 3"/>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numCol="1" anchor="b"/>
          <a:lstStyle>
            <a:lvl1pPr algn="l">
              <a:defRPr sz="2000" b="1"/>
            </a:lvl1pPr>
          </a:lstStyle>
          <a:p>
            <a:r>
              <a:rPr lang="fr-FR" altLang="fr-FR" smtClean="0"/>
              <a:t>Cliquez pour modifier le style du titre</a:t>
            </a:r>
            <a:endParaRPr lang="fr-FR" altLang="fr-FR"/>
          </a:p>
        </p:txBody>
      </p:sp>
      <p:sp>
        <p:nvSpPr>
          <p:cNvPr id="3" name="Espace réservé du contenu 2"/>
          <p:cNvSpPr>
            <a:spLocks noGrp="1"/>
          </p:cNvSpPr>
          <p:nvPr>
            <p:ph idx="1"/>
          </p:nvPr>
        </p:nvSpPr>
        <p:spPr>
          <a:xfrm>
            <a:off x="3575050" y="273050"/>
            <a:ext cx="5111750" cy="5853113"/>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u texte 3"/>
          <p:cNvSpPr>
            <a:spLocks noGrp="1"/>
          </p:cNvSpPr>
          <p:nvPr>
            <p:ph type="body" sz="half" idx="2"/>
          </p:nvPr>
        </p:nvSpPr>
        <p:spPr>
          <a:xfrm>
            <a:off x="457200" y="1435100"/>
            <a:ext cx="3008313" cy="4691063"/>
          </a:xfrm>
        </p:spPr>
        <p:txBody>
          <a:bodyPr numCol="1"/>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ltLang="fr-FR" smtClean="0"/>
              <a:t>Cliquez pour modifier les styles du texte du masque</a:t>
            </a:r>
          </a:p>
        </p:txBody>
      </p:sp>
      <p:sp>
        <p:nvSpPr>
          <p:cNvPr id="5" name="Espace réservé de la date 4"/>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6" name="Espace réservé du pied de page 5"/>
          <p:cNvSpPr>
            <a:spLocks noGrp="1"/>
          </p:cNvSpPr>
          <p:nvPr>
            <p:ph type="ftr" sz="quarter" idx="11"/>
          </p:nvPr>
        </p:nvSpPr>
        <p:spPr/>
        <p:txBody>
          <a:bodyPr numCol="1"/>
          <a:lstStyle/>
          <a:p>
            <a:endParaRPr lang="fr-FR" altLang="fr-FR"/>
          </a:p>
        </p:txBody>
      </p:sp>
      <p:sp>
        <p:nvSpPr>
          <p:cNvPr id="7" name="Espace réservé du numéro de diapositive 6"/>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numCol="1" anchor="b"/>
          <a:lstStyle>
            <a:lvl1pPr algn="l">
              <a:defRPr sz="2000" b="1"/>
            </a:lvl1pPr>
          </a:lstStyle>
          <a:p>
            <a:r>
              <a:rPr lang="fr-FR" altLang="fr-FR" smtClean="0"/>
              <a:t>Cliquez pour modifier le style du titre</a:t>
            </a:r>
            <a:endParaRPr lang="fr-FR" altLang="fr-FR"/>
          </a:p>
        </p:txBody>
      </p:sp>
      <p:sp>
        <p:nvSpPr>
          <p:cNvPr id="3" name="Espace réservé pour une image  2"/>
          <p:cNvSpPr>
            <a:spLocks noGrp="1"/>
          </p:cNvSpPr>
          <p:nvPr>
            <p:ph type="pic" idx="1"/>
          </p:nvPr>
        </p:nvSpPr>
        <p:spPr>
          <a:xfrm>
            <a:off x="1792288" y="612775"/>
            <a:ext cx="5486400" cy="4114800"/>
          </a:xfrm>
        </p:spPr>
        <p:txBody>
          <a:bodyPr numCol="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ltLang="fr-FR"/>
          </a:p>
        </p:txBody>
      </p:sp>
      <p:sp>
        <p:nvSpPr>
          <p:cNvPr id="4" name="Espace réservé du texte 3"/>
          <p:cNvSpPr>
            <a:spLocks noGrp="1"/>
          </p:cNvSpPr>
          <p:nvPr>
            <p:ph type="body" sz="half" idx="2"/>
          </p:nvPr>
        </p:nvSpPr>
        <p:spPr>
          <a:xfrm>
            <a:off x="1792288" y="5367338"/>
            <a:ext cx="5486400" cy="804862"/>
          </a:xfrm>
        </p:spPr>
        <p:txBody>
          <a:bodyPr numCol="1"/>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ltLang="fr-FR" smtClean="0"/>
              <a:t>Cliquez pour modifier les styles du texte du masque</a:t>
            </a:r>
          </a:p>
        </p:txBody>
      </p:sp>
      <p:sp>
        <p:nvSpPr>
          <p:cNvPr id="5" name="Espace réservé de la date 4"/>
          <p:cNvSpPr>
            <a:spLocks noGrp="1"/>
          </p:cNvSpPr>
          <p:nvPr>
            <p:ph type="dt" sz="half" idx="10"/>
          </p:nvPr>
        </p:nvSpPr>
        <p:spPr/>
        <p:txBody>
          <a:bodyPr numCol="1"/>
          <a:lstStyle/>
          <a:p>
            <a:fld id="{7C7CC9F6-5BE6-42F3-9FC4-F7FA701A6776}" type="datetimeFigureOut">
              <a:rPr lang="fr-FR" altLang="fr-FR" smtClean="0"/>
              <a:pPr/>
              <a:t>22/11/2024</a:t>
            </a:fld>
            <a:endParaRPr lang="fr-FR" altLang="fr-FR"/>
          </a:p>
        </p:txBody>
      </p:sp>
      <p:sp>
        <p:nvSpPr>
          <p:cNvPr id="6" name="Espace réservé du pied de page 5"/>
          <p:cNvSpPr>
            <a:spLocks noGrp="1"/>
          </p:cNvSpPr>
          <p:nvPr>
            <p:ph type="ftr" sz="quarter" idx="11"/>
          </p:nvPr>
        </p:nvSpPr>
        <p:spPr/>
        <p:txBody>
          <a:bodyPr numCol="1"/>
          <a:lstStyle/>
          <a:p>
            <a:endParaRPr lang="fr-FR" altLang="fr-FR"/>
          </a:p>
        </p:txBody>
      </p:sp>
      <p:sp>
        <p:nvSpPr>
          <p:cNvPr id="7" name="Espace réservé du numéro de diapositive 6"/>
          <p:cNvSpPr>
            <a:spLocks noGrp="1"/>
          </p:cNvSpPr>
          <p:nvPr>
            <p:ph type="sldNum" sz="quarter" idx="12"/>
          </p:nvPr>
        </p:nvSpPr>
        <p:spPr/>
        <p:txBody>
          <a:bodyPr numCol="1"/>
          <a:lstStyle/>
          <a:p>
            <a:fld id="{66227719-B3AC-4D55-8DBD-20A9D2779F44}" type="slidenum">
              <a:rPr lang="fr-FR" altLang="fr-FR" smtClean="0"/>
              <a:pPr/>
              <a:t>‹#›</a:t>
            </a:fld>
            <a:endParaRPr lang="fr-FR" alt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numCol="1" rtlCol="0" anchor="ctr">
            <a:normAutofit/>
          </a:bodyPr>
          <a:lstStyle/>
          <a:p>
            <a:r>
              <a:rPr lang="fr-FR" altLang="fr-FR" smtClean="0"/>
              <a:t>Cliquez pour modifier le style du titre</a:t>
            </a:r>
            <a:endParaRPr lang="fr-FR" alt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numCol="1" rtlCol="0">
            <a:normAutofit/>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fr-FR" alt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numCol="1" rtlCol="0" anchor="ctr"/>
          <a:lstStyle>
            <a:lvl1pPr algn="l">
              <a:defRPr sz="1200">
                <a:solidFill>
                  <a:schemeClr val="tx1">
                    <a:tint val="75000"/>
                  </a:schemeClr>
                </a:solidFill>
              </a:defRPr>
            </a:lvl1pPr>
          </a:lstStyle>
          <a:p>
            <a:fld id="{7C7CC9F6-5BE6-42F3-9FC4-F7FA701A6776}" type="datetimeFigureOut">
              <a:rPr lang="fr-FR" altLang="fr-FR" smtClean="0"/>
              <a:pPr/>
              <a:t>22/11/2024</a:t>
            </a:fld>
            <a:endParaRPr lang="fr-FR" alt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numCol="1" rtlCol="0" anchor="ctr"/>
          <a:lstStyle>
            <a:lvl1pPr algn="ctr">
              <a:defRPr sz="1200">
                <a:solidFill>
                  <a:schemeClr val="tx1">
                    <a:tint val="75000"/>
                  </a:schemeClr>
                </a:solidFill>
              </a:defRPr>
            </a:lvl1pPr>
          </a:lstStyle>
          <a:p>
            <a:endParaRPr lang="fr-FR" alt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numCol="1" rtlCol="0" anchor="ctr"/>
          <a:lstStyle>
            <a:lvl1pPr algn="r">
              <a:defRPr sz="1200">
                <a:solidFill>
                  <a:schemeClr val="tx1">
                    <a:tint val="75000"/>
                  </a:schemeClr>
                </a:solidFill>
              </a:defRPr>
            </a:lvl1pPr>
          </a:lstStyle>
          <a:p>
            <a:fld id="{66227719-B3AC-4D55-8DBD-20A9D2779F44}" type="slidenum">
              <a:rPr lang="fr-FR" altLang="fr-FR" smtClean="0"/>
              <a:pPr/>
              <a:t>‹#›</a:t>
            </a:fld>
            <a:endParaRPr lang="fr-FR" altLang="fr-FR"/>
          </a:p>
        </p:txBody>
      </p:sp>
    </p:spTree>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lt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1571604" y="4500570"/>
            <a:ext cx="4968552" cy="947504"/>
          </a:xfrm>
          <a:ln w="76200" cmpd="tri">
            <a:solidFill>
              <a:schemeClr val="accent2"/>
            </a:solidFill>
            <a:miter lim="800000"/>
            <a:headEnd/>
            <a:tailEnd/>
          </a:ln>
        </p:spPr>
        <p:txBody>
          <a:bodyPr numCol="1"/>
          <a:lstStyle/>
          <a:p>
            <a:pPr algn="ctr" rtl="1">
              <a:buNone/>
            </a:pPr>
            <a:r>
              <a:rPr lang="ar-SA" altLang="ar-SA" b="1" dirty="0" smtClean="0">
                <a:solidFill>
                  <a:srgbClr val="FF0000"/>
                </a:solidFill>
              </a:rPr>
              <a:t>تقديم برنامج</a:t>
            </a:r>
            <a:r>
              <a:rPr lang="ar-DZ" altLang="ar-DZ" b="1" dirty="0" smtClean="0">
                <a:solidFill>
                  <a:srgbClr val="FF0000"/>
                </a:solidFill>
              </a:rPr>
              <a:t> </a:t>
            </a:r>
            <a:r>
              <a:rPr lang="en-US" b="1" dirty="0" smtClean="0">
                <a:solidFill>
                  <a:srgbClr val="FF0000"/>
                </a:solidFill>
              </a:rPr>
              <a:t> </a:t>
            </a:r>
            <a:r>
              <a:rPr lang="fr-FR" altLang="fr-FR" b="1" dirty="0" smtClean="0">
                <a:solidFill>
                  <a:srgbClr val="FF0000"/>
                </a:solidFill>
              </a:rPr>
              <a:t>  </a:t>
            </a:r>
            <a:r>
              <a:rPr lang="fr-FR" altLang="fr-FR" b="1" dirty="0" smtClean="0">
                <a:solidFill>
                  <a:srgbClr val="800000"/>
                </a:solidFill>
              </a:rPr>
              <a:t> </a:t>
            </a:r>
            <a:r>
              <a:rPr lang="fr-FR" altLang="fr-FR" sz="4400" b="1" dirty="0" smtClean="0">
                <a:solidFill>
                  <a:srgbClr val="00FF00"/>
                </a:solidFill>
              </a:rPr>
              <a:t>SPSS 23</a:t>
            </a:r>
            <a:r>
              <a:rPr lang="ar-SA" altLang="ar-SA" b="1" dirty="0" smtClean="0"/>
              <a:t>                    </a:t>
            </a:r>
            <a:endParaRPr lang="fr-FR" altLang="fr-FR" b="1" dirty="0" smtClean="0">
              <a:latin typeface="Arial Narrow" pitchFamily="34" charset="0"/>
            </a:endParaRPr>
          </a:p>
        </p:txBody>
      </p:sp>
      <p:sp>
        <p:nvSpPr>
          <p:cNvPr id="2052" name="Rectangle 8"/>
          <p:cNvSpPr>
            <a:spLocks noChangeArrowheads="1"/>
          </p:cNvSpPr>
          <p:nvPr/>
        </p:nvSpPr>
        <p:spPr>
          <a:xfrm>
            <a:off x="4572000" y="3942382"/>
            <a:ext cx="3633788"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numCol="1">
            <a:spAutoFit/>
          </a:bodyPr>
          <a:lstStyle/>
          <a:p>
            <a:pPr algn="r">
              <a:lnSpc>
                <a:spcPct val="130000"/>
              </a:lnSpc>
            </a:pPr>
            <a:r>
              <a:rPr lang="ar-SA" altLang="ar-SA" sz="2000" b="1" dirty="0">
                <a:latin typeface="Times New Roman" pitchFamily="18" charset="0"/>
                <a:cs typeface="Times New Roman" pitchFamily="18" charset="0"/>
              </a:rPr>
              <a:t>محاضرة </a:t>
            </a:r>
            <a:r>
              <a:rPr lang="ar-DZ" altLang="ar-DZ" sz="2000" b="1" dirty="0">
                <a:latin typeface="Times New Roman" pitchFamily="18" charset="0"/>
                <a:cs typeface="Times New Roman" pitchFamily="18" charset="0"/>
              </a:rPr>
              <a:t>بعنوان</a:t>
            </a:r>
            <a:r>
              <a:rPr lang="ar-SA" altLang="ar-SA" sz="2400" b="1" dirty="0">
                <a:latin typeface="Times New Roman" pitchFamily="18" charset="0"/>
                <a:cs typeface="Times New Roman" pitchFamily="18" charset="0"/>
              </a:rPr>
              <a:t>:</a:t>
            </a:r>
            <a:endParaRPr lang="fr-FR" altLang="fr-FR" sz="2400" b="1" dirty="0">
              <a:latin typeface="Times New Roman" pitchFamily="18" charset="0"/>
              <a:cs typeface="Times New Roman" pitchFamily="18" charset="0"/>
            </a:endParaRPr>
          </a:p>
        </p:txBody>
      </p:sp>
      <p:sp>
        <p:nvSpPr>
          <p:cNvPr id="2054" name="Rectangle 9"/>
          <p:cNvSpPr>
            <a:spLocks noChangeArrowheads="1"/>
          </p:cNvSpPr>
          <p:nvPr/>
        </p:nvSpPr>
        <p:spPr>
          <a:xfrm>
            <a:off x="571472" y="5643578"/>
            <a:ext cx="7699375"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numCol="1" anchor="ctr">
            <a:spAutoFit/>
          </a:bodyPr>
          <a:lstStyle/>
          <a:p>
            <a:pPr algn="r" rtl="1"/>
            <a:r>
              <a:rPr lang="ar-SA" altLang="ar-SA" sz="2400" b="1" dirty="0">
                <a:ea typeface="Times New Roman" pitchFamily="18" charset="0"/>
                <a:cs typeface="Arial" charset="0"/>
              </a:rPr>
              <a:t>من إعداد: الدكتور </a:t>
            </a:r>
            <a:r>
              <a:rPr lang="ar-DZ" altLang="ar-DZ" sz="2400" b="1" dirty="0" err="1" smtClean="0">
                <a:ea typeface="Times New Roman" pitchFamily="18" charset="0"/>
                <a:cs typeface="Arial" charset="0"/>
              </a:rPr>
              <a:t>ساسي</a:t>
            </a:r>
            <a:r>
              <a:rPr lang="ar-DZ" altLang="ar-DZ" sz="2400" b="1" dirty="0" smtClean="0">
                <a:ea typeface="Times New Roman" pitchFamily="18" charset="0"/>
                <a:cs typeface="Arial" charset="0"/>
              </a:rPr>
              <a:t> سفيان</a:t>
            </a:r>
            <a:endParaRPr lang="fr-FR" altLang="fr-FR" sz="2400" b="1" dirty="0" smtClean="0">
              <a:ea typeface="Times New Roman" pitchFamily="18" charset="0"/>
              <a:cs typeface="Arial" charset="0"/>
            </a:endParaRPr>
          </a:p>
        </p:txBody>
      </p:sp>
      <p:sp>
        <p:nvSpPr>
          <p:cNvPr id="2055" name="Rectangle 2"/>
          <p:cNvSpPr txBox="1">
            <a:spLocks noChangeArrowheads="1"/>
          </p:cNvSpPr>
          <p:nvPr/>
        </p:nvSpPr>
        <p:spPr>
          <a:xfrm>
            <a:off x="559346" y="260252"/>
            <a:ext cx="7772400" cy="1800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rtl="1" eaLnBrk="1" hangingPunct="1"/>
            <a:r>
              <a:rPr lang="ar-SA" altLang="ar-SA" sz="2800" b="1" dirty="0" smtClean="0">
                <a:solidFill>
                  <a:schemeClr val="tx2"/>
                </a:solidFill>
                <a:latin typeface="Times New Roman" pitchFamily="18" charset="0"/>
              </a:rPr>
              <a:t>جامعة </a:t>
            </a:r>
            <a:r>
              <a:rPr lang="ar-DZ" altLang="ar-DZ" sz="2800" b="1" dirty="0" smtClean="0">
                <a:solidFill>
                  <a:schemeClr val="tx2"/>
                </a:solidFill>
                <a:latin typeface="Times New Roman" pitchFamily="18" charset="0"/>
              </a:rPr>
              <a:t>الشاذلي بن جديد - </a:t>
            </a:r>
            <a:r>
              <a:rPr lang="ar-DZ" altLang="ar-DZ" sz="2800" b="1" dirty="0" err="1" smtClean="0">
                <a:solidFill>
                  <a:schemeClr val="tx2"/>
                </a:solidFill>
                <a:latin typeface="Times New Roman" pitchFamily="18" charset="0"/>
              </a:rPr>
              <a:t>الطارف</a:t>
            </a:r>
            <a:endParaRPr lang="ar-SA" altLang="ar-SA" sz="2800" b="1" dirty="0" smtClean="0">
              <a:solidFill>
                <a:schemeClr val="tx2"/>
              </a:solidFill>
              <a:latin typeface="Times New Roman" pitchFamily="18" charset="0"/>
            </a:endParaRPr>
          </a:p>
          <a:p>
            <a:pPr algn="ctr" rtl="1" eaLnBrk="1" hangingPunct="1"/>
            <a:endParaRPr lang="ar-SA" altLang="ar-SA" sz="2800" b="1" dirty="0">
              <a:solidFill>
                <a:schemeClr val="tx2"/>
              </a:solidFill>
              <a:latin typeface="Times New Roman" pitchFamily="18" charset="0"/>
            </a:endParaRPr>
          </a:p>
          <a:p>
            <a:pPr algn="ctr" rtl="1" eaLnBrk="1" hangingPunct="1"/>
            <a:r>
              <a:rPr lang="ar-SA" altLang="ar-SA" sz="2800" b="1" dirty="0" smtClean="0">
                <a:solidFill>
                  <a:schemeClr val="tx2"/>
                </a:solidFill>
                <a:latin typeface="Times New Roman" pitchFamily="18" charset="0"/>
              </a:rPr>
              <a:t>كلية العلوم </a:t>
            </a:r>
            <a:r>
              <a:rPr lang="ar-DZ" altLang="ar-DZ" sz="2800" b="1" dirty="0" smtClean="0">
                <a:solidFill>
                  <a:schemeClr val="tx2"/>
                </a:solidFill>
                <a:latin typeface="Times New Roman" pitchFamily="18" charset="0"/>
              </a:rPr>
              <a:t>الاجتماعية والإنسانية</a:t>
            </a:r>
            <a:endParaRPr lang="ar-SA" altLang="ar-SA" sz="2800" b="1" dirty="0" smtClean="0">
              <a:solidFill>
                <a:schemeClr val="tx2"/>
              </a:solidFill>
              <a:latin typeface="Times New Roman" pitchFamily="18" charset="0"/>
            </a:endParaRPr>
          </a:p>
        </p:txBody>
      </p:sp>
      <p:sp>
        <p:nvSpPr>
          <p:cNvPr id="8" name="Rectangle 7"/>
          <p:cNvSpPr>
            <a:spLocks noChangeArrowheads="1"/>
          </p:cNvSpPr>
          <p:nvPr/>
        </p:nvSpPr>
        <p:spPr>
          <a:xfrm>
            <a:off x="0" y="2061790"/>
            <a:ext cx="8697913"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numCol="1" anchor="ctr"/>
          <a:lstStyle/>
          <a:p>
            <a:pPr algn="ctr" rtl="1"/>
            <a:r>
              <a:rPr lang="ar-DZ" altLang="ar-DZ" sz="4000" b="1" dirty="0" smtClean="0">
                <a:solidFill>
                  <a:srgbClr val="00FF00"/>
                </a:solidFill>
                <a:effectLst>
                  <a:outerShdw blurRad="38100" dist="38100" dir="2700000" algn="tl">
                    <a:srgbClr val="000000"/>
                  </a:outerShdw>
                </a:effectLst>
              </a:rPr>
              <a:t>مداخلة في مقياس</a:t>
            </a:r>
            <a:endParaRPr lang="ar-SA" altLang="ar-SA" sz="4000" b="1" dirty="0" smtClean="0">
              <a:solidFill>
                <a:srgbClr val="00FF00"/>
              </a:solidFill>
              <a:effectLst>
                <a:outerShdw blurRad="38100" dist="38100" dir="2700000" algn="tl">
                  <a:srgbClr val="000000"/>
                </a:outerShdw>
              </a:effectLst>
            </a:endParaRPr>
          </a:p>
        </p:txBody>
      </p:sp>
      <p:sp>
        <p:nvSpPr>
          <p:cNvPr id="9" name="Rectangle 6"/>
          <p:cNvSpPr>
            <a:spLocks noChangeArrowheads="1"/>
          </p:cNvSpPr>
          <p:nvPr/>
        </p:nvSpPr>
        <p:spPr>
          <a:xfrm>
            <a:off x="214282" y="2643182"/>
            <a:ext cx="8475973" cy="1296305"/>
          </a:xfrm>
          <a:prstGeom prst="rect">
            <a:avLst/>
          </a:prstGeom>
          <a:noFill/>
          <a:ln>
            <a:noFill/>
            <a:headEnd/>
            <a:tailEnd/>
          </a:ln>
          <a:extLst/>
        </p:spPr>
        <p:style>
          <a:lnRef idx="2">
            <a:schemeClr val="accent2"/>
          </a:lnRef>
          <a:fillRef idx="1">
            <a:schemeClr val="lt1"/>
          </a:fillRef>
          <a:effectRef idx="0">
            <a:schemeClr val="accent2"/>
          </a:effectRef>
          <a:fontRef idx="minor">
            <a:schemeClr val="dk1"/>
          </a:fontRef>
        </p:style>
        <p:txBody>
          <a:bodyPr numCol="1" anchor="ct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rtl="1"/>
            <a:endParaRPr lang="fr-FR" altLang="fr-FR" sz="4000" b="1" dirty="0" smtClean="0">
              <a:solidFill>
                <a:schemeClr val="tx1"/>
              </a:solidFill>
              <a:latin typeface="Agency FB" pitchFamily="34" charset="0"/>
            </a:endParaRPr>
          </a:p>
          <a:p>
            <a:pPr algn="ctr" rtl="1"/>
            <a:r>
              <a:rPr lang="ar-DZ" altLang="ar-DZ" sz="4000" b="1" dirty="0" smtClean="0">
                <a:solidFill>
                  <a:schemeClr val="tx1"/>
                </a:solidFill>
                <a:latin typeface="Agency FB" pitchFamily="34" charset="0"/>
              </a:rPr>
              <a:t>برنامج الحزم الإحصائية في العلوم الاجتماعية </a:t>
            </a:r>
            <a:r>
              <a:rPr lang="fr-FR" altLang="fr-FR" sz="4000" b="1" dirty="0" smtClean="0">
                <a:solidFill>
                  <a:schemeClr val="tx1"/>
                </a:solidFill>
                <a:latin typeface="Agency FB" pitchFamily="34" charset="0"/>
              </a:rPr>
              <a:t>(SPSS)</a:t>
            </a:r>
            <a:endParaRPr lang="fr-FR" altLang="fr-FR" sz="4000" dirty="0">
              <a:solidFill>
                <a:schemeClr val="tx1"/>
              </a:solidFill>
              <a:latin typeface="Agency FB" pitchFamily="34" charset="0"/>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repeatCount="indefinite" fill="hold" nodeType="after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5000"/>
                                        <p:tgtEl>
                                          <p:spTgt spid="8"/>
                                        </p:tgtEl>
                                      </p:cBhvr>
                                    </p:animEffect>
                                    <p:anim calcmode="lin" valueType="num">
                                      <p:cBhvr>
                                        <p:cTn id="8" dur="5000" fill="hold"/>
                                        <p:tgtEl>
                                          <p:spTgt spid="8"/>
                                        </p:tgtEl>
                                        <p:attrNameLst>
                                          <p:attrName>ppt_w</p:attrName>
                                        </p:attrNameLst>
                                      </p:cBhvr>
                                      <p:tavLst>
                                        <p:tav tm="0" fmla="#ppt_w*sin(2.5*pi*$)">
                                          <p:val>
                                            <p:fltVal val="0"/>
                                          </p:val>
                                        </p:tav>
                                        <p:tav tm="100000">
                                          <p:val>
                                            <p:fltVal val="1"/>
                                          </p:val>
                                        </p:tav>
                                      </p:tavLst>
                                    </p:anim>
                                    <p:anim calcmode="lin" valueType="num">
                                      <p:cBhvr>
                                        <p:cTn id="9" dur="5000" fill="hold"/>
                                        <p:tgtEl>
                                          <p:spTgt spid="8"/>
                                        </p:tgtEl>
                                        <p:attrNameLst>
                                          <p:attrName>ppt_h</p:attrName>
                                        </p:attrNameLst>
                                      </p:cBhvr>
                                      <p:tavLst>
                                        <p:tav tm="0">
                                          <p:val>
                                            <p:strVal val="#ppt_h"/>
                                          </p:val>
                                        </p:tav>
                                        <p:tav tm="100000">
                                          <p:val>
                                            <p:strVal val="#ppt_h"/>
                                          </p:val>
                                        </p:tav>
                                      </p:tavLst>
                                    </p:anim>
                                  </p:childTnLst>
                                </p:cTn>
                              </p:par>
                            </p:childTnLst>
                          </p:cTn>
                        </p:par>
                        <p:par>
                          <p:cTn id="10" fill="hold">
                            <p:stCondLst>
                              <p:cond delay="11000"/>
                            </p:stCondLst>
                            <p:childTnLst>
                              <p:par>
                                <p:cTn id="11" presetID="56" presetClass="entr" presetSubtype="0" fill="hold" grpId="0" nodeType="afterEffect">
                                  <p:stCondLst>
                                    <p:cond delay="0"/>
                                  </p:stCondLst>
                                  <p:iterate type="lt">
                                    <p:tmPct val="10000"/>
                                  </p:iterate>
                                  <p:childTnLst>
                                    <p:set>
                                      <p:cBhvr>
                                        <p:cTn id="12" dur="1" fill="hold">
                                          <p:stCondLst>
                                            <p:cond delay="0"/>
                                          </p:stCondLst>
                                        </p:cTn>
                                        <p:tgtEl>
                                          <p:spTgt spid="9"/>
                                        </p:tgtEl>
                                        <p:attrNameLst>
                                          <p:attrName>style.visibility</p:attrName>
                                        </p:attrNameLst>
                                      </p:cBhvr>
                                      <p:to>
                                        <p:strVal val="visible"/>
                                      </p:to>
                                    </p:set>
                                    <p:anim by="(-#ppt_w*2)" calcmode="lin" valueType="num">
                                      <p:cBhvr rctx="PPT">
                                        <p:cTn id="13" dur="500" autoRev="1" fill="hold">
                                          <p:stCondLst>
                                            <p:cond delay="0"/>
                                          </p:stCondLst>
                                        </p:cTn>
                                        <p:tgtEl>
                                          <p:spTgt spid="9"/>
                                        </p:tgtEl>
                                        <p:attrNameLst>
                                          <p:attrName>ppt_w</p:attrName>
                                        </p:attrNameLst>
                                      </p:cBhvr>
                                    </p:anim>
                                    <p:anim by="(#ppt_w*0.50)" calcmode="lin" valueType="num">
                                      <p:cBhvr>
                                        <p:cTn id="14" dur="500" decel="50000" autoRev="1" fill="hold">
                                          <p:stCondLst>
                                            <p:cond delay="0"/>
                                          </p:stCondLst>
                                        </p:cTn>
                                        <p:tgtEl>
                                          <p:spTgt spid="9"/>
                                        </p:tgtEl>
                                        <p:attrNameLst>
                                          <p:attrName>ppt_x</p:attrName>
                                        </p:attrNameLst>
                                      </p:cBhvr>
                                    </p:anim>
                                    <p:anim from="(-#ppt_h/2)" to="(#ppt_y)" calcmode="lin" valueType="num">
                                      <p:cBhvr>
                                        <p:cTn id="15" dur="1000" fill="hold">
                                          <p:stCondLst>
                                            <p:cond delay="0"/>
                                          </p:stCondLst>
                                        </p:cTn>
                                        <p:tgtEl>
                                          <p:spTgt spid="9"/>
                                        </p:tgtEl>
                                        <p:attrNameLst>
                                          <p:attrName>ppt_y</p:attrName>
                                        </p:attrNameLst>
                                      </p:cBhvr>
                                    </p:anim>
                                    <p:animRot by="21600000">
                                      <p:cBhvr>
                                        <p:cTn id="16" dur="10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03.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04.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05.png"/>
          <p:cNvPicPr>
            <a:picLocks noGrp="1" noChangeAspect="1"/>
          </p:cNvPicPr>
          <p:nvPr>
            <p:ph idx="1"/>
          </p:nvPr>
        </p:nvPicPr>
        <p:blipFill>
          <a:blip r:embed="rId2" cstate="print"/>
          <a:stretch>
            <a:fillRect/>
          </a:stretch>
        </p:blipFill>
        <p:spPr>
          <a:xfrm>
            <a:off x="1" y="0"/>
            <a:ext cx="9082744" cy="6858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06.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07.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94289118112012155410.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21608118112012155718.png"/>
          <p:cNvPicPr>
            <a:picLocks noGrp="1" noChangeAspect="1"/>
          </p:cNvPicPr>
          <p:nvPr>
            <p:ph idx="1"/>
          </p:nvPr>
        </p:nvPicPr>
        <p:blipFill>
          <a:blip r:embed="rId2" cstate="print"/>
          <a:stretch>
            <a:fillRect/>
          </a:stretch>
        </p:blipFill>
        <p:spPr>
          <a:xfrm>
            <a:off x="0" y="0"/>
            <a:ext cx="9144000" cy="6871175"/>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77265318112012160220.png"/>
          <p:cNvPicPr>
            <a:picLocks noGrp="1" noChangeAspect="1"/>
          </p:cNvPicPr>
          <p:nvPr>
            <p:ph idx="1"/>
          </p:nvPr>
        </p:nvPicPr>
        <p:blipFill>
          <a:blip r:embed="rId2" cstate="print"/>
          <a:stretch>
            <a:fillRect/>
          </a:stretch>
        </p:blipFill>
        <p:spPr>
          <a:xfrm>
            <a:off x="0" y="18136"/>
            <a:ext cx="9144000" cy="6839864"/>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15823418112012162017.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686800" cy="6215106"/>
          </a:xfrm>
        </p:spPr>
        <p:txBody>
          <a:bodyPr numCol="1">
            <a:normAutofit fontScale="92500" lnSpcReduction="20000"/>
          </a:bodyPr>
          <a:lstStyle/>
          <a:p>
            <a:pPr algn="l">
              <a:buNone/>
            </a:pPr>
            <a:r>
              <a:rPr lang="fr-FR" altLang="fr-FR" b="1" dirty="0"/>
              <a:t>IBM-SPSS </a:t>
            </a:r>
            <a:r>
              <a:rPr lang="fr-FR" altLang="fr-FR" b="1" dirty="0" err="1"/>
              <a:t>Statistics</a:t>
            </a:r>
            <a:r>
              <a:rPr lang="fr-FR" altLang="fr-FR" b="1" dirty="0"/>
              <a:t> </a:t>
            </a:r>
            <a:endParaRPr lang="ar-DZ" altLang="ar-DZ" b="1" dirty="0" smtClean="0"/>
          </a:p>
          <a:p>
            <a:pPr>
              <a:buNone/>
            </a:pPr>
            <a:r>
              <a:rPr lang="fr-FR" altLang="fr-FR" b="1" dirty="0"/>
              <a:t>v20.0.0Multi </a:t>
            </a:r>
            <a:endParaRPr lang="ar-DZ" altLang="ar-DZ" b="1" dirty="0" smtClean="0"/>
          </a:p>
          <a:p>
            <a:pPr>
              <a:buNone/>
            </a:pPr>
            <a:r>
              <a:rPr lang="fr-FR" altLang="fr-FR" b="1" dirty="0"/>
              <a:t>911Mo </a:t>
            </a:r>
            <a:endParaRPr lang="ar-DZ" altLang="ar-DZ" b="1" dirty="0" smtClean="0"/>
          </a:p>
          <a:p>
            <a:pPr algn="r" rtl="1">
              <a:buNone/>
            </a:pPr>
            <a:r>
              <a:rPr lang="ar-DZ" altLang="ar-DZ" b="1" u="sng" dirty="0"/>
              <a:t/>
            </a:r>
            <a:br>
              <a:rPr lang="ar-DZ" altLang="ar-DZ" b="1" u="sng" dirty="0"/>
            </a:br>
            <a:r>
              <a:rPr lang="ar-DZ" altLang="ar-DZ" b="1" u="sng" dirty="0" err="1"/>
              <a:t>السريال</a:t>
            </a:r>
            <a:r>
              <a:rPr lang="ar-DZ" altLang="ar-DZ" b="1" u="sng" dirty="0" smtClean="0"/>
              <a:t>:</a:t>
            </a:r>
          </a:p>
          <a:p>
            <a:pPr algn="r" rtl="1">
              <a:buNone/>
            </a:pPr>
            <a:endParaRPr lang="ar-DZ" altLang="ar-DZ" b="1" u="sng" dirty="0"/>
          </a:p>
          <a:p>
            <a:pPr algn="r" rtl="1">
              <a:buNone/>
            </a:pPr>
            <a:endParaRPr lang="ar-DZ" altLang="ar-DZ" b="1" dirty="0"/>
          </a:p>
          <a:p>
            <a:pPr algn="l">
              <a:buNone/>
            </a:pPr>
            <a:r>
              <a:rPr lang="ar-DZ" altLang="ar-DZ" b="1" dirty="0"/>
              <a:t>4</a:t>
            </a:r>
            <a:r>
              <a:rPr lang="fr-FR" altLang="fr-FR" b="1" dirty="0"/>
              <a:t>B6MINO86Z4LZV9AA7GHEC89P5TRNTOHAA3XKX5YW7GM2SWHCCTAFYBL3B3IKPMM7I9N3MSTBXOO8VPKXZHSEXGST8</a:t>
            </a:r>
          </a:p>
          <a:p>
            <a:pPr algn="r" rtl="1">
              <a:buNone/>
            </a:pPr>
            <a:endParaRPr lang="ar-DZ" altLang="ar-DZ" b="1" dirty="0" smtClean="0"/>
          </a:p>
          <a:p>
            <a:pPr algn="r" rtl="1">
              <a:buNone/>
            </a:pPr>
            <a:endParaRPr lang="ar-DZ" altLang="ar-DZ" b="1" dirty="0"/>
          </a:p>
          <a:p>
            <a:pPr algn="r" rtl="1">
              <a:buNone/>
            </a:pPr>
            <a:r>
              <a:rPr lang="ar-DZ" altLang="ar-DZ" b="1" dirty="0" smtClean="0"/>
              <a:t>التفعيل </a:t>
            </a:r>
            <a:r>
              <a:rPr lang="ar-DZ" altLang="ar-DZ" b="1" dirty="0" err="1" smtClean="0"/>
              <a:t>بالسريال</a:t>
            </a:r>
            <a:endParaRPr lang="ar-DZ" altLang="ar-DZ" b="1" dirty="0"/>
          </a:p>
          <a:p>
            <a:endParaRPr lang="fr-FR" alt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a:xfrm>
            <a:off x="250825" y="981075"/>
            <a:ext cx="8893175"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p>
            <a:pPr marL="685800" indent="-685800" algn="just" rtl="1">
              <a:lnSpc>
                <a:spcPct val="130000"/>
              </a:lnSpc>
              <a:buFontTx/>
              <a:buChar char="•"/>
            </a:pPr>
            <a:r>
              <a:rPr lang="ar-SA" altLang="ar-SA" sz="2400" b="1" dirty="0" err="1">
                <a:latin typeface="Times New Roman" pitchFamily="18" charset="0"/>
                <a:cs typeface="Times New Roman" pitchFamily="18" charset="0"/>
              </a:rPr>
              <a:t>تعتير</a:t>
            </a:r>
            <a:r>
              <a:rPr lang="ar-SA" altLang="ar-SA" sz="2400" b="1" dirty="0">
                <a:latin typeface="Times New Roman" pitchFamily="18" charset="0"/>
                <a:cs typeface="Times New Roman" pitchFamily="18" charset="0"/>
              </a:rPr>
              <a:t> الحزمة الإحصائية </a:t>
            </a:r>
            <a:r>
              <a:rPr lang="fr-FR" altLang="fr-FR" sz="2400" b="1" dirty="0">
                <a:latin typeface="Times New Roman" pitchFamily="18" charset="0"/>
                <a:cs typeface="Times New Roman" pitchFamily="18" charset="0"/>
              </a:rPr>
              <a:t>SPSS</a:t>
            </a:r>
            <a:r>
              <a:rPr lang="ar-DZ" altLang="ar-DZ" sz="2400" b="1" dirty="0">
                <a:latin typeface="Times New Roman" pitchFamily="18" charset="0"/>
                <a:cs typeface="Times New Roman" pitchFamily="18" charset="0"/>
              </a:rPr>
              <a:t> من أفضل الحزم أو البرامج الإحصائية الجاهزة للعرض والتحليل الإحصائي </a:t>
            </a:r>
            <a:r>
              <a:rPr lang="ar-DZ" altLang="ar-DZ" sz="2400" b="1" dirty="0" smtClean="0">
                <a:latin typeface="Times New Roman" pitchFamily="18" charset="0"/>
                <a:cs typeface="Times New Roman" pitchFamily="18" charset="0"/>
              </a:rPr>
              <a:t>في العلوم الإنسانية والاجتماعية.</a:t>
            </a:r>
            <a:endParaRPr lang="ar-DZ" altLang="ar-DZ" sz="2400" b="1" dirty="0">
              <a:latin typeface="Times New Roman" pitchFamily="18" charset="0"/>
              <a:cs typeface="Times New Roman" pitchFamily="18" charset="0"/>
            </a:endParaRPr>
          </a:p>
          <a:p>
            <a:pPr marL="685800" indent="-685800" algn="just" rtl="1">
              <a:lnSpc>
                <a:spcPct val="130000"/>
              </a:lnSpc>
              <a:buFontTx/>
              <a:buChar char="•"/>
            </a:pPr>
            <a:r>
              <a:rPr lang="ar-DZ" altLang="ar-DZ" sz="2400" b="1" dirty="0" smtClean="0">
                <a:latin typeface="Times New Roman" pitchFamily="18" charset="0"/>
                <a:cs typeface="Times New Roman" pitchFamily="18" charset="0"/>
              </a:rPr>
              <a:t>وتسمية البرنامج هو:</a:t>
            </a:r>
            <a:endParaRPr lang="ar-DZ" altLang="ar-DZ" sz="2400" b="1" dirty="0">
              <a:latin typeface="Times New Roman" pitchFamily="18" charset="0"/>
              <a:cs typeface="Times New Roman" pitchFamily="18" charset="0"/>
            </a:endParaRPr>
          </a:p>
          <a:p>
            <a:pPr marL="685800" indent="-685800" algn="just" rtl="1">
              <a:lnSpc>
                <a:spcPct val="130000"/>
              </a:lnSpc>
              <a:buFontTx/>
              <a:buChar char="•"/>
            </a:pPr>
            <a:r>
              <a:rPr lang="ar-DZ" altLang="ar-DZ" sz="2400" b="1" dirty="0" smtClean="0">
                <a:latin typeface="Times New Roman" pitchFamily="18" charset="0"/>
                <a:cs typeface="Times New Roman" pitchFamily="18" charset="0"/>
              </a:rPr>
              <a:t>« </a:t>
            </a:r>
            <a:r>
              <a:rPr lang="fr-FR" altLang="fr-FR" sz="2400" b="1" dirty="0" smtClean="0">
                <a:latin typeface="Times New Roman" pitchFamily="18" charset="0"/>
                <a:cs typeface="Times New Roman" pitchFamily="18" charset="0"/>
              </a:rPr>
              <a:t>Statistical </a:t>
            </a:r>
            <a:r>
              <a:rPr lang="fr-FR" altLang="fr-FR" sz="2400" b="1" dirty="0">
                <a:latin typeface="Times New Roman" pitchFamily="18" charset="0"/>
                <a:cs typeface="Times New Roman" pitchFamily="18" charset="0"/>
              </a:rPr>
              <a:t>Package For </a:t>
            </a:r>
            <a:r>
              <a:rPr lang="fr-FR" altLang="fr-FR" sz="2400" b="1" dirty="0" smtClean="0">
                <a:latin typeface="Times New Roman" pitchFamily="18" charset="0"/>
                <a:cs typeface="Times New Roman" pitchFamily="18" charset="0"/>
              </a:rPr>
              <a:t>Social </a:t>
            </a:r>
            <a:r>
              <a:rPr lang="fr-FR" altLang="fr-FR" sz="2400" b="1" dirty="0">
                <a:latin typeface="Times New Roman" pitchFamily="18" charset="0"/>
                <a:cs typeface="Times New Roman" pitchFamily="18" charset="0"/>
              </a:rPr>
              <a:t>Science</a:t>
            </a:r>
            <a:r>
              <a:rPr lang="ar-DZ" altLang="ar-DZ" sz="2400" b="1" dirty="0">
                <a:latin typeface="Times New Roman" pitchFamily="18" charset="0"/>
                <a:cs typeface="Times New Roman" pitchFamily="18" charset="0"/>
              </a:rPr>
              <a:t>"</a:t>
            </a:r>
          </a:p>
          <a:p>
            <a:pPr marL="685800" indent="-685800" algn="just" rtl="1">
              <a:lnSpc>
                <a:spcPct val="130000"/>
              </a:lnSpc>
              <a:buFontTx/>
              <a:buChar char="•"/>
            </a:pPr>
            <a:r>
              <a:rPr lang="ar-DZ" altLang="ar-DZ" sz="2400" b="1" dirty="0" smtClean="0">
                <a:latin typeface="Times New Roman" pitchFamily="18" charset="0"/>
                <a:cs typeface="Times New Roman" pitchFamily="18" charset="0"/>
              </a:rPr>
              <a:t>وتترجم إلى عدة عبارات أهمها – برامج الحزم </a:t>
            </a:r>
            <a:r>
              <a:rPr lang="ar-DZ" altLang="ar-DZ" sz="2400" b="1" dirty="0">
                <a:latin typeface="Times New Roman" pitchFamily="18" charset="0"/>
                <a:cs typeface="Times New Roman" pitchFamily="18" charset="0"/>
              </a:rPr>
              <a:t>الإحصائية </a:t>
            </a:r>
            <a:r>
              <a:rPr lang="ar-DZ" altLang="ar-DZ" sz="2400" b="1" dirty="0" smtClean="0">
                <a:latin typeface="Times New Roman" pitchFamily="18" charset="0"/>
                <a:cs typeface="Times New Roman" pitchFamily="18" charset="0"/>
              </a:rPr>
              <a:t>للعلوم الاجتماعية- أو برنامج التحليل الإحصائي للعلوم الاجتماعية.</a:t>
            </a:r>
            <a:endParaRPr lang="ar-DZ" altLang="ar-DZ" sz="2400" b="1" dirty="0">
              <a:latin typeface="Times New Roman" pitchFamily="18" charset="0"/>
              <a:cs typeface="Times New Roman" pitchFamily="18" charset="0"/>
            </a:endParaRPr>
          </a:p>
          <a:p>
            <a:pPr marL="685800" indent="-685800" algn="just" rtl="1">
              <a:lnSpc>
                <a:spcPct val="130000"/>
              </a:lnSpc>
              <a:buFontTx/>
              <a:buChar char="•"/>
            </a:pPr>
            <a:r>
              <a:rPr lang="ar-DZ" altLang="ar-DZ" sz="2400" b="1" dirty="0">
                <a:latin typeface="Times New Roman" pitchFamily="18" charset="0"/>
                <a:cs typeface="Times New Roman" pitchFamily="18" charset="0"/>
              </a:rPr>
              <a:t>مع العلم أن الاسم المختصر له</a:t>
            </a:r>
            <a:r>
              <a:rPr lang="ar-SA" altLang="ar-SA" sz="2400" b="1" dirty="0">
                <a:latin typeface="Times New Roman" pitchFamily="18" charset="0"/>
                <a:cs typeface="Times New Roman" pitchFamily="18" charset="0"/>
              </a:rPr>
              <a:t>ذ</a:t>
            </a:r>
            <a:r>
              <a:rPr lang="ar-DZ" altLang="ar-DZ" sz="2400" b="1" dirty="0">
                <a:latin typeface="Times New Roman" pitchFamily="18" charset="0"/>
                <a:cs typeface="Times New Roman" pitchFamily="18" charset="0"/>
              </a:rPr>
              <a:t>ا البرنامج هو</a:t>
            </a:r>
            <a:r>
              <a:rPr lang="ar-DZ" altLang="ar-DZ" sz="2400" b="1" dirty="0">
                <a:solidFill>
                  <a:srgbClr val="C00000"/>
                </a:solidFill>
                <a:latin typeface="Times New Roman" pitchFamily="18" charset="0"/>
                <a:cs typeface="Times New Roman" pitchFamily="18" charset="0"/>
              </a:rPr>
              <a:t>  </a:t>
            </a:r>
            <a:r>
              <a:rPr lang="fr-FR" altLang="fr-FR" sz="2400" b="1" dirty="0">
                <a:solidFill>
                  <a:srgbClr val="C00000"/>
                </a:solidFill>
                <a:latin typeface="Times New Roman" pitchFamily="18" charset="0"/>
                <a:cs typeface="Times New Roman" pitchFamily="18" charset="0"/>
              </a:rPr>
              <a:t>SPSS</a:t>
            </a:r>
            <a:r>
              <a:rPr lang="ar-DZ" altLang="ar-DZ" sz="2400" b="1" dirty="0">
                <a:solidFill>
                  <a:srgbClr val="C00000"/>
                </a:solidFill>
                <a:latin typeface="Times New Roman" pitchFamily="18" charset="0"/>
                <a:cs typeface="Times New Roman" pitchFamily="18" charset="0"/>
              </a:rPr>
              <a:t>   </a:t>
            </a:r>
            <a:endParaRPr lang="ar-SA" altLang="ar-SA" sz="2400" b="1" dirty="0">
              <a:solidFill>
                <a:srgbClr val="C00000"/>
              </a:solidFill>
              <a:latin typeface="Times New Roman" pitchFamily="18" charset="0"/>
              <a:cs typeface="Times New Roman" pitchFamily="18" charset="0"/>
            </a:endParaRPr>
          </a:p>
          <a:p>
            <a:pPr marL="685800" indent="-685800" algn="just" rtl="1">
              <a:lnSpc>
                <a:spcPct val="130000"/>
              </a:lnSpc>
              <a:buFontTx/>
              <a:buChar char="•"/>
            </a:pPr>
            <a:r>
              <a:rPr lang="ar-SA" altLang="ar-SA" sz="2400" b="1" dirty="0">
                <a:latin typeface="Times New Roman" pitchFamily="18" charset="0"/>
                <a:cs typeface="Times New Roman" pitchFamily="18" charset="0"/>
              </a:rPr>
              <a:t>ظهرت أول طبعة </a:t>
            </a:r>
            <a:r>
              <a:rPr lang="ar-SA" altLang="ar-SA" sz="2400" b="1" dirty="0" err="1" smtClean="0">
                <a:latin typeface="Times New Roman" pitchFamily="18" charset="0"/>
                <a:cs typeface="Times New Roman" pitchFamily="18" charset="0"/>
              </a:rPr>
              <a:t>ل</a:t>
            </a:r>
            <a:r>
              <a:rPr lang="ar-DZ" altLang="ar-DZ" sz="2400" b="1" dirty="0" smtClean="0">
                <a:latin typeface="Times New Roman" pitchFamily="18" charset="0"/>
                <a:cs typeface="Times New Roman" pitchFamily="18" charset="0"/>
              </a:rPr>
              <a:t>لبرنامج سنة 1970  عقب </a:t>
            </a:r>
            <a:r>
              <a:rPr lang="ar-DZ" altLang="ar-DZ" sz="2400" b="1" dirty="0">
                <a:latin typeface="Times New Roman" pitchFamily="18" charset="0"/>
                <a:cs typeface="Times New Roman" pitchFamily="18" charset="0"/>
              </a:rPr>
              <a:t>ذلك ظهرت عدة إصدارات تعمل كلها تحت نظام </a:t>
            </a:r>
            <a:r>
              <a:rPr lang="fr-FR" altLang="fr-FR" sz="2400" b="1" dirty="0">
                <a:latin typeface="Times New Roman" pitchFamily="18" charset="0"/>
                <a:cs typeface="Times New Roman" pitchFamily="18" charset="0"/>
              </a:rPr>
              <a:t>MS Dos</a:t>
            </a:r>
            <a:r>
              <a:rPr lang="ar-DZ" altLang="ar-DZ" sz="2400" b="1" dirty="0">
                <a:latin typeface="Times New Roman" pitchFamily="18" charset="0"/>
                <a:cs typeface="Times New Roman" pitchFamily="18" charset="0"/>
              </a:rPr>
              <a:t> وتميزت بصعوبة الاستخدام.</a:t>
            </a:r>
          </a:p>
          <a:p>
            <a:pPr marL="685800" indent="-685800" algn="just" rtl="1">
              <a:lnSpc>
                <a:spcPct val="130000"/>
              </a:lnSpc>
              <a:buFontTx/>
              <a:buChar char="•"/>
            </a:pPr>
            <a:r>
              <a:rPr lang="ar-DZ" altLang="ar-DZ" sz="2400" b="1" dirty="0">
                <a:latin typeface="Times New Roman" pitchFamily="18" charset="0"/>
                <a:cs typeface="Times New Roman" pitchFamily="18" charset="0"/>
              </a:rPr>
              <a:t>في بداية التسعينيات ظهر الإصدار الخامس والسادس تحت نظام </a:t>
            </a:r>
            <a:r>
              <a:rPr lang="fr-FR" altLang="fr-FR" sz="2400" b="1" dirty="0">
                <a:latin typeface="Times New Roman" pitchFamily="18" charset="0"/>
                <a:cs typeface="Times New Roman" pitchFamily="18" charset="0"/>
              </a:rPr>
              <a:t>Win</a:t>
            </a:r>
            <a:r>
              <a:rPr lang="ar-DZ" altLang="ar-DZ" sz="2400" b="1" dirty="0">
                <a:latin typeface="Times New Roman" pitchFamily="18" charset="0"/>
                <a:cs typeface="Times New Roman" pitchFamily="18" charset="0"/>
              </a:rPr>
              <a:t> فسهل التعامل مع هذا البرنامج مما أدى إلى انتشار استخداماته فتوالت بعد ذلك الإصدارات حتى بلغت </a:t>
            </a:r>
            <a:r>
              <a:rPr lang="ar-DZ" altLang="ar-DZ" sz="2400" b="1" dirty="0" smtClean="0">
                <a:latin typeface="Times New Roman" pitchFamily="18" charset="0"/>
                <a:cs typeface="Times New Roman" pitchFamily="18" charset="0"/>
              </a:rPr>
              <a:t>3</a:t>
            </a:r>
            <a:r>
              <a:rPr lang="fr-FR" altLang="fr-FR" sz="2400" b="1" dirty="0" smtClean="0">
                <a:latin typeface="Times New Roman" pitchFamily="18" charset="0"/>
                <a:cs typeface="Times New Roman" pitchFamily="18" charset="0"/>
              </a:rPr>
              <a:t>2</a:t>
            </a:r>
            <a:r>
              <a:rPr lang="ar-DZ" altLang="ar-DZ" sz="2400" b="1" dirty="0" smtClean="0">
                <a:latin typeface="Times New Roman" pitchFamily="18" charset="0"/>
                <a:cs typeface="Times New Roman" pitchFamily="18" charset="0"/>
              </a:rPr>
              <a:t> إصدار سنة 2016.</a:t>
            </a:r>
            <a:endParaRPr lang="fr-FR" altLang="fr-FR" sz="2400" b="1" dirty="0">
              <a:latin typeface="Times New Roman" pitchFamily="18" charset="0"/>
              <a:cs typeface="Times New Roman" pitchFamily="18" charset="0"/>
            </a:endParaRPr>
          </a:p>
        </p:txBody>
      </p:sp>
      <p:sp>
        <p:nvSpPr>
          <p:cNvPr id="25603" name="Rectangle 3"/>
          <p:cNvSpPr>
            <a:spLocks noChangeArrowheads="1"/>
          </p:cNvSpPr>
          <p:nvPr/>
        </p:nvSpPr>
        <p:spPr>
          <a:xfrm>
            <a:off x="116043" y="115888"/>
            <a:ext cx="8834127" cy="598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numCol="1">
            <a:spAutoFit/>
          </a:bodyPr>
          <a:lstStyle/>
          <a:p>
            <a:pPr algn="ctr" rtl="1">
              <a:lnSpc>
                <a:spcPct val="130000"/>
              </a:lnSpc>
            </a:pPr>
            <a:r>
              <a:rPr lang="ar-SA" altLang="ar-SA" sz="2800" b="1" dirty="0" smtClean="0">
                <a:solidFill>
                  <a:srgbClr val="800000"/>
                </a:solidFill>
                <a:latin typeface="Times New Roman" pitchFamily="18" charset="0"/>
                <a:cs typeface="Times New Roman" pitchFamily="18" charset="0"/>
              </a:rPr>
              <a:t>2</a:t>
            </a:r>
            <a:r>
              <a:rPr lang="ar-DZ" altLang="ar-DZ" sz="2800" b="1" dirty="0" smtClean="0">
                <a:solidFill>
                  <a:srgbClr val="800000"/>
                </a:solidFill>
                <a:latin typeface="Times New Roman" pitchFamily="18" charset="0"/>
                <a:cs typeface="Times New Roman" pitchFamily="18" charset="0"/>
              </a:rPr>
              <a:t>. </a:t>
            </a:r>
            <a:r>
              <a:rPr lang="ar-SA" altLang="ar-SA" sz="2800" b="1" dirty="0">
                <a:solidFill>
                  <a:srgbClr val="800000"/>
                </a:solidFill>
                <a:latin typeface="Times New Roman" pitchFamily="18" charset="0"/>
                <a:cs typeface="Times New Roman" pitchFamily="18" charset="0"/>
              </a:rPr>
              <a:t>مقدمة في البرنامج الإحصائي </a:t>
            </a:r>
            <a:r>
              <a:rPr lang="fr-FR" altLang="fr-FR" sz="2800" b="1" dirty="0">
                <a:solidFill>
                  <a:srgbClr val="800000"/>
                </a:solidFill>
                <a:latin typeface="Times New Roman" pitchFamily="18" charset="0"/>
                <a:cs typeface="Times New Roman" pitchFamily="18" charset="0"/>
              </a:rPr>
              <a:t>SPSS</a:t>
            </a:r>
            <a:r>
              <a:rPr lang="ar-DZ" altLang="ar-DZ" sz="2800" b="1" dirty="0">
                <a:solidFill>
                  <a:srgbClr val="800000"/>
                </a:solidFill>
                <a:latin typeface="Times New Roman" pitchFamily="18" charset="0"/>
                <a:cs typeface="Times New Roman" pitchFamily="18" charset="0"/>
              </a:rPr>
              <a:t>   </a:t>
            </a:r>
            <a:r>
              <a:rPr lang="fr-FR" altLang="fr-FR" sz="2800" b="1" dirty="0">
                <a:solidFill>
                  <a:srgbClr val="800000"/>
                </a:solidFill>
                <a:latin typeface="Times New Roman" pitchFamily="18" charset="0"/>
                <a:cs typeface="Times New Roman" pitchFamily="18" charset="0"/>
              </a:rPr>
              <a:t>Introduction Au Logiciel</a:t>
            </a: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 to="" calcmode="lin" valueType="num">
                                      <p:cBhvr>
                                        <p:cTn id="7" dur="1" fill="hold"/>
                                        <p:tgtEl>
                                          <p:spTgt spid="25603"/>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25602">
                                            <p:txEl>
                                              <p:pRg st="0" end="0"/>
                                            </p:txEl>
                                          </p:spTgt>
                                        </p:tgtEl>
                                        <p:attrNameLst>
                                          <p:attrName>style.visibility</p:attrName>
                                        </p:attrNameLst>
                                      </p:cBhvr>
                                      <p:to>
                                        <p:strVal val="visible"/>
                                      </p:to>
                                    </p:set>
                                    <p:animEffect transition="in" filter="fade">
                                      <p:cBhvr>
                                        <p:cTn id="12" dur="1000"/>
                                        <p:tgtEl>
                                          <p:spTgt spid="25602">
                                            <p:txEl>
                                              <p:pRg st="0" end="0"/>
                                            </p:txEl>
                                          </p:spTgt>
                                        </p:tgtEl>
                                      </p:cBhvr>
                                    </p:animEffect>
                                    <p:anim calcmode="lin" valueType="num">
                                      <p:cBhvr>
                                        <p:cTn id="13" dur="10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56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25602">
                                            <p:txEl>
                                              <p:pRg st="1" end="1"/>
                                            </p:txEl>
                                          </p:spTgt>
                                        </p:tgtEl>
                                        <p:attrNameLst>
                                          <p:attrName>style.visibility</p:attrName>
                                        </p:attrNameLst>
                                      </p:cBhvr>
                                      <p:to>
                                        <p:strVal val="visible"/>
                                      </p:to>
                                    </p:set>
                                    <p:animEffect transition="in" filter="fade">
                                      <p:cBhvr>
                                        <p:cTn id="19" dur="1000"/>
                                        <p:tgtEl>
                                          <p:spTgt spid="25602">
                                            <p:txEl>
                                              <p:pRg st="1" end="1"/>
                                            </p:txEl>
                                          </p:spTgt>
                                        </p:tgtEl>
                                      </p:cBhvr>
                                    </p:animEffect>
                                    <p:anim calcmode="lin" valueType="num">
                                      <p:cBhvr>
                                        <p:cTn id="20" dur="10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56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25602">
                                            <p:txEl>
                                              <p:pRg st="2" end="2"/>
                                            </p:txEl>
                                          </p:spTgt>
                                        </p:tgtEl>
                                        <p:attrNameLst>
                                          <p:attrName>style.visibility</p:attrName>
                                        </p:attrNameLst>
                                      </p:cBhvr>
                                      <p:to>
                                        <p:strVal val="visible"/>
                                      </p:to>
                                    </p:set>
                                    <p:animEffect transition="in" filter="fade">
                                      <p:cBhvr>
                                        <p:cTn id="26" dur="1000"/>
                                        <p:tgtEl>
                                          <p:spTgt spid="25602">
                                            <p:txEl>
                                              <p:pRg st="2" end="2"/>
                                            </p:txEl>
                                          </p:spTgt>
                                        </p:tgtEl>
                                      </p:cBhvr>
                                    </p:animEffect>
                                    <p:anim calcmode="lin" valueType="num">
                                      <p:cBhvr>
                                        <p:cTn id="27" dur="10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56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7" presetClass="entr" presetSubtype="0" fill="hold" grpId="0" nodeType="clickEffect">
                                  <p:stCondLst>
                                    <p:cond delay="0"/>
                                  </p:stCondLst>
                                  <p:childTnLst>
                                    <p:set>
                                      <p:cBhvr>
                                        <p:cTn id="32" dur="1" fill="hold">
                                          <p:stCondLst>
                                            <p:cond delay="0"/>
                                          </p:stCondLst>
                                        </p:cTn>
                                        <p:tgtEl>
                                          <p:spTgt spid="25602">
                                            <p:txEl>
                                              <p:pRg st="3" end="3"/>
                                            </p:txEl>
                                          </p:spTgt>
                                        </p:tgtEl>
                                        <p:attrNameLst>
                                          <p:attrName>style.visibility</p:attrName>
                                        </p:attrNameLst>
                                      </p:cBhvr>
                                      <p:to>
                                        <p:strVal val="visible"/>
                                      </p:to>
                                    </p:set>
                                    <p:animEffect transition="in" filter="fade">
                                      <p:cBhvr>
                                        <p:cTn id="33" dur="1000"/>
                                        <p:tgtEl>
                                          <p:spTgt spid="25602">
                                            <p:txEl>
                                              <p:pRg st="3" end="3"/>
                                            </p:txEl>
                                          </p:spTgt>
                                        </p:tgtEl>
                                      </p:cBhvr>
                                    </p:animEffect>
                                    <p:anim calcmode="lin" valueType="num">
                                      <p:cBhvr>
                                        <p:cTn id="34" dur="1000" fill="hold"/>
                                        <p:tgtEl>
                                          <p:spTgt spid="25602">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56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7" presetClass="entr" presetSubtype="0" fill="hold" grpId="0" nodeType="clickEffect">
                                  <p:stCondLst>
                                    <p:cond delay="0"/>
                                  </p:stCondLst>
                                  <p:childTnLst>
                                    <p:set>
                                      <p:cBhvr>
                                        <p:cTn id="39" dur="1" fill="hold">
                                          <p:stCondLst>
                                            <p:cond delay="0"/>
                                          </p:stCondLst>
                                        </p:cTn>
                                        <p:tgtEl>
                                          <p:spTgt spid="25602">
                                            <p:txEl>
                                              <p:pRg st="4" end="4"/>
                                            </p:txEl>
                                          </p:spTgt>
                                        </p:tgtEl>
                                        <p:attrNameLst>
                                          <p:attrName>style.visibility</p:attrName>
                                        </p:attrNameLst>
                                      </p:cBhvr>
                                      <p:to>
                                        <p:strVal val="visible"/>
                                      </p:to>
                                    </p:set>
                                    <p:animEffect transition="in" filter="fade">
                                      <p:cBhvr>
                                        <p:cTn id="40" dur="1000"/>
                                        <p:tgtEl>
                                          <p:spTgt spid="25602">
                                            <p:txEl>
                                              <p:pRg st="4" end="4"/>
                                            </p:txEl>
                                          </p:spTgt>
                                        </p:tgtEl>
                                      </p:cBhvr>
                                    </p:animEffect>
                                    <p:anim calcmode="lin" valueType="num">
                                      <p:cBhvr>
                                        <p:cTn id="41" dur="1000" fill="hold"/>
                                        <p:tgtEl>
                                          <p:spTgt spid="25602">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56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7" presetClass="entr" presetSubtype="0" fill="hold" grpId="0" nodeType="clickEffect">
                                  <p:stCondLst>
                                    <p:cond delay="0"/>
                                  </p:stCondLst>
                                  <p:childTnLst>
                                    <p:set>
                                      <p:cBhvr>
                                        <p:cTn id="46" dur="1" fill="hold">
                                          <p:stCondLst>
                                            <p:cond delay="0"/>
                                          </p:stCondLst>
                                        </p:cTn>
                                        <p:tgtEl>
                                          <p:spTgt spid="25602">
                                            <p:txEl>
                                              <p:pRg st="5" end="5"/>
                                            </p:txEl>
                                          </p:spTgt>
                                        </p:tgtEl>
                                        <p:attrNameLst>
                                          <p:attrName>style.visibility</p:attrName>
                                        </p:attrNameLst>
                                      </p:cBhvr>
                                      <p:to>
                                        <p:strVal val="visible"/>
                                      </p:to>
                                    </p:set>
                                    <p:animEffect transition="in" filter="fade">
                                      <p:cBhvr>
                                        <p:cTn id="47" dur="1000"/>
                                        <p:tgtEl>
                                          <p:spTgt spid="25602">
                                            <p:txEl>
                                              <p:pRg st="5" end="5"/>
                                            </p:txEl>
                                          </p:spTgt>
                                        </p:tgtEl>
                                      </p:cBhvr>
                                    </p:animEffect>
                                    <p:anim calcmode="lin" valueType="num">
                                      <p:cBhvr>
                                        <p:cTn id="48" dur="1000" fill="hold"/>
                                        <p:tgtEl>
                                          <p:spTgt spid="25602">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2560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25602">
                                            <p:txEl>
                                              <p:pRg st="6" end="6"/>
                                            </p:txEl>
                                          </p:spTgt>
                                        </p:tgtEl>
                                        <p:attrNameLst>
                                          <p:attrName>style.visibility</p:attrName>
                                        </p:attrNameLst>
                                      </p:cBhvr>
                                      <p:to>
                                        <p:strVal val="visible"/>
                                      </p:to>
                                    </p:set>
                                    <p:animEffect transition="in" filter="fade">
                                      <p:cBhvr>
                                        <p:cTn id="54" dur="1000"/>
                                        <p:tgtEl>
                                          <p:spTgt spid="25602">
                                            <p:txEl>
                                              <p:pRg st="6" end="6"/>
                                            </p:txEl>
                                          </p:spTgt>
                                        </p:tgtEl>
                                      </p:cBhvr>
                                    </p:animEffect>
                                    <p:anim calcmode="lin" valueType="num">
                                      <p:cBhvr>
                                        <p:cTn id="55" dur="1000" fill="hold"/>
                                        <p:tgtEl>
                                          <p:spTgt spid="25602">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2560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P spid="2560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96577218112012162242.png"/>
          <p:cNvPicPr>
            <a:picLocks noGrp="1" noChangeAspect="1"/>
          </p:cNvPicPr>
          <p:nvPr>
            <p:ph idx="1"/>
          </p:nvPr>
        </p:nvPicPr>
        <p:blipFill>
          <a:blip r:embed="rId2" cstate="print"/>
          <a:stretch>
            <a:fillRect/>
          </a:stretch>
        </p:blipFill>
        <p:spPr>
          <a:xfrm>
            <a:off x="0" y="18136"/>
            <a:ext cx="9144000" cy="6839864"/>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17471418112012155252.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numCol="1">
            <a:normAutofit/>
          </a:bodyPr>
          <a:lstStyle/>
          <a:p>
            <a:pPr algn="ctr">
              <a:buNone/>
            </a:pPr>
            <a:r>
              <a:rPr lang="ar-DZ" altLang="ar-DZ" sz="9600" dirty="0" smtClean="0"/>
              <a:t>تشغيل البرنامج</a:t>
            </a:r>
            <a:endParaRPr lang="fr-FR" altLang="fr-FR" sz="9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0.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1.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2.png"/>
          <p:cNvPicPr>
            <a:picLocks noGrp="1" noChangeAspect="1"/>
          </p:cNvPicPr>
          <p:nvPr>
            <p:ph idx="1"/>
          </p:nvPr>
        </p:nvPicPr>
        <p:blipFill>
          <a:blip r:embed="rId2" cstate="print"/>
          <a:stretch>
            <a:fillRect/>
          </a:stretch>
        </p:blipFill>
        <p:spPr>
          <a:xfrm>
            <a:off x="0" y="0"/>
            <a:ext cx="9259325" cy="6858000"/>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3.png"/>
          <p:cNvPicPr>
            <a:picLocks noGrp="1" noChangeAspect="1"/>
          </p:cNvPicPr>
          <p:nvPr>
            <p:ph idx="1"/>
          </p:nvPr>
        </p:nvPicPr>
        <p:blipFill>
          <a:blip r:embed="rId2" cstate="print"/>
          <a:stretch>
            <a:fillRect/>
          </a:stretch>
        </p:blipFill>
        <p:spPr>
          <a:xfrm>
            <a:off x="0" y="0"/>
            <a:ext cx="9174333" cy="68580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4.png"/>
          <p:cNvPicPr>
            <a:picLocks noGrp="1" noChangeAspect="1"/>
          </p:cNvPicPr>
          <p:nvPr>
            <p:ph idx="1"/>
          </p:nvPr>
        </p:nvPicPr>
        <p:blipFill>
          <a:blip r:embed="rId2" cstate="print"/>
          <a:stretch>
            <a:fillRect/>
          </a:stretch>
        </p:blipFill>
        <p:spPr>
          <a:xfrm>
            <a:off x="1" y="0"/>
            <a:ext cx="9144000" cy="6858000"/>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nstall-spss-15.png"/>
          <p:cNvPicPr>
            <a:picLocks noGrp="1" noChangeAspect="1"/>
          </p:cNvPicPr>
          <p:nvPr>
            <p:ph idx="1"/>
          </p:nvPr>
        </p:nvPicPr>
        <p:blipFill>
          <a:blip r:embed="rId2" cstate="print"/>
          <a:stretch>
            <a:fillRect/>
          </a:stretch>
        </p:blipFill>
        <p:spPr>
          <a:xfrm>
            <a:off x="0" y="95049"/>
            <a:ext cx="9143999" cy="6762951"/>
          </a:xfr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numCol="1">
            <a:normAutofit/>
          </a:bodyPr>
          <a:lstStyle/>
          <a:p>
            <a:pPr algn="ctr">
              <a:buNone/>
            </a:pPr>
            <a:r>
              <a:rPr lang="ar-DZ" altLang="ar-DZ" sz="9600" dirty="0" smtClean="0"/>
              <a:t>صور البرنامج</a:t>
            </a:r>
            <a:endParaRPr lang="fr-FR" altLang="fr-FR" sz="9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a:xfrm>
            <a:off x="214282" y="1196975"/>
            <a:ext cx="8715436" cy="530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lstStyle/>
          <a:p>
            <a:pPr marL="685800" indent="-685800" algn="just" rtl="1">
              <a:lnSpc>
                <a:spcPct val="130000"/>
              </a:lnSpc>
            </a:pPr>
            <a:r>
              <a:rPr lang="ar-DZ" altLang="ar-DZ" sz="3200" b="1" dirty="0">
                <a:latin typeface="Times New Roman" pitchFamily="18" charset="0"/>
                <a:cs typeface="Times New Roman" pitchFamily="18" charset="0"/>
              </a:rPr>
              <a:t>يعرف </a:t>
            </a:r>
            <a:r>
              <a:rPr lang="fr-FR" altLang="fr-FR" sz="3200" b="1" dirty="0">
                <a:latin typeface="Times New Roman" pitchFamily="18" charset="0"/>
                <a:cs typeface="Times New Roman" pitchFamily="18" charset="0"/>
              </a:rPr>
              <a:t>SPSS</a:t>
            </a:r>
            <a:r>
              <a:rPr lang="ar-DZ" altLang="ar-DZ" sz="3200" b="1" dirty="0">
                <a:latin typeface="Times New Roman" pitchFamily="18" charset="0"/>
                <a:cs typeface="Times New Roman" pitchFamily="18" charset="0"/>
              </a:rPr>
              <a:t>   بأنه برنامج إحصائي </a:t>
            </a:r>
            <a:r>
              <a:rPr lang="fr-FR" altLang="fr-FR" sz="3200" b="1" dirty="0">
                <a:latin typeface="Times New Roman" pitchFamily="18" charset="0"/>
                <a:cs typeface="Times New Roman" pitchFamily="18" charset="0"/>
              </a:rPr>
              <a:t>(logiciel statistique)</a:t>
            </a:r>
            <a:r>
              <a:rPr lang="ar-DZ" altLang="ar-DZ" sz="3200" b="1" dirty="0">
                <a:latin typeface="Times New Roman" pitchFamily="18" charset="0"/>
                <a:cs typeface="Times New Roman" pitchFamily="18" charset="0"/>
              </a:rPr>
              <a:t> يتكون من مجموعة من البرامج المعدة مسبقا(جاهزة) لإدخال وتعديل وعرض وتحليل البيانات الإحصائية</a:t>
            </a:r>
            <a:r>
              <a:rPr lang="ar-DZ" altLang="ar-DZ" sz="3200" b="1" dirty="0" smtClean="0">
                <a:latin typeface="Times New Roman" pitchFamily="18" charset="0"/>
                <a:cs typeface="Times New Roman" pitchFamily="18" charset="0"/>
              </a:rPr>
              <a:t>.</a:t>
            </a:r>
          </a:p>
          <a:p>
            <a:pPr marL="685800" indent="-685800" algn="just" rtl="1">
              <a:lnSpc>
                <a:spcPct val="130000"/>
              </a:lnSpc>
            </a:pPr>
            <a:r>
              <a:rPr lang="ar-DZ" altLang="ar-DZ" sz="3200" b="1" dirty="0" smtClean="0">
                <a:latin typeface="Helvetica"/>
              </a:rPr>
              <a:t>وهو برنامج إحصائي يستعمل لإجراء التحاليل الإحصائية ورسم الأشكال البيانية، برنامج شامل وسهل الاستخدام بمجموعة من البيانات والأدوات التحليلية التنبؤية يمنحك القوة التي تحتاج لبناء وبسهولة نماذج بمعادلة هيكلية بأكثر دقة من التقنيات الإحصائية المألوفة، مع </a:t>
            </a:r>
            <a:r>
              <a:rPr lang="fr-FR" altLang="fr-FR" sz="3200" b="1" dirty="0" smtClean="0">
                <a:latin typeface="Helvetica"/>
              </a:rPr>
              <a:t>SPSS v23.0</a:t>
            </a:r>
            <a:endParaRPr lang="ar-DZ" altLang="ar-DZ" sz="3200" b="1" dirty="0">
              <a:latin typeface="Times New Roman" pitchFamily="18" charset="0"/>
              <a:cs typeface="Times New Roman" pitchFamily="18" charset="0"/>
            </a:endParaRPr>
          </a:p>
        </p:txBody>
      </p:sp>
      <p:sp>
        <p:nvSpPr>
          <p:cNvPr id="32771" name="Rectangle 3"/>
          <p:cNvSpPr>
            <a:spLocks noChangeArrowheads="1"/>
          </p:cNvSpPr>
          <p:nvPr/>
        </p:nvSpPr>
        <p:spPr>
          <a:xfrm>
            <a:off x="755576" y="-27384"/>
            <a:ext cx="7344816" cy="1374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numCol="1">
            <a:spAutoFit/>
          </a:bodyPr>
          <a:lstStyle/>
          <a:p>
            <a:pPr algn="ctr" rtl="1">
              <a:lnSpc>
                <a:spcPct val="130000"/>
              </a:lnSpc>
            </a:pPr>
            <a:r>
              <a:rPr lang="fr-FR" altLang="fr-FR" sz="3600" b="1" dirty="0">
                <a:solidFill>
                  <a:srgbClr val="800000"/>
                </a:solidFill>
                <a:latin typeface="Times New Roman" pitchFamily="18" charset="0"/>
              </a:rPr>
              <a:t> </a:t>
            </a:r>
            <a:r>
              <a:rPr lang="ar-SA" altLang="ar-SA" sz="3600" b="1" dirty="0" smtClean="0">
                <a:solidFill>
                  <a:srgbClr val="800000"/>
                </a:solidFill>
                <a:latin typeface="Times New Roman" pitchFamily="18" charset="0"/>
              </a:rPr>
              <a:t>برنامج </a:t>
            </a:r>
            <a:r>
              <a:rPr lang="fr-FR" altLang="fr-FR" sz="3600" b="1" dirty="0" smtClean="0">
                <a:solidFill>
                  <a:srgbClr val="800000"/>
                </a:solidFill>
                <a:latin typeface="Times New Roman" pitchFamily="18" charset="0"/>
              </a:rPr>
              <a:t>SPSS</a:t>
            </a:r>
          </a:p>
          <a:p>
            <a:pPr algn="r" rtl="1">
              <a:lnSpc>
                <a:spcPct val="130000"/>
              </a:lnSpc>
            </a:pPr>
            <a:r>
              <a:rPr lang="ar-DZ" altLang="ar-DZ" sz="2800" b="1" u="sng" dirty="0" smtClean="0">
                <a:solidFill>
                  <a:srgbClr val="FF0000"/>
                </a:solidFill>
                <a:latin typeface="Times New Roman" pitchFamily="18" charset="0"/>
                <a:cs typeface="Times New Roman" pitchFamily="18" charset="0"/>
              </a:rPr>
              <a:t>تعريف </a:t>
            </a:r>
            <a:r>
              <a:rPr lang="ar-DZ" altLang="ar-DZ" sz="2800" b="1" u="sng" dirty="0" err="1" smtClean="0">
                <a:solidFill>
                  <a:srgbClr val="FF0000"/>
                </a:solidFill>
                <a:latin typeface="Times New Roman" pitchFamily="18" charset="0"/>
                <a:cs typeface="Times New Roman" pitchFamily="18" charset="0"/>
              </a:rPr>
              <a:t>تظام</a:t>
            </a:r>
            <a:r>
              <a:rPr lang="ar-DZ" altLang="ar-DZ" sz="2800" b="1" u="sng" dirty="0" smtClean="0">
                <a:solidFill>
                  <a:srgbClr val="FF0000"/>
                </a:solidFill>
                <a:latin typeface="Times New Roman" pitchFamily="18" charset="0"/>
                <a:cs typeface="Times New Roman" pitchFamily="18" charset="0"/>
              </a:rPr>
              <a:t>  </a:t>
            </a:r>
            <a:r>
              <a:rPr lang="fr-FR" altLang="fr-FR" sz="2800" b="1" u="sng" dirty="0">
                <a:solidFill>
                  <a:srgbClr val="FF0000"/>
                </a:solidFill>
                <a:latin typeface="Times New Roman" pitchFamily="18" charset="0"/>
                <a:cs typeface="Times New Roman" pitchFamily="18" charset="0"/>
              </a:rPr>
              <a:t>SPSS</a:t>
            </a:r>
            <a:r>
              <a:rPr lang="ar-DZ" altLang="ar-DZ" sz="2800" b="1" u="sng" dirty="0">
                <a:solidFill>
                  <a:srgbClr val="FF0000"/>
                </a:solidFill>
                <a:latin typeface="Times New Roman" pitchFamily="18" charset="0"/>
                <a:cs typeface="Times New Roman" pitchFamily="18" charset="0"/>
              </a:rPr>
              <a:t> </a:t>
            </a:r>
            <a:r>
              <a:rPr lang="ar-DZ" altLang="ar-DZ" sz="2800" b="1" u="sng" dirty="0" smtClean="0">
                <a:solidFill>
                  <a:srgbClr val="FF0000"/>
                </a:solidFill>
                <a:latin typeface="Times New Roman" pitchFamily="18" charset="0"/>
                <a:cs typeface="Times New Roman" pitchFamily="18" charset="0"/>
              </a:rPr>
              <a:t>:</a:t>
            </a:r>
            <a:endParaRPr lang="ar-DZ" altLang="ar-DZ" sz="2800" b="1" u="sng" dirty="0">
              <a:solidFill>
                <a:srgbClr val="FF0000"/>
              </a:solidFill>
              <a:latin typeface="Times New Roman" pitchFamily="18" charset="0"/>
              <a:cs typeface="Times New Roman" pitchFamily="18" charset="0"/>
            </a:endParaRPr>
          </a:p>
        </p:txBody>
      </p:sp>
    </p:spTree>
  </p:cSld>
  <p:clrMapOvr>
    <a:masterClrMapping/>
  </p:clrMapOvr>
  <p:transition spd="med">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to="" calcmode="lin" valueType="num">
                                      <p:cBhvr>
                                        <p:cTn id="7" dur="1" fill="hold"/>
                                        <p:tgtEl>
                                          <p:spTgt spid="3277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 to="" calcmode="lin" valueType="num">
                                      <p:cBhvr>
                                        <p:cTn id="12" dur="1" fill="hold"/>
                                        <p:tgtEl>
                                          <p:spTgt spid="32771">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2770">
                                            <p:txEl>
                                              <p:pRg st="0" end="0"/>
                                            </p:txEl>
                                          </p:spTgt>
                                        </p:tgtEl>
                                        <p:attrNameLst>
                                          <p:attrName>style.visibility</p:attrName>
                                        </p:attrNameLst>
                                      </p:cBhvr>
                                      <p:to>
                                        <p:strVal val="visible"/>
                                      </p:to>
                                    </p:set>
                                    <p:animEffect transition="in" filter="fade">
                                      <p:cBhvr>
                                        <p:cTn id="17" dur="1000"/>
                                        <p:tgtEl>
                                          <p:spTgt spid="32770">
                                            <p:txEl>
                                              <p:pRg st="0" end="0"/>
                                            </p:txEl>
                                          </p:spTgt>
                                        </p:tgtEl>
                                      </p:cBhvr>
                                    </p:animEffect>
                                    <p:anim calcmode="lin" valueType="num">
                                      <p:cBhvr>
                                        <p:cTn id="18" dur="1000" fill="hold"/>
                                        <p:tgtEl>
                                          <p:spTgt spid="3277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277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32770">
                                            <p:txEl>
                                              <p:pRg st="1" end="1"/>
                                            </p:txEl>
                                          </p:spTgt>
                                        </p:tgtEl>
                                        <p:attrNameLst>
                                          <p:attrName>style.visibility</p:attrName>
                                        </p:attrNameLst>
                                      </p:cBhvr>
                                      <p:to>
                                        <p:strVal val="visible"/>
                                      </p:to>
                                    </p:set>
                                    <p:animEffect transition="in" filter="fade">
                                      <p:cBhvr>
                                        <p:cTn id="24" dur="1000"/>
                                        <p:tgtEl>
                                          <p:spTgt spid="32770">
                                            <p:txEl>
                                              <p:pRg st="1" end="1"/>
                                            </p:txEl>
                                          </p:spTgt>
                                        </p:tgtEl>
                                      </p:cBhvr>
                                    </p:animEffect>
                                    <p:anim calcmode="lin" valueType="num">
                                      <p:cBhvr>
                                        <p:cTn id="25" dur="1000" fill="hold"/>
                                        <p:tgtEl>
                                          <p:spTgt spid="32770">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2770">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p:bldP spid="3277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28964818112012163559.png"/>
          <p:cNvPicPr>
            <a:picLocks noGrp="1" noChangeAspect="1"/>
          </p:cNvPicPr>
          <p:nvPr>
            <p:ph idx="1"/>
          </p:nvPr>
        </p:nvPicPr>
        <p:blipFill>
          <a:blip r:embed="rId2" cstate="print"/>
          <a:stretch>
            <a:fillRect/>
          </a:stretch>
        </p:blipFill>
        <p:spPr>
          <a:xfrm>
            <a:off x="1" y="0"/>
            <a:ext cx="9144000" cy="6858000"/>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642918"/>
            <a:ext cx="7772400" cy="2286016"/>
          </a:xfrm>
        </p:spPr>
        <p:txBody>
          <a:bodyPr numCol="1">
            <a:noAutofit/>
          </a:bodyPr>
          <a:lstStyle/>
          <a:p>
            <a:pPr algn="ctr" rtl="1"/>
            <a:r>
              <a:rPr lang="ar-DZ" altLang="ar-DZ" sz="2400" b="1" dirty="0"/>
              <a:t>الجمهورية الجزائرية الديمقراطية الشعبية</a:t>
            </a:r>
            <a:r>
              <a:rPr lang="fr-FR" altLang="fr-FR" sz="2400" b="1" dirty="0"/>
              <a:t/>
            </a:r>
            <a:br>
              <a:rPr lang="fr-FR" altLang="fr-FR" sz="2400" b="1" dirty="0"/>
            </a:br>
            <a:r>
              <a:rPr lang="ar-DZ" altLang="ar-DZ" sz="2400" b="1" dirty="0"/>
              <a:t>وزارة التعليم العالي والبحث العلمي</a:t>
            </a:r>
            <a:r>
              <a:rPr lang="fr-FR" altLang="fr-FR" sz="2400" b="1" dirty="0"/>
              <a:t/>
            </a:r>
            <a:br>
              <a:rPr lang="fr-FR" altLang="fr-FR" sz="2400" b="1" dirty="0"/>
            </a:br>
            <a:r>
              <a:rPr lang="ar-SA" altLang="ar-SA" sz="2400" b="1" dirty="0"/>
              <a:t>جامعة 20 أوت 1955- </a:t>
            </a:r>
            <a:r>
              <a:rPr lang="ar-SA" altLang="ar-SA" sz="2400" b="1" dirty="0" err="1" smtClean="0"/>
              <a:t>سكيكدة</a:t>
            </a:r>
            <a:r>
              <a:rPr lang="fr-FR" altLang="fr-FR" sz="2400" b="1" dirty="0" smtClean="0"/>
              <a:t/>
            </a:r>
            <a:br>
              <a:rPr lang="fr-FR" altLang="fr-FR" sz="2400" b="1" dirty="0" smtClean="0"/>
            </a:br>
            <a:r>
              <a:rPr lang="fr-FR" altLang="fr-FR" sz="2400" b="1" dirty="0"/>
              <a:t/>
            </a:r>
            <a:br>
              <a:rPr lang="fr-FR" altLang="fr-FR" sz="2400" b="1" dirty="0"/>
            </a:br>
            <a:r>
              <a:rPr lang="ar-DZ" altLang="ar-DZ" sz="2400" b="1" dirty="0"/>
              <a:t>كلية العلوم الاقتصادية والتجارية وعلوم التسيير</a:t>
            </a:r>
            <a:endParaRPr lang="fr-FR" altLang="fr-FR" sz="2400" b="1" dirty="0"/>
          </a:p>
        </p:txBody>
      </p:sp>
      <p:sp>
        <p:nvSpPr>
          <p:cNvPr id="3" name="Sous-titre 2"/>
          <p:cNvSpPr>
            <a:spLocks noGrp="1"/>
          </p:cNvSpPr>
          <p:nvPr>
            <p:ph type="subTitle" idx="1"/>
          </p:nvPr>
        </p:nvSpPr>
        <p:spPr>
          <a:xfrm>
            <a:off x="1371600" y="3429000"/>
            <a:ext cx="6400800" cy="2500330"/>
          </a:xfrm>
        </p:spPr>
        <p:txBody>
          <a:bodyPr numCol="1">
            <a:noAutofit/>
          </a:bodyPr>
          <a:lstStyle/>
          <a:p>
            <a:pPr algn="ctr" rtl="1"/>
            <a:r>
              <a:rPr lang="ar-DZ" altLang="ar-DZ" sz="4800" dirty="0" smtClean="0"/>
              <a:t>التحليل الإحصائي لبيانات الاستبيان باستخدام برنامج </a:t>
            </a:r>
            <a:r>
              <a:rPr lang="fr-FR" altLang="fr-FR" sz="4800" dirty="0" smtClean="0"/>
              <a:t>SPSS</a:t>
            </a:r>
            <a:endParaRPr lang="fr-FR" altLang="fr-FR" sz="4800" dirty="0">
              <a:solidFill>
                <a:schemeClr val="tx1"/>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736"/>
            <a:ext cx="7467600" cy="3643338"/>
          </a:xfrm>
        </p:spPr>
        <p:txBody>
          <a:bodyPr numCol="1">
            <a:normAutofit/>
          </a:bodyPr>
          <a:lstStyle/>
          <a:p>
            <a:pPr algn="ctr" rtl="1"/>
            <a:r>
              <a:rPr lang="ar-DZ" altLang="ar-DZ" sz="4800" b="1" dirty="0" smtClean="0"/>
              <a:t>مقدمة عن علم الإحصاء والأساليب الإحصائية في البحث العلمي</a:t>
            </a:r>
            <a:endParaRPr lang="fr-FR" altLang="fr-FR" sz="4800" b="1"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pPr algn="ctr" rtl="1"/>
            <a:r>
              <a:rPr lang="ar-DZ" altLang="ar-DZ" b="1" dirty="0" smtClean="0"/>
              <a:t>تعريف علم الإحصاء</a:t>
            </a:r>
            <a:endParaRPr lang="fr-FR" altLang="fr-FR" dirty="0" smtClean="0"/>
          </a:p>
        </p:txBody>
      </p:sp>
      <p:sp>
        <p:nvSpPr>
          <p:cNvPr id="3" name="Espace réservé du contenu 2"/>
          <p:cNvSpPr>
            <a:spLocks noGrp="1"/>
          </p:cNvSpPr>
          <p:nvPr>
            <p:ph idx="1"/>
          </p:nvPr>
        </p:nvSpPr>
        <p:spPr/>
        <p:txBody>
          <a:bodyPr numCol="1">
            <a:normAutofit/>
          </a:bodyPr>
          <a:lstStyle/>
          <a:p>
            <a:pPr algn="just" rtl="1"/>
            <a:r>
              <a:rPr lang="ar-DZ" altLang="ar-DZ" b="1" dirty="0" smtClean="0"/>
              <a:t>إحصائيات:</a:t>
            </a:r>
            <a:r>
              <a:rPr lang="ar-DZ" altLang="ar-DZ" dirty="0" smtClean="0"/>
              <a:t> المعلومات العددية المتعلقة بظواهر أو نشاطات معينة، والتي قد تكون في شكل جداول أو أشكال بيانية مختلفة مثل الأرقام المتعلقة بتطور السكان، أو المتعلقة بالإنتاج الداخلي الخام، أو المتعلقة بمبيعات مؤسسة معينة.</a:t>
            </a:r>
          </a:p>
          <a:p>
            <a:pPr algn="just" rtl="1"/>
            <a:r>
              <a:rPr lang="ar-DZ" altLang="ar-DZ" b="1" dirty="0" smtClean="0"/>
              <a:t>إحصاء:</a:t>
            </a:r>
            <a:r>
              <a:rPr lang="ar-DZ" altLang="ar-DZ" dirty="0" smtClean="0"/>
              <a:t> العلم الذي يدرس مختلف طرق ووسائل جمع البيانات الكمية عن مختلف الظواهر وترتيبها وتبويبها وتحليلها وتفسيرها، وتقديمها بأشكال وصور ملائمة بهدف تسهيل اتخاذ القرار على أساس سليم.</a:t>
            </a:r>
            <a:endParaRPr lang="fr-FR" altLang="fr-FR" dirty="0" smtClean="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928694"/>
          </a:xfrm>
        </p:spPr>
        <p:txBody>
          <a:bodyPr numCol="1">
            <a:normAutofit/>
          </a:bodyPr>
          <a:lstStyle/>
          <a:p>
            <a:pPr algn="ctr"/>
            <a:r>
              <a:rPr lang="ar-DZ" altLang="ar-DZ" b="1" dirty="0" smtClean="0"/>
              <a:t>فروع علم الإحصاء</a:t>
            </a:r>
            <a:endParaRPr lang="fr-FR" altLang="fr-FR" b="1" dirty="0"/>
          </a:p>
        </p:txBody>
      </p:sp>
      <p:sp>
        <p:nvSpPr>
          <p:cNvPr id="3" name="Espace réservé du contenu 2"/>
          <p:cNvSpPr>
            <a:spLocks noGrp="1"/>
          </p:cNvSpPr>
          <p:nvPr>
            <p:ph idx="1"/>
          </p:nvPr>
        </p:nvSpPr>
        <p:spPr>
          <a:xfrm>
            <a:off x="457200" y="1285860"/>
            <a:ext cx="8472518" cy="5000660"/>
          </a:xfrm>
        </p:spPr>
        <p:txBody>
          <a:bodyPr numCol="1">
            <a:normAutofit/>
          </a:bodyPr>
          <a:lstStyle/>
          <a:p>
            <a:pPr algn="just" rtl="1"/>
            <a:r>
              <a:rPr lang="ar-DZ" altLang="ar-DZ" sz="2400" b="1" dirty="0" smtClean="0"/>
              <a:t>الإحصاء الوصفي: </a:t>
            </a:r>
            <a:r>
              <a:rPr lang="ar-DZ" altLang="ar-DZ" sz="2400" dirty="0" smtClean="0"/>
              <a:t>يختص بطرق جمع ووصف وتلخيص البيانات وذلك باستخدام الجداول التكرارية والرسومات البيانية وبعض المقاييس الإحصائية.</a:t>
            </a:r>
            <a:endParaRPr lang="fr-FR" altLang="fr-FR" sz="2400" dirty="0" smtClean="0"/>
          </a:p>
          <a:p>
            <a:pPr algn="just" rtl="1"/>
            <a:r>
              <a:rPr lang="ar-DZ" altLang="ar-DZ" sz="2400" b="1" dirty="0" smtClean="0"/>
              <a:t>الإحصاء الاستدلالي: </a:t>
            </a:r>
            <a:r>
              <a:rPr lang="ar-DZ" altLang="ar-DZ" sz="2400" dirty="0" smtClean="0"/>
              <a:t>يختص باستنتاج واتخاذ القرارات المناسبة للظاهرة قيد الدراسة من خلال اختيار جزء من مجتمع الدراسة.</a:t>
            </a:r>
            <a:endParaRPr lang="ar-DZ" altLang="ar-DZ" sz="2400" dirty="0"/>
          </a:p>
        </p:txBody>
      </p:sp>
      <p:sp>
        <p:nvSpPr>
          <p:cNvPr id="9" name="Espace réservé du pied de page 8"/>
          <p:cNvSpPr>
            <a:spLocks noGrp="1"/>
          </p:cNvSpPr>
          <p:nvPr>
            <p:ph type="ftr" sz="quarter" idx="11"/>
          </p:nvPr>
        </p:nvSpPr>
        <p:spPr/>
        <p:txBody>
          <a:bodyPr numCol="1"/>
          <a:lstStyle/>
          <a:p>
            <a:r>
              <a:rPr lang="ar-DZ" altLang="ar-DZ" smtClean="0"/>
              <a:t>إعداد الدكتور أحسن طيار </a:t>
            </a:r>
            <a:endParaRPr lang="fr-FR" altLang="fr-FR"/>
          </a:p>
        </p:txBody>
      </p:sp>
      <p:sp>
        <p:nvSpPr>
          <p:cNvPr id="5" name="Rectangle à coins arrondis 4"/>
          <p:cNvSpPr/>
          <p:nvPr/>
        </p:nvSpPr>
        <p:spPr>
          <a:xfrm>
            <a:off x="3071802" y="3714752"/>
            <a:ext cx="271464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sz="2800" dirty="0" smtClean="0">
                <a:solidFill>
                  <a:schemeClr val="bg1"/>
                </a:solidFill>
              </a:rPr>
              <a:t>علم الإحصاء</a:t>
            </a:r>
            <a:endParaRPr lang="fr-FR" altLang="fr-FR" sz="2800" dirty="0">
              <a:solidFill>
                <a:schemeClr val="bg1"/>
              </a:solidFill>
            </a:endParaRPr>
          </a:p>
        </p:txBody>
      </p:sp>
      <p:sp>
        <p:nvSpPr>
          <p:cNvPr id="6" name="Rectangle à coins arrondis 5"/>
          <p:cNvSpPr/>
          <p:nvPr/>
        </p:nvSpPr>
        <p:spPr>
          <a:xfrm>
            <a:off x="5286380" y="5429264"/>
            <a:ext cx="271464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sz="2800" dirty="0" smtClean="0">
                <a:solidFill>
                  <a:schemeClr val="bg1"/>
                </a:solidFill>
              </a:rPr>
              <a:t>الإحصاء الوصفي</a:t>
            </a:r>
            <a:endParaRPr lang="fr-FR" altLang="fr-FR" sz="2800" dirty="0">
              <a:solidFill>
                <a:schemeClr val="bg1"/>
              </a:solidFill>
            </a:endParaRPr>
          </a:p>
        </p:txBody>
      </p:sp>
      <p:sp>
        <p:nvSpPr>
          <p:cNvPr id="7" name="Rectangle à coins arrondis 6"/>
          <p:cNvSpPr/>
          <p:nvPr/>
        </p:nvSpPr>
        <p:spPr>
          <a:xfrm>
            <a:off x="1142976" y="5429264"/>
            <a:ext cx="314327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sz="2800" dirty="0" smtClean="0">
                <a:solidFill>
                  <a:schemeClr val="bg1"/>
                </a:solidFill>
              </a:rPr>
              <a:t>الإحصاء الاستدلالي</a:t>
            </a:r>
            <a:endParaRPr lang="fr-FR" altLang="fr-FR" sz="2800" dirty="0">
              <a:solidFill>
                <a:schemeClr val="bg1"/>
              </a:solidFill>
            </a:endParaRPr>
          </a:p>
        </p:txBody>
      </p:sp>
      <p:cxnSp>
        <p:nvCxnSpPr>
          <p:cNvPr id="11" name="Connecteur droit avec flèche 10"/>
          <p:cNvCxnSpPr>
            <a:stCxn id="5" idx="2"/>
            <a:endCxn id="6" idx="0"/>
          </p:cNvCxnSpPr>
          <p:nvPr/>
        </p:nvCxnSpPr>
        <p:spPr>
          <a:xfrm rot="16200000" flipH="1">
            <a:off x="5036347" y="3821909"/>
            <a:ext cx="1000132" cy="22145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stCxn id="5" idx="2"/>
            <a:endCxn id="7" idx="0"/>
          </p:cNvCxnSpPr>
          <p:nvPr/>
        </p:nvCxnSpPr>
        <p:spPr>
          <a:xfrm rot="5400000">
            <a:off x="3071802" y="4071942"/>
            <a:ext cx="1000132" cy="17145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amond(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1000" fill="hold"/>
                                        <p:tgtEl>
                                          <p:spTgt spid="5"/>
                                        </p:tgtEl>
                                        <p:attrNameLst>
                                          <p:attrName>ppt_x</p:attrName>
                                        </p:attrNameLst>
                                      </p:cBhvr>
                                      <p:tavLst>
                                        <p:tav tm="0">
                                          <p:val>
                                            <p:strVal val="#ppt_x"/>
                                          </p:val>
                                        </p:tav>
                                        <p:tav tm="100000">
                                          <p:val>
                                            <p:strVal val="#ppt_x"/>
                                          </p:val>
                                        </p:tav>
                                      </p:tavLst>
                                    </p:anim>
                                    <p:anim calcmode="lin" valueType="num">
                                      <p:cBhvr additive="base">
                                        <p:cTn id="24"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1000" fill="hold"/>
                                        <p:tgtEl>
                                          <p:spTgt spid="6"/>
                                        </p:tgtEl>
                                        <p:attrNameLst>
                                          <p:attrName>ppt_x</p:attrName>
                                        </p:attrNameLst>
                                      </p:cBhvr>
                                      <p:tavLst>
                                        <p:tav tm="0">
                                          <p:val>
                                            <p:strVal val="#ppt_x"/>
                                          </p:val>
                                        </p:tav>
                                        <p:tav tm="100000">
                                          <p:val>
                                            <p:strVal val="#ppt_x"/>
                                          </p:val>
                                        </p:tav>
                                      </p:tavLst>
                                    </p:anim>
                                    <p:anim calcmode="lin" valueType="num">
                                      <p:cBhvr additive="base">
                                        <p:cTn id="30"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1000" fill="hold"/>
                                        <p:tgtEl>
                                          <p:spTgt spid="7"/>
                                        </p:tgtEl>
                                        <p:attrNameLst>
                                          <p:attrName>ppt_x</p:attrName>
                                        </p:attrNameLst>
                                      </p:cBhvr>
                                      <p:tavLst>
                                        <p:tav tm="0">
                                          <p:val>
                                            <p:strVal val="#ppt_x"/>
                                          </p:val>
                                        </p:tav>
                                        <p:tav tm="100000">
                                          <p:val>
                                            <p:strVal val="#ppt_x"/>
                                          </p:val>
                                        </p:tav>
                                      </p:tavLst>
                                    </p:anim>
                                    <p:anim calcmode="lin" valueType="num">
                                      <p:cBhvr additive="base">
                                        <p:cTn id="36"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animBg="1"/>
      <p:bldP spid="6" grpId="0" animBg="1"/>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7467600" cy="846158"/>
          </a:xfrm>
        </p:spPr>
        <p:txBody>
          <a:bodyPr numCol="1"/>
          <a:lstStyle/>
          <a:p>
            <a:pPr algn="ctr" rtl="1"/>
            <a:r>
              <a:rPr lang="ar-DZ" altLang="ar-DZ" b="1" dirty="0" smtClean="0"/>
              <a:t>البيانات </a:t>
            </a:r>
            <a:r>
              <a:rPr lang="ar-DZ" altLang="ar-DZ" b="1" dirty="0"/>
              <a:t>الإحصائية</a:t>
            </a: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
        <p:nvSpPr>
          <p:cNvPr id="6" name="Rectangle à coins arrondis 5"/>
          <p:cNvSpPr/>
          <p:nvPr/>
        </p:nvSpPr>
        <p:spPr>
          <a:xfrm>
            <a:off x="3714744" y="1643050"/>
            <a:ext cx="2071702"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البيانات</a:t>
            </a:r>
            <a:endParaRPr lang="fr-FR" altLang="fr-FR" dirty="0"/>
          </a:p>
        </p:txBody>
      </p:sp>
      <p:sp>
        <p:nvSpPr>
          <p:cNvPr id="7" name="Rectangle à coins arrondis 6"/>
          <p:cNvSpPr/>
          <p:nvPr/>
        </p:nvSpPr>
        <p:spPr>
          <a:xfrm>
            <a:off x="6143636" y="2500306"/>
            <a:ext cx="1571636"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نوعية</a:t>
            </a:r>
            <a:endParaRPr lang="fr-FR" altLang="fr-FR" dirty="0"/>
          </a:p>
        </p:txBody>
      </p:sp>
      <p:sp>
        <p:nvSpPr>
          <p:cNvPr id="8" name="Rectangle à coins arrondis 7"/>
          <p:cNvSpPr/>
          <p:nvPr/>
        </p:nvSpPr>
        <p:spPr>
          <a:xfrm>
            <a:off x="1928794" y="2428868"/>
            <a:ext cx="1500198" cy="428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كمية</a:t>
            </a:r>
            <a:endParaRPr lang="fr-FR" altLang="fr-FR" dirty="0"/>
          </a:p>
        </p:txBody>
      </p:sp>
      <p:sp>
        <p:nvSpPr>
          <p:cNvPr id="9" name="Rectangle à coins arrondis 8"/>
          <p:cNvSpPr/>
          <p:nvPr/>
        </p:nvSpPr>
        <p:spPr>
          <a:xfrm>
            <a:off x="7286644" y="3357562"/>
            <a:ext cx="121444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اسمية</a:t>
            </a:r>
            <a:endParaRPr lang="fr-FR" altLang="fr-FR" dirty="0"/>
          </a:p>
        </p:txBody>
      </p:sp>
      <p:sp>
        <p:nvSpPr>
          <p:cNvPr id="10" name="Rectangle à coins arrondis 9"/>
          <p:cNvSpPr/>
          <p:nvPr/>
        </p:nvSpPr>
        <p:spPr>
          <a:xfrm>
            <a:off x="5572132" y="3429000"/>
            <a:ext cx="121444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ترتيبية</a:t>
            </a:r>
            <a:endParaRPr lang="fr-FR" altLang="fr-FR" dirty="0"/>
          </a:p>
        </p:txBody>
      </p:sp>
      <p:sp>
        <p:nvSpPr>
          <p:cNvPr id="11" name="Rectangle à coins arrondis 10"/>
          <p:cNvSpPr/>
          <p:nvPr/>
        </p:nvSpPr>
        <p:spPr>
          <a:xfrm>
            <a:off x="3143240" y="3286124"/>
            <a:ext cx="121444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err="1" smtClean="0"/>
              <a:t>فترية</a:t>
            </a:r>
            <a:endParaRPr lang="fr-FR" altLang="fr-FR" dirty="0"/>
          </a:p>
        </p:txBody>
      </p:sp>
      <p:sp>
        <p:nvSpPr>
          <p:cNvPr id="12" name="Rectangle à coins arrondis 11"/>
          <p:cNvSpPr/>
          <p:nvPr/>
        </p:nvSpPr>
        <p:spPr>
          <a:xfrm>
            <a:off x="1071538" y="3286124"/>
            <a:ext cx="121444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نسبية</a:t>
            </a:r>
            <a:endParaRPr lang="fr-FR" altLang="fr-FR" dirty="0"/>
          </a:p>
        </p:txBody>
      </p:sp>
      <p:sp>
        <p:nvSpPr>
          <p:cNvPr id="13" name="Rectangle à coins arrondis 12"/>
          <p:cNvSpPr/>
          <p:nvPr/>
        </p:nvSpPr>
        <p:spPr>
          <a:xfrm>
            <a:off x="7358082" y="4286256"/>
            <a:ext cx="1357322"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النوع:</a:t>
            </a:r>
          </a:p>
          <a:p>
            <a:pPr algn="ctr"/>
            <a:r>
              <a:rPr lang="ar-DZ" altLang="ar-DZ" dirty="0" smtClean="0"/>
              <a:t>ذكر- أنثى</a:t>
            </a:r>
            <a:endParaRPr lang="fr-FR" altLang="fr-FR" dirty="0"/>
          </a:p>
        </p:txBody>
      </p:sp>
      <p:sp>
        <p:nvSpPr>
          <p:cNvPr id="14" name="Rectangle à coins arrondis 13"/>
          <p:cNvSpPr/>
          <p:nvPr/>
        </p:nvSpPr>
        <p:spPr>
          <a:xfrm>
            <a:off x="5500694" y="4286256"/>
            <a:ext cx="1357322"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المستوى التعليمي:</a:t>
            </a:r>
          </a:p>
          <a:p>
            <a:pPr algn="ctr"/>
            <a:r>
              <a:rPr lang="ar-DZ" altLang="ar-DZ" dirty="0" smtClean="0"/>
              <a:t>ابتدائي</a:t>
            </a:r>
          </a:p>
          <a:p>
            <a:pPr algn="ctr"/>
            <a:r>
              <a:rPr lang="ar-DZ" altLang="ar-DZ" dirty="0" smtClean="0"/>
              <a:t>متوسط</a:t>
            </a:r>
          </a:p>
          <a:p>
            <a:pPr algn="ctr"/>
            <a:r>
              <a:rPr lang="ar-DZ" altLang="ar-DZ" dirty="0" smtClean="0"/>
              <a:t>ثانوي</a:t>
            </a:r>
          </a:p>
          <a:p>
            <a:pPr algn="ctr"/>
            <a:r>
              <a:rPr lang="ar-DZ" altLang="ar-DZ" dirty="0" smtClean="0"/>
              <a:t>جامعي</a:t>
            </a:r>
          </a:p>
        </p:txBody>
      </p:sp>
      <p:sp>
        <p:nvSpPr>
          <p:cNvPr id="15" name="Rectangle à coins arrondis 14"/>
          <p:cNvSpPr/>
          <p:nvPr/>
        </p:nvSpPr>
        <p:spPr>
          <a:xfrm>
            <a:off x="2786050" y="4286256"/>
            <a:ext cx="2000264"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فئات العمر:</a:t>
            </a:r>
          </a:p>
          <a:p>
            <a:pPr algn="ctr"/>
            <a:r>
              <a:rPr lang="ar-DZ" altLang="ar-DZ" dirty="0" smtClean="0"/>
              <a:t>أقل من 25 سنة</a:t>
            </a:r>
          </a:p>
          <a:p>
            <a:pPr algn="ctr"/>
            <a:r>
              <a:rPr lang="ar-DZ" altLang="ar-DZ" dirty="0" smtClean="0"/>
              <a:t>25-35 سنة</a:t>
            </a:r>
          </a:p>
          <a:p>
            <a:pPr algn="ctr"/>
            <a:r>
              <a:rPr lang="ar-DZ" altLang="ar-DZ" dirty="0" smtClean="0"/>
              <a:t>36-45 سنة</a:t>
            </a:r>
          </a:p>
          <a:p>
            <a:pPr algn="ctr"/>
            <a:r>
              <a:rPr lang="ar-DZ" altLang="ar-DZ" dirty="0" smtClean="0"/>
              <a:t>أكثر من 45 سنة</a:t>
            </a:r>
          </a:p>
          <a:p>
            <a:pPr algn="ctr"/>
            <a:endParaRPr lang="fr-FR" altLang="fr-FR" dirty="0"/>
          </a:p>
        </p:txBody>
      </p:sp>
      <p:sp>
        <p:nvSpPr>
          <p:cNvPr id="16" name="Rectangle à coins arrondis 15"/>
          <p:cNvSpPr/>
          <p:nvPr/>
        </p:nvSpPr>
        <p:spPr>
          <a:xfrm>
            <a:off x="857224" y="4286256"/>
            <a:ext cx="1357322" cy="19288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الطول</a:t>
            </a:r>
          </a:p>
          <a:p>
            <a:pPr algn="ctr"/>
            <a:r>
              <a:rPr lang="ar-DZ" altLang="ar-DZ" dirty="0" smtClean="0"/>
              <a:t>الوزن </a:t>
            </a:r>
          </a:p>
          <a:p>
            <a:pPr algn="ctr"/>
            <a:r>
              <a:rPr lang="ar-DZ" altLang="ar-DZ" dirty="0" smtClean="0"/>
              <a:t>المسافة</a:t>
            </a:r>
          </a:p>
          <a:p>
            <a:pPr algn="ctr"/>
            <a:r>
              <a:rPr lang="ar-DZ" altLang="ar-DZ" dirty="0" smtClean="0"/>
              <a:t>السعر</a:t>
            </a:r>
            <a:endParaRPr lang="fr-FR" altLang="fr-FR" dirty="0"/>
          </a:p>
        </p:txBody>
      </p:sp>
      <p:cxnSp>
        <p:nvCxnSpPr>
          <p:cNvPr id="18" name="Connecteur droit avec flèche 17"/>
          <p:cNvCxnSpPr>
            <a:stCxn id="6" idx="2"/>
            <a:endCxn id="7" idx="0"/>
          </p:cNvCxnSpPr>
          <p:nvPr/>
        </p:nvCxnSpPr>
        <p:spPr>
          <a:xfrm rot="16200000" flipH="1">
            <a:off x="5625710" y="1196562"/>
            <a:ext cx="428628" cy="21788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6" idx="2"/>
            <a:endCxn id="8" idx="0"/>
          </p:cNvCxnSpPr>
          <p:nvPr/>
        </p:nvCxnSpPr>
        <p:spPr>
          <a:xfrm rot="5400000">
            <a:off x="3536149" y="1214422"/>
            <a:ext cx="357190" cy="2071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7" idx="2"/>
            <a:endCxn id="9" idx="0"/>
          </p:cNvCxnSpPr>
          <p:nvPr/>
        </p:nvCxnSpPr>
        <p:spPr>
          <a:xfrm rot="16200000" flipH="1">
            <a:off x="7233065" y="2696760"/>
            <a:ext cx="357190" cy="964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a:stCxn id="7" idx="2"/>
            <a:endCxn id="10" idx="0"/>
          </p:cNvCxnSpPr>
          <p:nvPr/>
        </p:nvCxnSpPr>
        <p:spPr>
          <a:xfrm rot="5400000">
            <a:off x="6340091" y="2839637"/>
            <a:ext cx="428628" cy="7500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8" idx="2"/>
            <a:endCxn id="11" idx="0"/>
          </p:cNvCxnSpPr>
          <p:nvPr/>
        </p:nvCxnSpPr>
        <p:spPr>
          <a:xfrm rot="16200000" flipH="1">
            <a:off x="3000364" y="2536025"/>
            <a:ext cx="428628"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8" idx="2"/>
            <a:endCxn id="12" idx="0"/>
          </p:cNvCxnSpPr>
          <p:nvPr/>
        </p:nvCxnSpPr>
        <p:spPr>
          <a:xfrm rot="5400000">
            <a:off x="1964513" y="2571744"/>
            <a:ext cx="428628" cy="10001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000" fill="hold"/>
                                        <p:tgtEl>
                                          <p:spTgt spid="6"/>
                                        </p:tgtEl>
                                        <p:attrNameLst>
                                          <p:attrName>ppt_x</p:attrName>
                                        </p:attrNameLst>
                                      </p:cBhvr>
                                      <p:tavLst>
                                        <p:tav tm="0">
                                          <p:val>
                                            <p:strVal val="#ppt_x"/>
                                          </p:val>
                                        </p:tav>
                                        <p:tav tm="100000">
                                          <p:val>
                                            <p:strVal val="#ppt_x"/>
                                          </p:val>
                                        </p:tav>
                                      </p:tavLst>
                                    </p:anim>
                                    <p:anim calcmode="lin" valueType="num">
                                      <p:cBhvr additive="base">
                                        <p:cTn id="8"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1000" fill="hold"/>
                                        <p:tgtEl>
                                          <p:spTgt spid="9"/>
                                        </p:tgtEl>
                                        <p:attrNameLst>
                                          <p:attrName>ppt_x</p:attrName>
                                        </p:attrNameLst>
                                      </p:cBhvr>
                                      <p:tavLst>
                                        <p:tav tm="0">
                                          <p:val>
                                            <p:strVal val="#ppt_x"/>
                                          </p:val>
                                        </p:tav>
                                        <p:tav tm="100000">
                                          <p:val>
                                            <p:strVal val="#ppt_x"/>
                                          </p:val>
                                        </p:tav>
                                      </p:tavLst>
                                    </p:anim>
                                    <p:anim calcmode="lin" valueType="num">
                                      <p:cBhvr additive="base">
                                        <p:cTn id="20"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1000" fill="hold"/>
                                        <p:tgtEl>
                                          <p:spTgt spid="13"/>
                                        </p:tgtEl>
                                        <p:attrNameLst>
                                          <p:attrName>ppt_x</p:attrName>
                                        </p:attrNameLst>
                                      </p:cBhvr>
                                      <p:tavLst>
                                        <p:tav tm="0">
                                          <p:val>
                                            <p:strVal val="#ppt_x"/>
                                          </p:val>
                                        </p:tav>
                                        <p:tav tm="100000">
                                          <p:val>
                                            <p:strVal val="#ppt_x"/>
                                          </p:val>
                                        </p:tav>
                                      </p:tavLst>
                                    </p:anim>
                                    <p:anim calcmode="lin" valueType="num">
                                      <p:cBhvr additive="base">
                                        <p:cTn id="26"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1000" fill="hold"/>
                                        <p:tgtEl>
                                          <p:spTgt spid="10"/>
                                        </p:tgtEl>
                                        <p:attrNameLst>
                                          <p:attrName>ppt_x</p:attrName>
                                        </p:attrNameLst>
                                      </p:cBhvr>
                                      <p:tavLst>
                                        <p:tav tm="0">
                                          <p:val>
                                            <p:strVal val="#ppt_x"/>
                                          </p:val>
                                        </p:tav>
                                        <p:tav tm="100000">
                                          <p:val>
                                            <p:strVal val="#ppt_x"/>
                                          </p:val>
                                        </p:tav>
                                      </p:tavLst>
                                    </p:anim>
                                    <p:anim calcmode="lin" valueType="num">
                                      <p:cBhvr additive="base">
                                        <p:cTn id="32"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1000" fill="hold"/>
                                        <p:tgtEl>
                                          <p:spTgt spid="14"/>
                                        </p:tgtEl>
                                        <p:attrNameLst>
                                          <p:attrName>ppt_x</p:attrName>
                                        </p:attrNameLst>
                                      </p:cBhvr>
                                      <p:tavLst>
                                        <p:tav tm="0">
                                          <p:val>
                                            <p:strVal val="#ppt_x"/>
                                          </p:val>
                                        </p:tav>
                                        <p:tav tm="100000">
                                          <p:val>
                                            <p:strVal val="#ppt_x"/>
                                          </p:val>
                                        </p:tav>
                                      </p:tavLst>
                                    </p:anim>
                                    <p:anim calcmode="lin" valueType="num">
                                      <p:cBhvr additive="base">
                                        <p:cTn id="38"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1000" fill="hold"/>
                                        <p:tgtEl>
                                          <p:spTgt spid="8"/>
                                        </p:tgtEl>
                                        <p:attrNameLst>
                                          <p:attrName>ppt_x</p:attrName>
                                        </p:attrNameLst>
                                      </p:cBhvr>
                                      <p:tavLst>
                                        <p:tav tm="0">
                                          <p:val>
                                            <p:strVal val="#ppt_x"/>
                                          </p:val>
                                        </p:tav>
                                        <p:tav tm="100000">
                                          <p:val>
                                            <p:strVal val="#ppt_x"/>
                                          </p:val>
                                        </p:tav>
                                      </p:tavLst>
                                    </p:anim>
                                    <p:anim calcmode="lin" valueType="num">
                                      <p:cBhvr additive="base">
                                        <p:cTn id="44"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1000" fill="hold"/>
                                        <p:tgtEl>
                                          <p:spTgt spid="11"/>
                                        </p:tgtEl>
                                        <p:attrNameLst>
                                          <p:attrName>ppt_x</p:attrName>
                                        </p:attrNameLst>
                                      </p:cBhvr>
                                      <p:tavLst>
                                        <p:tav tm="0">
                                          <p:val>
                                            <p:strVal val="#ppt_x"/>
                                          </p:val>
                                        </p:tav>
                                        <p:tav tm="100000">
                                          <p:val>
                                            <p:strVal val="#ppt_x"/>
                                          </p:val>
                                        </p:tav>
                                      </p:tavLst>
                                    </p:anim>
                                    <p:anim calcmode="lin" valueType="num">
                                      <p:cBhvr additive="base">
                                        <p:cTn id="50"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1000" fill="hold"/>
                                        <p:tgtEl>
                                          <p:spTgt spid="15"/>
                                        </p:tgtEl>
                                        <p:attrNameLst>
                                          <p:attrName>ppt_x</p:attrName>
                                        </p:attrNameLst>
                                      </p:cBhvr>
                                      <p:tavLst>
                                        <p:tav tm="0">
                                          <p:val>
                                            <p:strVal val="#ppt_x"/>
                                          </p:val>
                                        </p:tav>
                                        <p:tav tm="100000">
                                          <p:val>
                                            <p:strVal val="#ppt_x"/>
                                          </p:val>
                                        </p:tav>
                                      </p:tavLst>
                                    </p:anim>
                                    <p:anim calcmode="lin" valueType="num">
                                      <p:cBhvr additive="base">
                                        <p:cTn id="56"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1000" fill="hold"/>
                                        <p:tgtEl>
                                          <p:spTgt spid="12"/>
                                        </p:tgtEl>
                                        <p:attrNameLst>
                                          <p:attrName>ppt_x</p:attrName>
                                        </p:attrNameLst>
                                      </p:cBhvr>
                                      <p:tavLst>
                                        <p:tav tm="0">
                                          <p:val>
                                            <p:strVal val="#ppt_x"/>
                                          </p:val>
                                        </p:tav>
                                        <p:tav tm="100000">
                                          <p:val>
                                            <p:strVal val="#ppt_x"/>
                                          </p:val>
                                        </p:tav>
                                      </p:tavLst>
                                    </p:anim>
                                    <p:anim calcmode="lin" valueType="num">
                                      <p:cBhvr additive="base">
                                        <p:cTn id="62"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1000" fill="hold"/>
                                        <p:tgtEl>
                                          <p:spTgt spid="16"/>
                                        </p:tgtEl>
                                        <p:attrNameLst>
                                          <p:attrName>ppt_x</p:attrName>
                                        </p:attrNameLst>
                                      </p:cBhvr>
                                      <p:tavLst>
                                        <p:tav tm="0">
                                          <p:val>
                                            <p:strVal val="#ppt_x"/>
                                          </p:val>
                                        </p:tav>
                                        <p:tav tm="100000">
                                          <p:val>
                                            <p:strVal val="#ppt_x"/>
                                          </p:val>
                                        </p:tav>
                                      </p:tavLst>
                                    </p:anim>
                                    <p:anim calcmode="lin" valueType="num">
                                      <p:cBhvr additive="base">
                                        <p:cTn id="68"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pPr algn="ctr"/>
            <a:r>
              <a:rPr lang="ar-DZ" altLang="ar-DZ" b="1" dirty="0"/>
              <a:t>مصادر البيانات الإحصائية</a:t>
            </a:r>
            <a:endParaRPr lang="fr-FR" altLang="fr-FR" dirty="0"/>
          </a:p>
        </p:txBody>
      </p:sp>
      <p:sp>
        <p:nvSpPr>
          <p:cNvPr id="3" name="Espace réservé du contenu 2"/>
          <p:cNvSpPr>
            <a:spLocks noGrp="1"/>
          </p:cNvSpPr>
          <p:nvPr>
            <p:ph idx="1"/>
          </p:nvPr>
        </p:nvSpPr>
        <p:spPr>
          <a:xfrm>
            <a:off x="457200" y="1428736"/>
            <a:ext cx="8229600" cy="4697427"/>
          </a:xfrm>
        </p:spPr>
        <p:txBody>
          <a:bodyPr numCol="1">
            <a:normAutofit fontScale="92500" lnSpcReduction="20000"/>
          </a:bodyPr>
          <a:lstStyle/>
          <a:p>
            <a:pPr algn="just" rtl="1"/>
            <a:r>
              <a:rPr lang="ar-DZ" altLang="ar-DZ" b="1" dirty="0" smtClean="0"/>
              <a:t>مصادر </a:t>
            </a:r>
            <a:r>
              <a:rPr lang="ar-DZ" altLang="ar-DZ" b="1" dirty="0"/>
              <a:t>ثانوية (تاريخية): </a:t>
            </a:r>
            <a:r>
              <a:rPr lang="ar-DZ" altLang="ar-DZ" dirty="0" smtClean="0"/>
              <a:t>سجلات </a:t>
            </a:r>
            <a:r>
              <a:rPr lang="ar-DZ" altLang="ar-DZ" dirty="0"/>
              <a:t>المواليد والوفيات، ووثائق المؤسسات، والبيانات التي يتم نشرها من طرف المنظمات الدولية وأجهزة الإحصاء الوطنية مثل الديوان الوطني للإحصاء في الجزائر وغيرها من المصادر. </a:t>
            </a:r>
            <a:endParaRPr lang="fr-FR" altLang="fr-FR" dirty="0"/>
          </a:p>
          <a:p>
            <a:pPr algn="just" rtl="1"/>
            <a:r>
              <a:rPr lang="ar-DZ" altLang="ar-DZ" b="1" dirty="0" smtClean="0"/>
              <a:t>مصادر </a:t>
            </a:r>
            <a:r>
              <a:rPr lang="ar-DZ" altLang="ar-DZ" b="1" dirty="0"/>
              <a:t>أولية (ميدانية): </a:t>
            </a:r>
            <a:r>
              <a:rPr lang="ar-DZ" altLang="ar-DZ" dirty="0"/>
              <a:t>يتم جمع البيانات مباشرة عن طريق اتصال الباحث بالوحدة الإحصائية (شخص، مؤسسة، ...الخ). ويتم جمع البيانات ميدانيا غالبا عن طريق الوسائل التالية:</a:t>
            </a:r>
            <a:endParaRPr lang="fr-FR" altLang="fr-FR" dirty="0"/>
          </a:p>
          <a:p>
            <a:pPr algn="just" rtl="1">
              <a:buNone/>
            </a:pPr>
            <a:r>
              <a:rPr lang="ar-DZ" altLang="ar-DZ" b="1" dirty="0"/>
              <a:t>أ- المقابلة الشخصية: </a:t>
            </a:r>
            <a:r>
              <a:rPr lang="ar-DZ" altLang="ar-DZ" dirty="0"/>
              <a:t>يقوم الباحث بالاتصال المباشر بالأشخاص محل الدراسة.</a:t>
            </a:r>
            <a:endParaRPr lang="fr-FR" altLang="fr-FR" dirty="0"/>
          </a:p>
          <a:p>
            <a:pPr algn="just" rtl="1">
              <a:buNone/>
            </a:pPr>
            <a:r>
              <a:rPr lang="ar-DZ" altLang="ar-DZ" b="1" dirty="0"/>
              <a:t>ب- الاستمارة الإحصائية: </a:t>
            </a:r>
            <a:r>
              <a:rPr lang="ar-DZ" altLang="ar-DZ" dirty="0"/>
              <a:t>وفيها يقوم الباحث بتصميم العديد من الأسئلة الرئيسية والفرعية التي تحقق أهداف الباحث</a:t>
            </a: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pPr algn="ctr" rtl="1"/>
            <a:r>
              <a:rPr lang="ar-DZ" altLang="ar-DZ" b="1" dirty="0"/>
              <a:t>طرق جمع البيانات</a:t>
            </a:r>
            <a:endParaRPr lang="fr-FR" altLang="fr-FR" dirty="0"/>
          </a:p>
        </p:txBody>
      </p:sp>
      <p:sp>
        <p:nvSpPr>
          <p:cNvPr id="3" name="Espace réservé du contenu 2"/>
          <p:cNvSpPr>
            <a:spLocks noGrp="1"/>
          </p:cNvSpPr>
          <p:nvPr>
            <p:ph idx="1"/>
          </p:nvPr>
        </p:nvSpPr>
        <p:spPr>
          <a:xfrm>
            <a:off x="457200" y="1571612"/>
            <a:ext cx="8186766" cy="4714908"/>
          </a:xfrm>
        </p:spPr>
        <p:txBody>
          <a:bodyPr numCol="1">
            <a:normAutofit fontScale="85000" lnSpcReduction="10000"/>
          </a:bodyPr>
          <a:lstStyle/>
          <a:p>
            <a:pPr algn="r" rtl="1"/>
            <a:r>
              <a:rPr lang="ar-DZ" altLang="ar-DZ" b="1" dirty="0" smtClean="0"/>
              <a:t>طريقة </a:t>
            </a:r>
            <a:r>
              <a:rPr lang="ar-DZ" altLang="ar-DZ" b="1" dirty="0"/>
              <a:t>الحصر الشامل: </a:t>
            </a:r>
            <a:r>
              <a:rPr lang="ar-DZ" altLang="ar-DZ" dirty="0"/>
              <a:t>تستخدم هذه الطريقة إذا كان الغرض من البحث هو حصر جميع مفردات المجتمع، مثل الإحصاء العام للسكان أو حصر جميع البنوك في الجزائر، وتتميز هذه الطريقة بالشمول وعدم التحيز ودقة النتائج، إلا أنها تحتاج إلى الوقت والجهد والتكلفة العالية.</a:t>
            </a:r>
            <a:endParaRPr lang="fr-FR" altLang="fr-FR" dirty="0"/>
          </a:p>
          <a:p>
            <a:pPr algn="r" rtl="1">
              <a:buNone/>
            </a:pPr>
            <a:r>
              <a:rPr lang="fr-FR" altLang="fr-FR" dirty="0" smtClean="0"/>
              <a:t>           </a:t>
            </a:r>
            <a:r>
              <a:rPr lang="ar-DZ" altLang="ar-DZ" dirty="0" smtClean="0"/>
              <a:t>تستخدم </a:t>
            </a:r>
            <a:r>
              <a:rPr lang="ar-DZ" altLang="ar-DZ" dirty="0"/>
              <a:t>هذه الطريقة غالبا في الحالات التالية:</a:t>
            </a:r>
            <a:endParaRPr lang="fr-FR" altLang="fr-FR" dirty="0"/>
          </a:p>
          <a:p>
            <a:pPr algn="r" rtl="1">
              <a:buNone/>
            </a:pPr>
            <a:r>
              <a:rPr lang="fr-FR" altLang="fr-FR" dirty="0" smtClean="0"/>
              <a:t>1</a:t>
            </a:r>
            <a:r>
              <a:rPr lang="ar-DZ" altLang="ar-DZ" dirty="0" smtClean="0"/>
              <a:t>- </a:t>
            </a:r>
            <a:r>
              <a:rPr lang="ar-DZ" altLang="ar-DZ" dirty="0"/>
              <a:t>إذا كان المجتمع قيد الدراسة صغيرا؛</a:t>
            </a:r>
            <a:endParaRPr lang="fr-FR" altLang="fr-FR" dirty="0"/>
          </a:p>
          <a:p>
            <a:pPr algn="r" rtl="1">
              <a:buNone/>
            </a:pPr>
            <a:r>
              <a:rPr lang="fr-FR" altLang="fr-FR" dirty="0" smtClean="0"/>
              <a:t>2</a:t>
            </a:r>
            <a:r>
              <a:rPr lang="ar-DZ" altLang="ar-DZ" dirty="0" smtClean="0"/>
              <a:t>- </a:t>
            </a:r>
            <a:r>
              <a:rPr lang="ar-DZ" altLang="ar-DZ" dirty="0"/>
              <a:t>إذا كان المطلوب هو الحصول على مستوى عالي من الدقة كما هو الحال في التعدادات العامة سواء كانت سكانية أو زراعية أو اقتصادية أو غيرها؛</a:t>
            </a:r>
            <a:endParaRPr lang="fr-FR" altLang="fr-FR" dirty="0"/>
          </a:p>
          <a:p>
            <a:pPr algn="r" rtl="1">
              <a:buNone/>
            </a:pPr>
            <a:r>
              <a:rPr lang="fr-FR" altLang="fr-FR" dirty="0" smtClean="0"/>
              <a:t>3</a:t>
            </a:r>
            <a:r>
              <a:rPr lang="ar-DZ" altLang="ar-DZ" dirty="0" smtClean="0"/>
              <a:t>- </a:t>
            </a:r>
            <a:r>
              <a:rPr lang="ar-DZ" altLang="ar-DZ" dirty="0"/>
              <a:t>إذا تعذر الحصول على إطار لمفردات المجتمع، وهو عبارة عن قوائم أو خرائط دالة لعناصر المجتمع قيد الدراسة.</a:t>
            </a:r>
            <a:endParaRPr lang="fr-FR" altLang="fr-FR" dirty="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197493"/>
          </a:xfrm>
        </p:spPr>
        <p:txBody>
          <a:bodyPr numCol="1">
            <a:normAutofit/>
          </a:bodyPr>
          <a:lstStyle/>
          <a:p>
            <a:pPr algn="just" rtl="1"/>
            <a:r>
              <a:rPr lang="ar-DZ" altLang="ar-DZ" b="1" dirty="0" smtClean="0"/>
              <a:t>طريقة </a:t>
            </a:r>
            <a:r>
              <a:rPr lang="ar-DZ" altLang="ar-DZ" b="1" dirty="0"/>
              <a:t>المعاينة: </a:t>
            </a:r>
            <a:r>
              <a:rPr lang="ar-DZ" altLang="ar-DZ" dirty="0"/>
              <a:t>تعتمد هذه الطريقة على معاينة جزء من مجتمع الدراسة، يتم اختياره بطريقة علمية سليمة ودراسته ثم تعميم النتائج على المجتمع، وتمتاز هذه الطريقة بأنها تقلل من الوقت والجهد والتكلفة كما أنها تفضل في بعض الحالات التي يصعب فيها إجراء حصر شامل مثل معاينة دم المريض أو معاينة المصابيح الكهربائية، ويعاب عليها أن نتائجها أقل دقة من نتائج طريقة الحصر الشامل وخاصة إذا كانت العينة المختارة لا تمثل المجتمع تمثيلا جيدا. ويمكن تقسيم العينة وفقا لطريقة اختيارها إلى نوعين:</a:t>
            </a:r>
            <a:endParaRPr lang="fr-FR" altLang="fr-FR" dirty="0"/>
          </a:p>
          <a:p>
            <a:pPr algn="r" rtl="1">
              <a:buNone/>
            </a:pP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115328" cy="5697559"/>
          </a:xfrm>
        </p:spPr>
        <p:txBody>
          <a:bodyPr numCol="1">
            <a:normAutofit fontScale="92500" lnSpcReduction="10000"/>
          </a:bodyPr>
          <a:lstStyle/>
          <a:p>
            <a:pPr algn="just" rtl="1">
              <a:buNone/>
            </a:pPr>
            <a:r>
              <a:rPr lang="fr-FR" altLang="fr-FR" b="1" dirty="0" smtClean="0"/>
              <a:t>1</a:t>
            </a:r>
            <a:r>
              <a:rPr lang="ar-DZ" altLang="ar-DZ" b="1" dirty="0" smtClean="0"/>
              <a:t>- العينات العشوائية (الاحتمالية): </a:t>
            </a:r>
            <a:r>
              <a:rPr lang="ar-DZ" altLang="ar-DZ" dirty="0" smtClean="0"/>
              <a:t>وهي العينات التي تم اختيار مفرداتها وفقا لقواعد الاحتمالات أي بصفة عشوائية بهدف تجنب التحيز الناتج عن اختيار المفردات. </a:t>
            </a:r>
            <a:endParaRPr lang="fr-FR" altLang="fr-FR" dirty="0" smtClean="0"/>
          </a:p>
          <a:p>
            <a:pPr algn="just" rtl="1">
              <a:buNone/>
            </a:pPr>
            <a:r>
              <a:rPr lang="fr-FR" altLang="fr-FR" dirty="0" smtClean="0"/>
              <a:t>        </a:t>
            </a:r>
            <a:r>
              <a:rPr lang="ar-DZ" altLang="ar-DZ" dirty="0" smtClean="0"/>
              <a:t>وتتميز العينات الاحتمالية بأنها ممثلة للمجتمع الإحصائي التي سحبت منه بشكل جيد، كما أنها قابلة لاستخدام العديد من أساليب التحليل الإحصائي، ويمكن تعميم نتائجها بثقة على المجتمع الإحصائي الذي تمثله، ومن أهم أنواعها ما يلي:</a:t>
            </a:r>
            <a:endParaRPr lang="fr-FR" altLang="fr-FR" dirty="0" smtClean="0"/>
          </a:p>
          <a:p>
            <a:pPr algn="r" rtl="1"/>
            <a:r>
              <a:rPr lang="ar-DZ" altLang="ar-DZ" dirty="0" smtClean="0"/>
              <a:t>العينة العشوائية البسيطة؛</a:t>
            </a:r>
          </a:p>
          <a:p>
            <a:pPr algn="r" rtl="1"/>
            <a:r>
              <a:rPr lang="ar-DZ" altLang="ar-DZ" dirty="0" smtClean="0"/>
              <a:t>العينة العشوائية الطبقية؛</a:t>
            </a:r>
          </a:p>
          <a:p>
            <a:pPr algn="r" rtl="1"/>
            <a:r>
              <a:rPr lang="ar-DZ" altLang="ar-DZ" dirty="0" smtClean="0"/>
              <a:t>العينة العشوائية المنتظمة؛</a:t>
            </a:r>
          </a:p>
          <a:p>
            <a:pPr algn="r" rtl="1"/>
            <a:r>
              <a:rPr lang="ar-DZ" altLang="ar-DZ" dirty="0" smtClean="0"/>
              <a:t>العينة العشوائية العنقودية؛</a:t>
            </a:r>
          </a:p>
          <a:p>
            <a:pPr algn="r" rtl="1"/>
            <a:r>
              <a:rPr lang="ar-DZ" altLang="ar-DZ" dirty="0" smtClean="0"/>
              <a:t>العينة العشوائية متعددة المراحل.</a:t>
            </a:r>
            <a:endParaRPr lang="fr-FR" altLang="fr-FR" dirty="0" smtClean="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515352" cy="6072230"/>
          </a:xfrm>
        </p:spPr>
        <p:txBody>
          <a:bodyPr numCol="1">
            <a:noAutofit/>
          </a:bodyPr>
          <a:lstStyle/>
          <a:p>
            <a:pPr algn="r" rtl="1">
              <a:buNone/>
            </a:pPr>
            <a:r>
              <a:rPr lang="ar-DZ" altLang="ar-DZ" b="1" i="0" dirty="0" smtClean="0">
                <a:latin typeface="Helvetica"/>
              </a:rPr>
              <a:t>يمكن استخدام البرنامج في العلوم الإنسانية والعلوم الاجتماعية، بما في ذلك :</a:t>
            </a:r>
            <a:br>
              <a:rPr lang="ar-DZ" altLang="ar-DZ" b="1" i="0" dirty="0" smtClean="0">
                <a:latin typeface="Helvetica"/>
              </a:rPr>
            </a:br>
            <a:r>
              <a:rPr lang="ar-DZ" altLang="ar-DZ" b="1" i="0" dirty="0" smtClean="0">
                <a:latin typeface="Helvetica"/>
              </a:rPr>
              <a:t>- علم النفس</a:t>
            </a:r>
            <a:br>
              <a:rPr lang="ar-DZ" altLang="ar-DZ" b="1" i="0" dirty="0" smtClean="0">
                <a:latin typeface="Helvetica"/>
              </a:rPr>
            </a:br>
            <a:r>
              <a:rPr lang="ar-DZ" altLang="ar-DZ" b="1" i="0" dirty="0" smtClean="0">
                <a:latin typeface="Helvetica"/>
              </a:rPr>
              <a:t>- العلوم الاجتماعية</a:t>
            </a:r>
            <a:r>
              <a:rPr lang="fr-FR" altLang="fr-FR" b="1" i="0" dirty="0" smtClean="0">
                <a:latin typeface="Helvetica"/>
              </a:rPr>
              <a:t>.</a:t>
            </a:r>
            <a:r>
              <a:rPr lang="ar-DZ" altLang="ar-DZ" b="1" i="0" dirty="0" smtClean="0">
                <a:latin typeface="Helvetica"/>
              </a:rPr>
              <a:t/>
            </a:r>
            <a:br>
              <a:rPr lang="ar-DZ" altLang="ar-DZ" b="1" i="0" dirty="0" smtClean="0">
                <a:latin typeface="Helvetica"/>
              </a:rPr>
            </a:br>
            <a:r>
              <a:rPr lang="ar-DZ" altLang="ar-DZ" b="1" i="0" dirty="0" smtClean="0">
                <a:latin typeface="Helvetica"/>
              </a:rPr>
              <a:t>- البحوث التربوية</a:t>
            </a:r>
            <a:r>
              <a:rPr lang="fr-FR" altLang="fr-FR" b="1" i="0" dirty="0" smtClean="0">
                <a:latin typeface="Helvetica"/>
              </a:rPr>
              <a:t>.</a:t>
            </a:r>
            <a:r>
              <a:rPr lang="ar-DZ" altLang="ar-DZ" b="1" i="0" dirty="0" smtClean="0">
                <a:latin typeface="Helvetica"/>
              </a:rPr>
              <a:t/>
            </a:r>
            <a:br>
              <a:rPr lang="ar-DZ" altLang="ar-DZ" b="1" i="0" dirty="0" smtClean="0">
                <a:latin typeface="Helvetica"/>
              </a:rPr>
            </a:br>
            <a:r>
              <a:rPr lang="ar-DZ" altLang="ar-DZ" b="1" i="0" dirty="0" smtClean="0">
                <a:latin typeface="Helvetica"/>
              </a:rPr>
              <a:t>- أبحاث السوق</a:t>
            </a:r>
            <a:r>
              <a:rPr lang="fr-FR" altLang="fr-FR" b="1" i="0" dirty="0" smtClean="0">
                <a:latin typeface="Helvetica"/>
              </a:rPr>
              <a:t>.</a:t>
            </a:r>
            <a:r>
              <a:rPr lang="ar-DZ" altLang="ar-DZ" b="1" i="0" dirty="0" smtClean="0">
                <a:latin typeface="Helvetica"/>
              </a:rPr>
              <a:t/>
            </a:r>
            <a:br>
              <a:rPr lang="ar-DZ" altLang="ar-DZ" b="1" i="0" dirty="0" smtClean="0">
                <a:latin typeface="Helvetica"/>
              </a:rPr>
            </a:br>
            <a:r>
              <a:rPr lang="ar-DZ" altLang="ar-DZ" b="1" i="0" dirty="0" smtClean="0">
                <a:latin typeface="Helvetica"/>
              </a:rPr>
              <a:t>- الأبحاث المؤسسية</a:t>
            </a:r>
            <a:r>
              <a:rPr lang="fr-FR" altLang="fr-FR" b="1" i="0" dirty="0" smtClean="0">
                <a:latin typeface="Helvetica"/>
              </a:rPr>
              <a:t>.</a:t>
            </a:r>
            <a:r>
              <a:rPr lang="ar-DZ" altLang="ar-DZ" b="1" i="0" dirty="0" smtClean="0">
                <a:latin typeface="Helvetica"/>
              </a:rPr>
              <a:t/>
            </a:r>
            <a:br>
              <a:rPr lang="ar-DZ" altLang="ar-DZ" b="1" i="0" dirty="0" smtClean="0">
                <a:latin typeface="Helvetica"/>
              </a:rPr>
            </a:br>
            <a:r>
              <a:rPr lang="ar-DZ" altLang="ar-DZ" b="1" i="0" dirty="0" smtClean="0">
                <a:latin typeface="Helvetica"/>
              </a:rPr>
              <a:t>- تخطيط الأعمال التجارية</a:t>
            </a:r>
            <a:r>
              <a:rPr lang="fr-FR" altLang="fr-FR" b="1" i="0" dirty="0" smtClean="0">
                <a:latin typeface="Helvetica"/>
              </a:rPr>
              <a:t>.</a:t>
            </a:r>
            <a:r>
              <a:rPr lang="ar-DZ" altLang="ar-DZ" b="1" i="0" dirty="0" smtClean="0">
                <a:latin typeface="Helvetica"/>
              </a:rPr>
              <a:t/>
            </a:r>
            <a:br>
              <a:rPr lang="ar-DZ" altLang="ar-DZ" b="1" i="0" dirty="0" smtClean="0">
                <a:latin typeface="Helvetica"/>
              </a:rPr>
            </a:br>
            <a:r>
              <a:rPr lang="ar-DZ" altLang="ar-DZ" b="1" i="0" dirty="0" smtClean="0">
                <a:latin typeface="Helvetica"/>
              </a:rPr>
              <a:t>- تقييم البرامج</a:t>
            </a:r>
            <a:r>
              <a:rPr lang="ar-DZ" altLang="ar-DZ" b="1" dirty="0">
                <a:latin typeface="Helvetica"/>
              </a:rPr>
              <a:t> </a:t>
            </a:r>
            <a:r>
              <a:rPr lang="ar-DZ" altLang="ar-DZ" b="1" dirty="0" smtClean="0">
                <a:latin typeface="Helvetica"/>
              </a:rPr>
              <a:t>الإعلامية الثقافية، الاتصالية.......</a:t>
            </a:r>
            <a:r>
              <a:rPr lang="fr-FR" altLang="fr-FR" b="1" i="0" dirty="0" smtClean="0">
                <a:latin typeface="Helvetica"/>
              </a:rPr>
              <a:t>.</a:t>
            </a:r>
            <a:endParaRPr lang="fr-FR" altLang="fr-FR" b="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8043890" cy="3829064"/>
          </a:xfrm>
        </p:spPr>
        <p:txBody>
          <a:bodyPr numCol="1">
            <a:normAutofit/>
          </a:bodyPr>
          <a:lstStyle/>
          <a:p>
            <a:pPr algn="just" rtl="1">
              <a:buNone/>
            </a:pPr>
            <a:r>
              <a:rPr lang="ar-DZ" altLang="ar-DZ" b="1" dirty="0" smtClean="0"/>
              <a:t>ب- العينات غير العشوائية (غير الاحتمالية): </a:t>
            </a:r>
            <a:r>
              <a:rPr lang="ar-DZ" altLang="ar-DZ" dirty="0" smtClean="0"/>
              <a:t>وهي العينات التي يتم اختيارها بطريقة غير عشوائية، ومن أنواعها ما يلي:</a:t>
            </a:r>
            <a:endParaRPr lang="fr-FR" altLang="fr-FR" dirty="0" smtClean="0"/>
          </a:p>
          <a:p>
            <a:pPr algn="just" rtl="1"/>
            <a:r>
              <a:rPr lang="ar-DZ" altLang="ar-DZ" dirty="0" smtClean="0"/>
              <a:t>العينة الميسرة؛</a:t>
            </a:r>
            <a:endParaRPr lang="fr-FR" altLang="fr-FR" dirty="0" smtClean="0"/>
          </a:p>
          <a:p>
            <a:pPr algn="just" rtl="1"/>
            <a:r>
              <a:rPr lang="ar-DZ" altLang="ar-DZ" dirty="0" smtClean="0"/>
              <a:t>العينة </a:t>
            </a:r>
            <a:r>
              <a:rPr lang="ar-DZ" altLang="ar-DZ" dirty="0" err="1" smtClean="0"/>
              <a:t>العمدية</a:t>
            </a:r>
            <a:r>
              <a:rPr lang="ar-DZ" altLang="ar-DZ" dirty="0" smtClean="0"/>
              <a:t>؛</a:t>
            </a:r>
            <a:endParaRPr lang="fr-FR" altLang="fr-FR" dirty="0" smtClean="0"/>
          </a:p>
          <a:p>
            <a:pPr algn="just" rtl="1"/>
            <a:r>
              <a:rPr lang="ar-DZ" altLang="ar-DZ" dirty="0" smtClean="0"/>
              <a:t>العينة </a:t>
            </a:r>
            <a:r>
              <a:rPr lang="ar-DZ" altLang="ar-DZ" dirty="0" err="1" smtClean="0"/>
              <a:t>الحصصية</a:t>
            </a:r>
            <a:r>
              <a:rPr lang="ar-DZ" altLang="ar-DZ" dirty="0" smtClean="0"/>
              <a:t>.</a:t>
            </a:r>
            <a:endParaRPr lang="fr-FR" altLang="fr-FR" dirty="0" smtClean="0"/>
          </a:p>
          <a:p>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noAutofit/>
          </a:bodyPr>
          <a:lstStyle/>
          <a:p>
            <a:pPr algn="ctr" rtl="1"/>
            <a:r>
              <a:rPr lang="ar-SA" altLang="ar-SA" sz="3600" b="1" dirty="0"/>
              <a:t>الأساليب الإحصائية في البحث العلمي</a:t>
            </a:r>
            <a:endParaRPr lang="fr-FR" altLang="fr-FR" sz="3600" b="1" dirty="0"/>
          </a:p>
        </p:txBody>
      </p:sp>
      <p:sp>
        <p:nvSpPr>
          <p:cNvPr id="3" name="Espace réservé du contenu 2"/>
          <p:cNvSpPr>
            <a:spLocks noGrp="1"/>
          </p:cNvSpPr>
          <p:nvPr>
            <p:ph idx="1"/>
          </p:nvPr>
        </p:nvSpPr>
        <p:spPr>
          <a:xfrm>
            <a:off x="457200" y="1600200"/>
            <a:ext cx="8043890" cy="4525963"/>
          </a:xfrm>
        </p:spPr>
        <p:txBody>
          <a:bodyPr numCol="1">
            <a:normAutofit/>
          </a:bodyPr>
          <a:lstStyle/>
          <a:p>
            <a:pPr algn="just" rtl="1">
              <a:buNone/>
            </a:pPr>
            <a:r>
              <a:rPr lang="ar-DZ" altLang="ar-DZ" dirty="0" smtClean="0"/>
              <a:t>       يمكن تقسيم أسئلة البحث إلى ثلاثة أنواع رئيسية:</a:t>
            </a:r>
            <a:endParaRPr lang="fr-FR" altLang="fr-FR" dirty="0" smtClean="0"/>
          </a:p>
          <a:p>
            <a:pPr algn="just" rtl="1"/>
            <a:r>
              <a:rPr lang="ar-DZ" altLang="ar-DZ" dirty="0" smtClean="0"/>
              <a:t>1-</a:t>
            </a:r>
            <a:r>
              <a:rPr lang="ar-DZ" altLang="ar-DZ" b="1" dirty="0" smtClean="0"/>
              <a:t> أسئلة اختلاف: </a:t>
            </a:r>
            <a:r>
              <a:rPr lang="ar-DZ" altLang="ar-DZ" dirty="0" smtClean="0"/>
              <a:t>تهدف إلى معرفة هل هناك فروق بين مجموعتين أو أكثر من مجموعات البحث.</a:t>
            </a:r>
            <a:endParaRPr lang="fr-FR" altLang="fr-FR" dirty="0" smtClean="0"/>
          </a:p>
          <a:p>
            <a:pPr algn="just" rtl="1"/>
            <a:r>
              <a:rPr lang="ar-DZ" altLang="ar-DZ" dirty="0" smtClean="0"/>
              <a:t>2- </a:t>
            </a:r>
            <a:r>
              <a:rPr lang="ar-DZ" altLang="ar-DZ" b="1" dirty="0" smtClean="0"/>
              <a:t>أسئلة </a:t>
            </a:r>
            <a:r>
              <a:rPr lang="ar-DZ" altLang="ar-DZ" b="1" dirty="0" err="1" smtClean="0"/>
              <a:t>ارتباطية</a:t>
            </a:r>
            <a:r>
              <a:rPr lang="ar-DZ" altLang="ar-DZ" b="1" dirty="0" smtClean="0"/>
              <a:t>: </a:t>
            </a:r>
            <a:r>
              <a:rPr lang="ar-DZ" altLang="ar-DZ" dirty="0" smtClean="0"/>
              <a:t>تهدف إلى معرفة هل هناك ارتباط بين متغيرين أو أكثر من متغيرات البحث. </a:t>
            </a:r>
            <a:endParaRPr lang="fr-FR" altLang="fr-FR" dirty="0" smtClean="0"/>
          </a:p>
          <a:p>
            <a:pPr algn="just" rtl="1"/>
            <a:r>
              <a:rPr lang="ar-DZ" altLang="ar-DZ" dirty="0" smtClean="0"/>
              <a:t>3- </a:t>
            </a:r>
            <a:r>
              <a:rPr lang="ar-DZ" altLang="ar-DZ" b="1" dirty="0" smtClean="0"/>
              <a:t>أسئلة وصفية: </a:t>
            </a:r>
            <a:r>
              <a:rPr lang="ar-DZ" altLang="ar-DZ" dirty="0" smtClean="0"/>
              <a:t>تهدف إلى وصف أو تلخيص البيانات بدون محاولة تعميم النتائج إلى مجتمعات أو أفراد أكبر. </a:t>
            </a:r>
            <a:endParaRPr lang="fr-FR" altLang="fr-FR" dirty="0" smtClean="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6000792"/>
          </a:xfrm>
        </p:spPr>
        <p:txBody>
          <a:bodyPr numCol="1"/>
          <a:lstStyle/>
          <a:p>
            <a:pPr algn="ctr" rtl="1">
              <a:buNone/>
            </a:pPr>
            <a:r>
              <a:rPr lang="ar-DZ" altLang="ar-DZ" dirty="0" smtClean="0"/>
              <a:t>أنواع أسئلة البحث</a:t>
            </a:r>
            <a:endParaRPr lang="fr-FR" altLang="fr-FR" dirty="0"/>
          </a:p>
        </p:txBody>
      </p:sp>
      <p:sp>
        <p:nvSpPr>
          <p:cNvPr id="28" name="Espace réservé du pied de page 27"/>
          <p:cNvSpPr>
            <a:spLocks noGrp="1"/>
          </p:cNvSpPr>
          <p:nvPr>
            <p:ph type="ftr" sz="quarter" idx="11"/>
          </p:nvPr>
        </p:nvSpPr>
        <p:spPr/>
        <p:txBody>
          <a:bodyPr numCol="1"/>
          <a:lstStyle/>
          <a:p>
            <a:r>
              <a:rPr lang="ar-DZ" altLang="ar-DZ" smtClean="0"/>
              <a:t>إعداد الدكتور أحسن طيار </a:t>
            </a:r>
            <a:endParaRPr lang="fr-FR" altLang="fr-FR"/>
          </a:p>
        </p:txBody>
      </p:sp>
      <p:sp>
        <p:nvSpPr>
          <p:cNvPr id="4" name="Rectangle à coins arrondis 3"/>
          <p:cNvSpPr/>
          <p:nvPr/>
        </p:nvSpPr>
        <p:spPr>
          <a:xfrm>
            <a:off x="6929454" y="1571612"/>
            <a:ext cx="1428760"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الهدف العام</a:t>
            </a:r>
            <a:endParaRPr lang="fr-FR" altLang="fr-FR" dirty="0"/>
          </a:p>
        </p:txBody>
      </p:sp>
      <p:sp>
        <p:nvSpPr>
          <p:cNvPr id="8" name="Rectangle à coins arrondis 7"/>
          <p:cNvSpPr/>
          <p:nvPr/>
        </p:nvSpPr>
        <p:spPr>
          <a:xfrm>
            <a:off x="3571868" y="1285860"/>
            <a:ext cx="185738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استكشاف العلاقات بين المتغيرات</a:t>
            </a:r>
            <a:endParaRPr lang="fr-FR" altLang="fr-FR" dirty="0"/>
          </a:p>
        </p:txBody>
      </p:sp>
      <p:sp>
        <p:nvSpPr>
          <p:cNvPr id="9" name="Rectangle à coins arrondis 8"/>
          <p:cNvSpPr/>
          <p:nvPr/>
        </p:nvSpPr>
        <p:spPr>
          <a:xfrm>
            <a:off x="785786" y="1571612"/>
            <a:ext cx="1571636"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الوصف (فقط)</a:t>
            </a:r>
            <a:endParaRPr lang="fr-FR" altLang="fr-FR" dirty="0"/>
          </a:p>
        </p:txBody>
      </p:sp>
      <p:sp>
        <p:nvSpPr>
          <p:cNvPr id="10" name="Rectangle à coins arrondis 9"/>
          <p:cNvSpPr/>
          <p:nvPr/>
        </p:nvSpPr>
        <p:spPr>
          <a:xfrm>
            <a:off x="6858016" y="2714620"/>
            <a:ext cx="1571636"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الهدف الخاص </a:t>
            </a:r>
            <a:endParaRPr lang="fr-FR" altLang="fr-FR" dirty="0"/>
          </a:p>
        </p:txBody>
      </p:sp>
      <p:sp>
        <p:nvSpPr>
          <p:cNvPr id="11" name="Rectangle à coins arrondis 10"/>
          <p:cNvSpPr/>
          <p:nvPr/>
        </p:nvSpPr>
        <p:spPr>
          <a:xfrm>
            <a:off x="4857752" y="2643182"/>
            <a:ext cx="150019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المقارنة بين المجموعات</a:t>
            </a:r>
            <a:endParaRPr lang="fr-FR" altLang="fr-FR" dirty="0"/>
          </a:p>
        </p:txBody>
      </p:sp>
      <p:sp>
        <p:nvSpPr>
          <p:cNvPr id="12" name="Rectangle à coins arrondis 11"/>
          <p:cNvSpPr/>
          <p:nvPr/>
        </p:nvSpPr>
        <p:spPr>
          <a:xfrm>
            <a:off x="2786050" y="2571744"/>
            <a:ext cx="1571636"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البحث عن قوة الارتباطات بين المتغيرات</a:t>
            </a:r>
            <a:endParaRPr lang="fr-FR" altLang="fr-FR" dirty="0"/>
          </a:p>
        </p:txBody>
      </p:sp>
      <p:sp>
        <p:nvSpPr>
          <p:cNvPr id="13" name="Rectangle à coins arrondis 12"/>
          <p:cNvSpPr/>
          <p:nvPr/>
        </p:nvSpPr>
        <p:spPr>
          <a:xfrm>
            <a:off x="928662" y="2643182"/>
            <a:ext cx="128588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تلخيص البيانات</a:t>
            </a:r>
            <a:endParaRPr lang="fr-FR" altLang="fr-FR" dirty="0"/>
          </a:p>
        </p:txBody>
      </p:sp>
      <p:sp>
        <p:nvSpPr>
          <p:cNvPr id="14" name="Rectangle à coins arrondis 13"/>
          <p:cNvSpPr/>
          <p:nvPr/>
        </p:nvSpPr>
        <p:spPr>
          <a:xfrm>
            <a:off x="6858016" y="3857628"/>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نوع السؤال أو الفرضية</a:t>
            </a:r>
            <a:endParaRPr lang="fr-FR" altLang="fr-FR" dirty="0"/>
          </a:p>
        </p:txBody>
      </p:sp>
      <p:sp>
        <p:nvSpPr>
          <p:cNvPr id="15" name="Rectangle à coins arrondis 14"/>
          <p:cNvSpPr/>
          <p:nvPr/>
        </p:nvSpPr>
        <p:spPr>
          <a:xfrm>
            <a:off x="4857752" y="3857628"/>
            <a:ext cx="150019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الاختلاف</a:t>
            </a:r>
            <a:endParaRPr lang="fr-FR" altLang="fr-FR" dirty="0"/>
          </a:p>
        </p:txBody>
      </p:sp>
      <p:sp>
        <p:nvSpPr>
          <p:cNvPr id="16" name="Rectangle à coins arrondis 15"/>
          <p:cNvSpPr/>
          <p:nvPr/>
        </p:nvSpPr>
        <p:spPr>
          <a:xfrm>
            <a:off x="2857488" y="3857628"/>
            <a:ext cx="150019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الارتباط</a:t>
            </a:r>
            <a:endParaRPr lang="fr-FR" altLang="fr-FR" dirty="0"/>
          </a:p>
        </p:txBody>
      </p:sp>
      <p:sp>
        <p:nvSpPr>
          <p:cNvPr id="17" name="Rectangle à coins arrondis 16"/>
          <p:cNvSpPr/>
          <p:nvPr/>
        </p:nvSpPr>
        <p:spPr>
          <a:xfrm>
            <a:off x="928662" y="3857628"/>
            <a:ext cx="1285884"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الوصف</a:t>
            </a:r>
            <a:endParaRPr lang="fr-FR" altLang="fr-FR" dirty="0"/>
          </a:p>
        </p:txBody>
      </p:sp>
      <p:sp>
        <p:nvSpPr>
          <p:cNvPr id="18" name="Rectangle à coins arrondis 17"/>
          <p:cNvSpPr/>
          <p:nvPr/>
        </p:nvSpPr>
        <p:spPr>
          <a:xfrm>
            <a:off x="6929454" y="5072074"/>
            <a:ext cx="1357322" cy="12144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a:r>
              <a:rPr lang="ar-DZ" altLang="ar-DZ" dirty="0" smtClean="0"/>
              <a:t>الأنواع العامة للإحصاءات</a:t>
            </a:r>
            <a:endParaRPr lang="fr-FR" altLang="fr-FR" dirty="0"/>
          </a:p>
        </p:txBody>
      </p:sp>
      <p:sp>
        <p:nvSpPr>
          <p:cNvPr id="19" name="Rectangle à coins arrondis 18"/>
          <p:cNvSpPr/>
          <p:nvPr/>
        </p:nvSpPr>
        <p:spPr>
          <a:xfrm>
            <a:off x="4786314" y="5000636"/>
            <a:ext cx="1857388"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الإحصاءات الاستدلالية  للاختلاف (اختبار ، تحليل التباين)</a:t>
            </a:r>
            <a:r>
              <a:rPr lang="fr-FR" altLang="fr-FR" dirty="0" smtClean="0"/>
              <a:t>T</a:t>
            </a:r>
            <a:endParaRPr lang="fr-FR" altLang="fr-FR" dirty="0"/>
          </a:p>
        </p:txBody>
      </p:sp>
      <p:sp>
        <p:nvSpPr>
          <p:cNvPr id="20" name="Rectangle à coins arrondis 19"/>
          <p:cNvSpPr/>
          <p:nvPr/>
        </p:nvSpPr>
        <p:spPr>
          <a:xfrm>
            <a:off x="2857488" y="4929198"/>
            <a:ext cx="1643074" cy="1428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الإحصاءات الاستدلالية للارتباط (الارتباط، الانحدار)</a:t>
            </a:r>
            <a:endParaRPr lang="fr-FR" altLang="fr-FR" dirty="0"/>
          </a:p>
        </p:txBody>
      </p:sp>
      <p:sp>
        <p:nvSpPr>
          <p:cNvPr id="21" name="Rectangle à coins arrondis 20"/>
          <p:cNvSpPr/>
          <p:nvPr/>
        </p:nvSpPr>
        <p:spPr>
          <a:xfrm>
            <a:off x="714348" y="5072074"/>
            <a:ext cx="1857388"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numCol="1" rtlCol="0" anchor="ctr"/>
          <a:lstStyle/>
          <a:p>
            <a:pPr algn="ctr" rtl="1"/>
            <a:r>
              <a:rPr lang="ar-DZ" altLang="ar-DZ" dirty="0" smtClean="0"/>
              <a:t>الإحصاءات الوصفية (الوسط، النسبة، الرتبة)</a:t>
            </a:r>
            <a:endParaRPr lang="fr-FR" altLang="fr-FR" dirty="0"/>
          </a:p>
        </p:txBody>
      </p:sp>
      <p:cxnSp>
        <p:nvCxnSpPr>
          <p:cNvPr id="23" name="Connecteur droit avec flèche 22"/>
          <p:cNvCxnSpPr>
            <a:endCxn id="11" idx="0"/>
          </p:cNvCxnSpPr>
          <p:nvPr/>
        </p:nvCxnSpPr>
        <p:spPr>
          <a:xfrm>
            <a:off x="4572000" y="2285992"/>
            <a:ext cx="1035851"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a:endCxn id="12" idx="0"/>
          </p:cNvCxnSpPr>
          <p:nvPr/>
        </p:nvCxnSpPr>
        <p:spPr>
          <a:xfrm rot="10800000" flipV="1">
            <a:off x="3571868" y="2285992"/>
            <a:ext cx="92870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9" idx="2"/>
            <a:endCxn id="13" idx="0"/>
          </p:cNvCxnSpPr>
          <p:nvPr/>
        </p:nvCxnSpPr>
        <p:spPr>
          <a:xfrm rot="5400000">
            <a:off x="1321571" y="2393149"/>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stCxn id="13" idx="2"/>
            <a:endCxn id="17" idx="0"/>
          </p:cNvCxnSpPr>
          <p:nvPr/>
        </p:nvCxnSpPr>
        <p:spPr>
          <a:xfrm rot="5400000">
            <a:off x="1285852" y="357187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17" idx="2"/>
            <a:endCxn id="21" idx="0"/>
          </p:cNvCxnSpPr>
          <p:nvPr/>
        </p:nvCxnSpPr>
        <p:spPr>
          <a:xfrm rot="16200000" flipH="1">
            <a:off x="1321571" y="4750603"/>
            <a:ext cx="571504"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a:stCxn id="11" idx="2"/>
            <a:endCxn id="15" idx="0"/>
          </p:cNvCxnSpPr>
          <p:nvPr/>
        </p:nvCxnSpPr>
        <p:spPr>
          <a:xfrm rot="5400000">
            <a:off x="5393537" y="3643314"/>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a:stCxn id="15" idx="2"/>
            <a:endCxn id="19" idx="0"/>
          </p:cNvCxnSpPr>
          <p:nvPr/>
        </p:nvCxnSpPr>
        <p:spPr>
          <a:xfrm rot="16200000" flipH="1">
            <a:off x="5375677" y="4661305"/>
            <a:ext cx="571504" cy="1071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a:stCxn id="16" idx="2"/>
            <a:endCxn id="20" idx="0"/>
          </p:cNvCxnSpPr>
          <p:nvPr/>
        </p:nvCxnSpPr>
        <p:spPr>
          <a:xfrm rot="16200000" flipH="1">
            <a:off x="3428992" y="4679165"/>
            <a:ext cx="42862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a:stCxn id="12" idx="2"/>
            <a:endCxn id="16" idx="0"/>
          </p:cNvCxnSpPr>
          <p:nvPr/>
        </p:nvCxnSpPr>
        <p:spPr>
          <a:xfrm rot="16200000" flipH="1">
            <a:off x="3375413" y="3625454"/>
            <a:ext cx="428628"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 calcmode="lin" valueType="num">
                                      <p:cBhvr additive="base">
                                        <p:cTn id="55" dur="500" fill="hold"/>
                                        <p:tgtEl>
                                          <p:spTgt spid="15"/>
                                        </p:tgtEl>
                                        <p:attrNameLst>
                                          <p:attrName>ppt_x</p:attrName>
                                        </p:attrNameLst>
                                      </p:cBhvr>
                                      <p:tavLst>
                                        <p:tav tm="0">
                                          <p:val>
                                            <p:strVal val="#ppt_x"/>
                                          </p:val>
                                        </p:tav>
                                        <p:tav tm="100000">
                                          <p:val>
                                            <p:strVal val="#ppt_x"/>
                                          </p:val>
                                        </p:tav>
                                      </p:tavLst>
                                    </p:anim>
                                    <p:anim calcmode="lin" valueType="num">
                                      <p:cBhvr additive="base">
                                        <p:cTn id="5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ppt_x"/>
                                          </p:val>
                                        </p:tav>
                                        <p:tav tm="100000">
                                          <p:val>
                                            <p:strVal val="#ppt_x"/>
                                          </p:val>
                                        </p:tav>
                                      </p:tavLst>
                                    </p:anim>
                                    <p:anim calcmode="lin" valueType="num">
                                      <p:cBhvr additive="base">
                                        <p:cTn id="6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9"/>
                                        </p:tgtEl>
                                        <p:attrNameLst>
                                          <p:attrName>style.visibility</p:attrName>
                                        </p:attrNameLst>
                                      </p:cBhvr>
                                      <p:to>
                                        <p:strVal val="visible"/>
                                      </p:to>
                                    </p:set>
                                    <p:anim calcmode="lin" valueType="num">
                                      <p:cBhvr additive="base">
                                        <p:cTn id="79" dur="500" fill="hold"/>
                                        <p:tgtEl>
                                          <p:spTgt spid="19"/>
                                        </p:tgtEl>
                                        <p:attrNameLst>
                                          <p:attrName>ppt_x</p:attrName>
                                        </p:attrNameLst>
                                      </p:cBhvr>
                                      <p:tavLst>
                                        <p:tav tm="0">
                                          <p:val>
                                            <p:strVal val="#ppt_x"/>
                                          </p:val>
                                        </p:tav>
                                        <p:tav tm="100000">
                                          <p:val>
                                            <p:strVal val="#ppt_x"/>
                                          </p:val>
                                        </p:tav>
                                      </p:tavLst>
                                    </p:anim>
                                    <p:anim calcmode="lin" valueType="num">
                                      <p:cBhvr additive="base">
                                        <p:cTn id="8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85860"/>
            <a:ext cx="7467600" cy="3500462"/>
          </a:xfrm>
        </p:spPr>
        <p:txBody>
          <a:bodyPr numCol="1">
            <a:normAutofit/>
          </a:bodyPr>
          <a:lstStyle/>
          <a:p>
            <a:pPr algn="ctr" rtl="1"/>
            <a:r>
              <a:rPr lang="ar-DZ" altLang="ar-DZ" b="1" dirty="0" smtClean="0"/>
              <a:t>تحليل الاستبيان باستخدام برنامج </a:t>
            </a:r>
            <a:r>
              <a:rPr lang="fr-FR" altLang="fr-FR" b="1" dirty="0" smtClean="0"/>
              <a:t>SPSS</a:t>
            </a:r>
            <a:endParaRPr lang="fr-FR" altLang="fr-FR" b="1"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normAutofit/>
          </a:bodyPr>
          <a:lstStyle/>
          <a:p>
            <a:pPr algn="ctr" rtl="1"/>
            <a:r>
              <a:rPr lang="ar-DZ" altLang="ar-DZ" dirty="0" smtClean="0"/>
              <a:t>تعريف الاستبيان</a:t>
            </a:r>
            <a:endParaRPr lang="fr-FR" altLang="fr-FR" dirty="0"/>
          </a:p>
        </p:txBody>
      </p:sp>
      <p:sp>
        <p:nvSpPr>
          <p:cNvPr id="3" name="Espace réservé du contenu 2"/>
          <p:cNvSpPr>
            <a:spLocks noGrp="1"/>
          </p:cNvSpPr>
          <p:nvPr>
            <p:ph idx="1"/>
          </p:nvPr>
        </p:nvSpPr>
        <p:spPr/>
        <p:txBody>
          <a:bodyPr numCol="1">
            <a:normAutofit/>
          </a:bodyPr>
          <a:lstStyle/>
          <a:p>
            <a:pPr algn="just" rtl="1"/>
            <a:r>
              <a:rPr lang="ar-DZ" altLang="ar-DZ" dirty="0" smtClean="0"/>
              <a:t>الاستبيان عبارة عن صياغة لمجموعة أسئلة معدة سلفا يقوم المستجيب بتسجيل إجاباته عليها، عادة باختيار أحد البدائل المحددة. ويعتبر الاستبيان وسيلة فعالة لجمع البيانات عندما يكون الباحث على معرفة دقيقة بالمطلوب، وبكيفية قياس المتغيرات المطلوب دراستها. ويمكن توزيع الاستبيانات شخصيا، أو بالبريد أو الكترونيا.</a:t>
            </a:r>
            <a:endParaRPr lang="fr-FR" altLang="fr-FR" dirty="0" smtClean="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pPr algn="ctr" rtl="1"/>
            <a:r>
              <a:rPr lang="ar-DZ" altLang="ar-DZ" dirty="0" smtClean="0"/>
              <a:t>أجزاء الاستبيان</a:t>
            </a:r>
            <a:endParaRPr lang="fr-FR" altLang="fr-FR" dirty="0"/>
          </a:p>
        </p:txBody>
      </p:sp>
      <p:sp>
        <p:nvSpPr>
          <p:cNvPr id="3" name="Espace réservé du contenu 2"/>
          <p:cNvSpPr>
            <a:spLocks noGrp="1"/>
          </p:cNvSpPr>
          <p:nvPr>
            <p:ph idx="1"/>
          </p:nvPr>
        </p:nvSpPr>
        <p:spPr/>
        <p:txBody>
          <a:bodyPr numCol="1">
            <a:normAutofit lnSpcReduction="10000"/>
          </a:bodyPr>
          <a:lstStyle/>
          <a:p>
            <a:pPr algn="just" rtl="1"/>
            <a:r>
              <a:rPr lang="ar-DZ" altLang="ar-DZ" b="1" dirty="0" smtClean="0"/>
              <a:t>العوامل </a:t>
            </a:r>
            <a:r>
              <a:rPr lang="ar-DZ" altLang="ar-DZ" b="1" dirty="0" err="1" smtClean="0"/>
              <a:t>الديموغرافية</a:t>
            </a:r>
            <a:r>
              <a:rPr lang="ar-DZ" altLang="ar-DZ" dirty="0" smtClean="0"/>
              <a:t>: وهي بشكل عام متغيرات نوعية (اسمية أو ترتيبية)، مثل النوع والحالة الاجتماعية والمستوى التعليمي، أو متغيرات كمية مثل العمر بالسنوات تحول فيما بعد إلى متغيرات ترتيبية.</a:t>
            </a:r>
            <a:endParaRPr lang="fr-FR" altLang="fr-FR" dirty="0" smtClean="0"/>
          </a:p>
          <a:p>
            <a:pPr algn="just" rtl="1"/>
            <a:r>
              <a:rPr lang="ar-DZ" altLang="ar-DZ" b="1" dirty="0" smtClean="0"/>
              <a:t>محاور الدراسة:</a:t>
            </a:r>
            <a:r>
              <a:rPr lang="ar-DZ" altLang="ar-DZ" dirty="0" smtClean="0"/>
              <a:t> وهي في الغالب تكون أكثر من محور وكل محور مكون من عبارات فرعية، مكملة لبعضها البعض بحيث تعكس إجماليا ما يعبر عنه المحور. وهي ما يتم استطلاع آراء المستجيبين حولها بحيث يعكس درجة موافقته أو رضاه على ما تحتويه العبارة.</a:t>
            </a:r>
            <a:endParaRPr lang="fr-FR" altLang="fr-FR" dirty="0" smtClean="0"/>
          </a:p>
          <a:p>
            <a:pPr algn="r"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pPr algn="ctr" rtl="1"/>
            <a:r>
              <a:rPr lang="ar-DZ" altLang="ar-DZ" dirty="0" smtClean="0"/>
              <a:t>مراجعة البیانات</a:t>
            </a:r>
            <a:endParaRPr lang="fr-FR" altLang="fr-FR" dirty="0"/>
          </a:p>
        </p:txBody>
      </p:sp>
      <p:sp>
        <p:nvSpPr>
          <p:cNvPr id="3" name="Espace réservé du contenu 2"/>
          <p:cNvSpPr>
            <a:spLocks noGrp="1"/>
          </p:cNvSpPr>
          <p:nvPr>
            <p:ph idx="1"/>
          </p:nvPr>
        </p:nvSpPr>
        <p:spPr/>
        <p:txBody>
          <a:bodyPr numCol="1"/>
          <a:lstStyle/>
          <a:p>
            <a:pPr algn="just" rtl="1"/>
            <a:r>
              <a:rPr lang="ar-DZ" altLang="ar-DZ" dirty="0" smtClean="0"/>
              <a:t>ما إن </a:t>
            </a:r>
            <a:r>
              <a:rPr lang="ar-DZ" altLang="ar-DZ" dirty="0" err="1" smtClean="0"/>
              <a:t>تنت</a:t>
            </a:r>
            <a:r>
              <a:rPr lang="ar-DZ" altLang="ar-DZ" dirty="0" smtClean="0"/>
              <a:t>ھي عملیة جمع البیانات، حتى تأتي مرحلة المراجعة، والتي تفحص فیھا </a:t>
            </a:r>
            <a:r>
              <a:rPr lang="ar-DZ" altLang="ar-DZ" dirty="0" err="1" smtClean="0"/>
              <a:t>ا</a:t>
            </a:r>
            <a:r>
              <a:rPr lang="ar-DZ" altLang="ar-DZ" dirty="0" smtClean="0"/>
              <a:t>لاستمارات الإحصائیة، وتدقق على أن تستبقى الاستمارات ذات الإجابة الصحیحة الكاملة، وتستبعد الاستمارات الناقصة، أو الاستمارات ذات الإجابات غیر الصحیحة.</a:t>
            </a: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401080" cy="5929354"/>
          </a:xfrm>
        </p:spPr>
        <p:txBody>
          <a:bodyPr numCol="1">
            <a:normAutofit fontScale="77500" lnSpcReduction="20000"/>
          </a:bodyPr>
          <a:lstStyle/>
          <a:p>
            <a:pPr algn="just" rtl="1"/>
            <a:r>
              <a:rPr lang="ar-DZ" altLang="ar-DZ" b="1" dirty="0" smtClean="0"/>
              <a:t>مراجعة البیانات الأولية : </a:t>
            </a:r>
            <a:r>
              <a:rPr lang="ar-DZ" altLang="ar-DZ" dirty="0" smtClean="0"/>
              <a:t>للقیام بعملیة المراجعة للبیانات الأولية التي جمعت بأحد وسائل جمع البیانات المیدانیة لا بد من الأخذ بعین الاعتبار المعاییر التالیة :</a:t>
            </a:r>
          </a:p>
          <a:p>
            <a:pPr algn="just" rtl="1"/>
            <a:r>
              <a:rPr lang="ar-DZ" altLang="ar-DZ" dirty="0" smtClean="0"/>
              <a:t>1- التأكد من اكتمال البیانات الإحصائية : یتم ذلك عن طریق التأكد من استیفاء جمیع الإجابات على الأسئلة المطروحة في الاستبیان الإحصائي المعد </a:t>
            </a:r>
            <a:r>
              <a:rPr lang="ar-DZ" altLang="ar-DZ" dirty="0" err="1" smtClean="0"/>
              <a:t>ل</a:t>
            </a:r>
            <a:r>
              <a:rPr lang="ar-DZ" altLang="ar-DZ" dirty="0" smtClean="0"/>
              <a:t>ھدف الدراسة وللتأكد من اكتمال البیانات الإحصائية یتوجب على الباحث ملاحظة الآتي :</a:t>
            </a:r>
          </a:p>
          <a:p>
            <a:pPr algn="just" rtl="1"/>
            <a:r>
              <a:rPr lang="ar-DZ" altLang="ar-DZ" dirty="0" smtClean="0"/>
              <a:t>- أن یكون المستخدم للاستبیان قد رفض الإجابة على بعض الأسئلة الموجودة في الاستبیان .</a:t>
            </a:r>
          </a:p>
          <a:p>
            <a:pPr algn="just" rtl="1"/>
            <a:r>
              <a:rPr lang="ar-DZ" altLang="ar-DZ" dirty="0" smtClean="0"/>
              <a:t>- أن یكون الباحث قد اغفل عن تدوین بعض الإجابات أثناء تفریع الاستبیان .</a:t>
            </a:r>
          </a:p>
          <a:p>
            <a:pPr algn="just" rtl="1"/>
            <a:r>
              <a:rPr lang="ar-DZ" altLang="ar-DZ" dirty="0" smtClean="0"/>
              <a:t>- أن یكون المستخدم للاستبیان قد </a:t>
            </a:r>
            <a:r>
              <a:rPr lang="ar-DZ" altLang="ar-DZ" dirty="0" err="1" smtClean="0"/>
              <a:t>أ</a:t>
            </a:r>
            <a:r>
              <a:rPr lang="ar-DZ" altLang="ar-DZ" dirty="0" smtClean="0"/>
              <a:t>ھمل الإجابة عن بعض الأسئلة لعدم </a:t>
            </a:r>
            <a:r>
              <a:rPr lang="ar-DZ" altLang="ar-DZ" dirty="0" err="1" smtClean="0"/>
              <a:t>ملائمت</a:t>
            </a:r>
            <a:r>
              <a:rPr lang="ar-DZ" altLang="ar-DZ" dirty="0" smtClean="0"/>
              <a:t>ھا. </a:t>
            </a:r>
          </a:p>
          <a:p>
            <a:pPr algn="just" rtl="1"/>
            <a:r>
              <a:rPr lang="ar-DZ" altLang="ar-DZ" dirty="0" smtClean="0"/>
              <a:t>و في حالة عدم اكتمال البیانات یقوم الباحث بإكمال البیانات الناقصة .</a:t>
            </a:r>
          </a:p>
          <a:p>
            <a:pPr algn="just" rtl="1"/>
            <a:r>
              <a:rPr lang="ar-DZ" altLang="ar-DZ" dirty="0" smtClean="0"/>
              <a:t>2- التأكد من دقة البیانات الإحصائية : یتم ذلك عن طریق فحص الإجابات التي جمعت من الاستبیان </a:t>
            </a:r>
            <a:r>
              <a:rPr lang="ar-DZ" altLang="ar-DZ" dirty="0" err="1" smtClean="0"/>
              <a:t>و</a:t>
            </a:r>
            <a:r>
              <a:rPr lang="ar-DZ" altLang="ar-DZ" dirty="0" smtClean="0"/>
              <a:t> التأكد من </a:t>
            </a:r>
            <a:r>
              <a:rPr lang="ar-DZ" altLang="ar-DZ" dirty="0" err="1" smtClean="0"/>
              <a:t>مطابقت</a:t>
            </a:r>
            <a:r>
              <a:rPr lang="ar-DZ" altLang="ar-DZ" dirty="0" smtClean="0"/>
              <a:t>ھا للأسئلة المطروحة في الاستبیان كأن یطبق فحص مصداقیة الاستبیان.</a:t>
            </a: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endParaRPr lang="fr-FR" altLang="fr-FR"/>
          </a:p>
        </p:txBody>
      </p:sp>
      <p:sp>
        <p:nvSpPr>
          <p:cNvPr id="3" name="Espace réservé du contenu 2"/>
          <p:cNvSpPr>
            <a:spLocks noGrp="1"/>
          </p:cNvSpPr>
          <p:nvPr>
            <p:ph idx="1"/>
          </p:nvPr>
        </p:nvSpPr>
        <p:spPr/>
        <p:txBody>
          <a:bodyPr numCol="1"/>
          <a:lstStyle/>
          <a:p>
            <a:endParaRPr lang="fr-FR" altLang="fr-F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7467600" cy="5268931"/>
          </a:xfrm>
        </p:spPr>
        <p:txBody>
          <a:bodyPr numCol="1">
            <a:normAutofit fontScale="92500" lnSpcReduction="20000"/>
          </a:bodyPr>
          <a:lstStyle/>
          <a:p>
            <a:pPr algn="r" rtl="1"/>
            <a:r>
              <a:rPr lang="ar-DZ" altLang="ar-DZ" b="1" dirty="0" smtClean="0"/>
              <a:t>مراجعة البیانات الثانویة :</a:t>
            </a:r>
          </a:p>
          <a:p>
            <a:pPr algn="just" rtl="1">
              <a:buNone/>
            </a:pPr>
            <a:r>
              <a:rPr lang="ar-DZ" altLang="ar-DZ" dirty="0" smtClean="0"/>
              <a:t>        للقیام بعملیة المراجعة للبیانات التي جمعت من المصادر البحثیة أو من الدورات أو النشرات الإحصائية العامة لا بد من الأخذ بعین الاعتبار المعاییر التالیة :</a:t>
            </a:r>
          </a:p>
          <a:p>
            <a:pPr algn="just" rtl="1">
              <a:buNone/>
            </a:pPr>
            <a:r>
              <a:rPr lang="ar-DZ" altLang="ar-DZ" dirty="0" smtClean="0"/>
              <a:t>1- التأكد من </a:t>
            </a:r>
            <a:r>
              <a:rPr lang="ar-DZ" altLang="ar-DZ" dirty="0" err="1" smtClean="0"/>
              <a:t>وثوقیة</a:t>
            </a:r>
            <a:r>
              <a:rPr lang="ar-DZ" altLang="ar-DZ" dirty="0" smtClean="0"/>
              <a:t> مصدر البیانات: </a:t>
            </a:r>
            <a:r>
              <a:rPr lang="ar-DZ" altLang="ar-DZ" dirty="0" err="1" smtClean="0"/>
              <a:t>و</a:t>
            </a:r>
            <a:r>
              <a:rPr lang="ar-DZ" altLang="ar-DZ" dirty="0" smtClean="0"/>
              <a:t> یتم ذلك بالتأكد من أن البیانات التي تم جمعھا </a:t>
            </a:r>
            <a:r>
              <a:rPr lang="ar-DZ" altLang="ar-DZ" dirty="0" err="1" smtClean="0"/>
              <a:t>موثوقة</a:t>
            </a:r>
            <a:r>
              <a:rPr lang="ar-DZ" altLang="ar-DZ" dirty="0" smtClean="0"/>
              <a:t> و ذلك بمعرفة درجة الثقة بالمصدر الذي جمع منھ البیانات.</a:t>
            </a:r>
          </a:p>
          <a:p>
            <a:pPr algn="just" rtl="1">
              <a:buNone/>
            </a:pPr>
            <a:r>
              <a:rPr lang="ar-DZ" altLang="ar-DZ" dirty="0" smtClean="0"/>
              <a:t>2- التأكد من دقة </a:t>
            </a:r>
            <a:r>
              <a:rPr lang="ar-DZ" altLang="ar-DZ" dirty="0" err="1" smtClean="0"/>
              <a:t>و</a:t>
            </a:r>
            <a:r>
              <a:rPr lang="ar-DZ" altLang="ar-DZ" dirty="0" smtClean="0"/>
              <a:t> اتساق البیانات : </a:t>
            </a:r>
            <a:r>
              <a:rPr lang="ar-DZ" altLang="ar-DZ" dirty="0" err="1" smtClean="0"/>
              <a:t>و</a:t>
            </a:r>
            <a:r>
              <a:rPr lang="ar-DZ" altLang="ar-DZ" dirty="0" smtClean="0"/>
              <a:t> یتم ذلك بالتأكد من تجانس وحدات قیاس البیانات مع وحدات القیاس المستخدمة لقیاس </a:t>
            </a:r>
            <a:r>
              <a:rPr lang="ar-DZ" altLang="ar-DZ" dirty="0" err="1" smtClean="0"/>
              <a:t>الظا</a:t>
            </a:r>
            <a:r>
              <a:rPr lang="ar-DZ" altLang="ar-DZ" dirty="0" smtClean="0"/>
              <a:t>ھ</a:t>
            </a:r>
            <a:r>
              <a:rPr lang="ar-DZ" altLang="ar-DZ" dirty="0" err="1" smtClean="0"/>
              <a:t>رة</a:t>
            </a:r>
            <a:r>
              <a:rPr lang="ar-DZ" altLang="ar-DZ" dirty="0" smtClean="0"/>
              <a:t> المدروسة </a:t>
            </a:r>
            <a:r>
              <a:rPr lang="ar-DZ" altLang="ar-DZ" dirty="0" err="1" smtClean="0"/>
              <a:t>و</a:t>
            </a:r>
            <a:r>
              <a:rPr lang="ar-DZ" altLang="ar-DZ" dirty="0" smtClean="0"/>
              <a:t> ذلك من خلال معرفة الوسائل التي جمعت </a:t>
            </a:r>
            <a:r>
              <a:rPr lang="ar-DZ" altLang="ar-DZ" dirty="0" err="1" smtClean="0"/>
              <a:t>ب</a:t>
            </a:r>
            <a:r>
              <a:rPr lang="ar-DZ" altLang="ar-DZ" dirty="0" smtClean="0"/>
              <a:t>ھا </a:t>
            </a:r>
            <a:r>
              <a:rPr lang="ar-DZ" altLang="ar-DZ" dirty="0" err="1" smtClean="0"/>
              <a:t>ا</a:t>
            </a:r>
            <a:r>
              <a:rPr lang="ar-DZ" altLang="ar-DZ" dirty="0" smtClean="0"/>
              <a:t>لبیانات </a:t>
            </a:r>
            <a:r>
              <a:rPr lang="ar-DZ" altLang="ar-DZ" dirty="0" err="1" smtClean="0"/>
              <a:t>و</a:t>
            </a:r>
            <a:r>
              <a:rPr lang="ar-DZ" altLang="ar-DZ" dirty="0" smtClean="0"/>
              <a:t> الكیفیة التي تم تبویبھا .</a:t>
            </a:r>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14356"/>
            <a:ext cx="8229600" cy="4525963"/>
          </a:xfrm>
        </p:spPr>
        <p:txBody>
          <a:bodyPr numCol="1">
            <a:normAutofit/>
          </a:bodyPr>
          <a:lstStyle/>
          <a:p>
            <a:pPr algn="ctr">
              <a:buNone/>
            </a:pPr>
            <a:endParaRPr lang="ar-DZ" altLang="ar-DZ" sz="9600" b="1" dirty="0" smtClean="0"/>
          </a:p>
          <a:p>
            <a:pPr algn="ctr">
              <a:buNone/>
            </a:pPr>
            <a:r>
              <a:rPr lang="ar-DZ" altLang="ar-DZ" sz="9600" b="1" dirty="0" smtClean="0"/>
              <a:t>تثبيت البرنامج </a:t>
            </a:r>
            <a:endParaRPr lang="fr-FR" altLang="fr-FR" sz="9600" b="1"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00201"/>
            <a:ext cx="7901014" cy="3614750"/>
          </a:xfrm>
        </p:spPr>
        <p:txBody>
          <a:bodyPr numCol="1"/>
          <a:lstStyle/>
          <a:p>
            <a:pPr algn="just" rtl="1"/>
            <a:r>
              <a:rPr lang="ar-DZ" altLang="ar-DZ" b="1" dirty="0" smtClean="0"/>
              <a:t>بعد مراجعة الاستبيانات ننشئ دليل الترميز</a:t>
            </a:r>
          </a:p>
          <a:p>
            <a:pPr algn="just" rtl="1"/>
            <a:r>
              <a:rPr lang="ar-DZ" altLang="ar-DZ" b="1" dirty="0" smtClean="0"/>
              <a:t>نقوم بتعريف المتغيرات من نافذة عرض المتغيرات</a:t>
            </a:r>
          </a:p>
          <a:p>
            <a:pPr algn="just" rtl="1"/>
            <a:r>
              <a:rPr lang="ar-DZ" altLang="ar-DZ" b="1" dirty="0" smtClean="0"/>
              <a:t>نقوم بإدخال البيانات من محرر البيانات</a:t>
            </a:r>
            <a:endParaRPr lang="fr-FR" altLang="fr-FR" dirty="0" smtClean="0"/>
          </a:p>
          <a:p>
            <a:pPr algn="just" rtl="1"/>
            <a:endParaRPr lang="fr-FR" altLang="fr-FR" dirty="0"/>
          </a:p>
        </p:txBody>
      </p:sp>
      <p:sp>
        <p:nvSpPr>
          <p:cNvPr id="4" name="Espace réservé du pied de page 3"/>
          <p:cNvSpPr>
            <a:spLocks noGrp="1"/>
          </p:cNvSpPr>
          <p:nvPr>
            <p:ph type="ftr" sz="quarter" idx="11"/>
          </p:nvPr>
        </p:nvSpPr>
        <p:spPr/>
        <p:txBody>
          <a:bodyPr numCol="1"/>
          <a:lstStyle/>
          <a:p>
            <a:r>
              <a:rPr lang="ar-DZ" altLang="ar-DZ" smtClean="0"/>
              <a:t>إعداد الدكتور أحسن طيار </a:t>
            </a:r>
            <a:endParaRPr lang="fr-FR" alt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500834"/>
          </a:xfrm>
        </p:spPr>
        <p:txBody>
          <a:bodyPr numCol="1">
            <a:normAutofit fontScale="85000" lnSpcReduction="10000"/>
          </a:bodyPr>
          <a:lstStyle/>
          <a:p>
            <a:pPr algn="ctr" rtl="1"/>
            <a:r>
              <a:rPr lang="ar-DZ" altLang="ar-DZ" b="1" dirty="0" smtClean="0"/>
              <a:t>بطاقة تقنية عن البرنامج</a:t>
            </a:r>
          </a:p>
          <a:p>
            <a:pPr algn="r" rtl="1"/>
            <a:r>
              <a:rPr lang="ar-DZ" altLang="ar-DZ" b="1" dirty="0" smtClean="0"/>
              <a:t>ترخيص:</a:t>
            </a:r>
            <a:r>
              <a:rPr lang="ar-DZ" altLang="ar-DZ" dirty="0" smtClean="0"/>
              <a:t> مجاناً لمدة شهر</a:t>
            </a:r>
          </a:p>
          <a:p>
            <a:pPr algn="r" rtl="1"/>
            <a:r>
              <a:rPr lang="ar-DZ" altLang="ar-DZ" b="1" dirty="0" smtClean="0"/>
              <a:t>حجم الملف:</a:t>
            </a:r>
            <a:r>
              <a:rPr lang="ar-DZ" altLang="ar-DZ" dirty="0" smtClean="0"/>
              <a:t> 918733 </a:t>
            </a:r>
            <a:r>
              <a:rPr lang="fr-FR" altLang="fr-FR" dirty="0" smtClean="0"/>
              <a:t>KB</a:t>
            </a:r>
          </a:p>
          <a:p>
            <a:pPr algn="r" rtl="1"/>
            <a:r>
              <a:rPr lang="ar-DZ" altLang="ar-DZ" b="1" dirty="0" smtClean="0"/>
              <a:t>إصدار:</a:t>
            </a:r>
            <a:r>
              <a:rPr lang="ar-DZ" altLang="ar-DZ" dirty="0" smtClean="0"/>
              <a:t> 23.0.0.0</a:t>
            </a:r>
          </a:p>
          <a:p>
            <a:pPr algn="r" rtl="1"/>
            <a:r>
              <a:rPr lang="ar-DZ" altLang="ar-DZ" b="1" dirty="0" smtClean="0"/>
              <a:t>آخر تحديث: مارس</a:t>
            </a:r>
            <a:r>
              <a:rPr lang="ar-DZ" altLang="ar-DZ" dirty="0" smtClean="0"/>
              <a:t> 2016</a:t>
            </a:r>
          </a:p>
          <a:p>
            <a:pPr algn="r" rtl="1"/>
            <a:r>
              <a:rPr lang="ar-DZ" altLang="ar-DZ" b="1" dirty="0" smtClean="0"/>
              <a:t>أنظمة التشغيل المدعومة</a:t>
            </a:r>
            <a:r>
              <a:rPr lang="fr-FR" altLang="fr-FR" dirty="0" smtClean="0"/>
              <a:t>Windows XP . </a:t>
            </a:r>
            <a:r>
              <a:rPr lang="ar-DZ" altLang="ar-DZ" dirty="0" smtClean="0"/>
              <a:t>. </a:t>
            </a:r>
            <a:r>
              <a:rPr lang="fr-FR" altLang="fr-FR" dirty="0" smtClean="0"/>
              <a:t>Windows XP Professional ، Windows 7 Enterprise ، Windows 7 Professional ، Windows Vista Business </a:t>
            </a:r>
            <a:r>
              <a:rPr lang="ar-DZ" altLang="ar-DZ" dirty="0" smtClean="0"/>
              <a:t>أو </a:t>
            </a:r>
            <a:r>
              <a:rPr lang="fr-FR" altLang="fr-FR" dirty="0" smtClean="0"/>
              <a:t>Windows Vista Enterprise .</a:t>
            </a:r>
            <a:endParaRPr lang="ar-DZ" altLang="ar-DZ" dirty="0" smtClean="0"/>
          </a:p>
          <a:p>
            <a:pPr algn="just" rtl="1"/>
            <a:r>
              <a:rPr lang="ar-DZ" altLang="ar-DZ" b="1" dirty="0" smtClean="0"/>
              <a:t>لغات الدعم:</a:t>
            </a:r>
            <a:r>
              <a:rPr lang="ar-DZ" altLang="ar-DZ" dirty="0" smtClean="0"/>
              <a:t> العربية, الإسبانية, الألمانية, الإنجليزية, الإيطالية, البرتغالية, البولندية, التركية, التشيكية, الروسية, الصينية, الصينية التقليدية, الفرنسية, الكورية, الهندية, الهولندية, اليابانية, اليونانية.</a:t>
            </a:r>
          </a:p>
          <a:p>
            <a:pPr algn="r" rtl="1"/>
            <a:r>
              <a:rPr lang="ar-DZ" altLang="ar-DZ" b="1" dirty="0" smtClean="0"/>
              <a:t>المصنع:</a:t>
            </a:r>
            <a:r>
              <a:rPr lang="ar-DZ" altLang="ar-DZ" dirty="0" smtClean="0"/>
              <a:t> </a:t>
            </a:r>
            <a:r>
              <a:rPr lang="fr-FR" altLang="fr-FR" dirty="0" err="1" smtClean="0"/>
              <a:t>Genericom</a:t>
            </a:r>
            <a:r>
              <a:rPr lang="ar-DZ" altLang="ar-DZ" dirty="0" smtClean="0"/>
              <a:t> (</a:t>
            </a:r>
            <a:r>
              <a:rPr lang="fr-FR" altLang="fr-FR" dirty="0" smtClean="0">
                <a:latin typeface="arial"/>
              </a:rPr>
              <a:t>IBM SPSS </a:t>
            </a:r>
            <a:r>
              <a:rPr lang="fr-FR" altLang="fr-FR" dirty="0" err="1" smtClean="0">
                <a:latin typeface="arial"/>
              </a:rPr>
              <a:t>Statistics</a:t>
            </a:r>
            <a:r>
              <a:rPr lang="fr-FR" altLang="fr-FR" dirty="0" smtClean="0">
                <a:latin typeface="arial"/>
              </a:rPr>
              <a:t> </a:t>
            </a:r>
            <a:r>
              <a:rPr lang="ar-DZ" altLang="ar-DZ" dirty="0" smtClean="0"/>
              <a:t>)</a:t>
            </a:r>
            <a:endParaRPr lang="fr-FR" altLang="fr-FR" dirty="0" smtClean="0"/>
          </a:p>
          <a:p>
            <a:pPr algn="r" rtl="1"/>
            <a:r>
              <a:rPr lang="ar-DZ" altLang="ar-DZ" b="1" dirty="0" smtClean="0"/>
              <a:t>عدد </a:t>
            </a:r>
            <a:r>
              <a:rPr lang="ar-DZ" altLang="ar-DZ" b="1" dirty="0" err="1" smtClean="0"/>
              <a:t>التنزيلات</a:t>
            </a:r>
            <a:r>
              <a:rPr lang="ar-DZ" altLang="ar-DZ" b="1" dirty="0" smtClean="0"/>
              <a:t> (العربية):</a:t>
            </a:r>
            <a:r>
              <a:rPr lang="ar-DZ" altLang="ar-DZ" dirty="0" smtClean="0"/>
              <a:t> 51,652</a:t>
            </a:r>
          </a:p>
          <a:p>
            <a:pPr algn="r" rtl="1"/>
            <a:r>
              <a:rPr lang="ar-DZ" altLang="ar-DZ" b="1" dirty="0" smtClean="0"/>
              <a:t>عدد </a:t>
            </a:r>
            <a:r>
              <a:rPr lang="ar-DZ" altLang="ar-DZ" b="1" dirty="0" err="1" smtClean="0"/>
              <a:t>التنزيلات</a:t>
            </a:r>
            <a:r>
              <a:rPr lang="ar-DZ" altLang="ar-DZ" b="1" dirty="0" smtClean="0"/>
              <a:t> (في جميع أنحاء العالم):</a:t>
            </a:r>
            <a:r>
              <a:rPr lang="ar-DZ" altLang="ar-DZ" dirty="0" smtClean="0"/>
              <a:t> 363,652</a:t>
            </a:r>
          </a:p>
          <a:p>
            <a:pPr algn="r" rtl="1"/>
            <a:endParaRPr lang="ar-DZ" altLang="ar-DZ" dirty="0" smtClean="0"/>
          </a:p>
          <a:p>
            <a:pPr algn="r" rtl="1"/>
            <a:endParaRPr lang="fr-FR" alt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208803342761204.png"/>
          <p:cNvPicPr>
            <a:picLocks noGrp="1" noChangeAspect="1"/>
          </p:cNvPicPr>
          <p:nvPr>
            <p:ph idx="1"/>
          </p:nvPr>
        </p:nvPicPr>
        <p:blipFill>
          <a:blip r:embed="rId2" cstate="print"/>
          <a:stretch>
            <a:fillRect/>
          </a:stretch>
        </p:blipFill>
        <p:spPr>
          <a:xfrm>
            <a:off x="642910" y="785794"/>
            <a:ext cx="8286808" cy="35719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endParaRPr lang="fr-FR" altLang="fr-FR"/>
          </a:p>
        </p:txBody>
      </p:sp>
      <p:pic>
        <p:nvPicPr>
          <p:cNvPr id="4" name="Espace réservé du contenu 3" descr="install-spss-01.png"/>
          <p:cNvPicPr>
            <a:picLocks noGrp="1" noChangeAspect="1"/>
          </p:cNvPicPr>
          <p:nvPr>
            <p:ph idx="1"/>
          </p:nvPr>
        </p:nvPicPr>
        <p:blipFill>
          <a:blip r:embed="rId2" cstate="print"/>
          <a:stretch>
            <a:fillRect/>
          </a:stretch>
        </p:blipFill>
        <p:spPr>
          <a:xfrm>
            <a:off x="0" y="0"/>
            <a:ext cx="9143999" cy="68580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numCol="1"/>
          <a:lstStyle/>
          <a:p>
            <a:endParaRPr lang="fr-FR" altLang="fr-FR"/>
          </a:p>
        </p:txBody>
      </p:sp>
      <p:pic>
        <p:nvPicPr>
          <p:cNvPr id="4" name="Espace réservé du contenu 3" descr="install-spss-02.pn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2937</TotalTime>
  <Words>1432</Words>
  <Application>Microsoft Office PowerPoint</Application>
  <PresentationFormat>On-screen Show (4:3)</PresentationFormat>
  <Paragraphs>171</Paragraphs>
  <Slides>50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Agency FB</vt:lpstr>
      <vt:lpstr>Arial</vt:lpstr>
      <vt:lpstr>Arial</vt:lpstr>
      <vt:lpstr>Arial Narrow</vt:lpstr>
      <vt:lpstr>Calibri</vt:lpstr>
      <vt:lpstr>Helvetica</vt:lpstr>
      <vt:lpstr>Times New Roman</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الجمهورية الجزائرية الديمقراطية الشعبية وزارة التعليم العالي والبحث العلمي جامعة 20 أوت 1955- سكيكدة  كلية العلوم الاقتصادية والتجارية وعلوم التسيير</vt:lpstr>
      <vt:lpstr>مقدمة عن علم الإحصاء والأساليب الإحصائية في البحث العلمي</vt:lpstr>
      <vt:lpstr>تعريف علم الإحصاء</vt:lpstr>
      <vt:lpstr>فروع علم الإحصاء</vt:lpstr>
      <vt:lpstr>البيانات الإحصائية</vt:lpstr>
      <vt:lpstr>مصادر البيانات الإحصائية</vt:lpstr>
      <vt:lpstr>طرق جمع البيانات</vt:lpstr>
      <vt:lpstr>PowerPoint Presentation</vt:lpstr>
      <vt:lpstr>PowerPoint Presentation</vt:lpstr>
      <vt:lpstr>PowerPoint Presentation</vt:lpstr>
      <vt:lpstr>الأساليب الإحصائية في البحث العلمي</vt:lpstr>
      <vt:lpstr>PowerPoint Presentation</vt:lpstr>
      <vt:lpstr>تحليل الاستبيان باستخدام برنامج SPSS</vt:lpstr>
      <vt:lpstr>تعريف الاستبيان</vt:lpstr>
      <vt:lpstr>أجزاء الاستبيان</vt:lpstr>
      <vt:lpstr>مراجعة البیانات</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برنامج إحصائي شهير يستعمل لإجراء التحاليل الإحصائية ورسم الأشكال البيانية.برنامج شامل وسهل الاستخدام بمجموعة من البيانات والأدوات التحليلية التنبؤية يمنحك القوة التي تحتاج لبناء وبسهولة نماذج بمعادلة هيكلية بأكثر دقة من التقنيات     الإحصائية المألوفة. مع SPSS Amos</dc:title>
  <dc:creator>Windows User</dc:creator>
  <cp:lastModifiedBy>DELL</cp:lastModifiedBy>
  <cp:revision>36</cp:revision>
  <dcterms:created xsi:type="dcterms:W3CDTF">2015-10-15T18:58:07Z</dcterms:created>
  <dcterms:modified xsi:type="dcterms:W3CDTF">2024-11-22T11:15:06Z</dcterms:modified>
</cp:coreProperties>
</file>